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71" r:id="rId5"/>
    <p:sldId id="260" r:id="rId6"/>
    <p:sldId id="272" r:id="rId7"/>
    <p:sldId id="261" r:id="rId8"/>
    <p:sldId id="262" r:id="rId9"/>
    <p:sldId id="274" r:id="rId10"/>
    <p:sldId id="273" r:id="rId11"/>
    <p:sldId id="265" r:id="rId12"/>
    <p:sldId id="263" r:id="rId13"/>
    <p:sldId id="264" r:id="rId14"/>
    <p:sldId id="266" r:id="rId15"/>
    <p:sldId id="259" r:id="rId16"/>
    <p:sldId id="268"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94"/>
  </p:normalViewPr>
  <p:slideViewPr>
    <p:cSldViewPr snapToGrid="0" snapToObjects="1">
      <p:cViewPr varScale="1">
        <p:scale>
          <a:sx n="104" d="100"/>
          <a:sy n="104" d="100"/>
        </p:scale>
        <p:origin x="22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ill Stanley" userId="8e0e8236-892f-4a03-81d6-aa217787c5a2" providerId="ADAL" clId="{01166E9A-2227-47AB-BF2A-FEAB0E7A33C6}"/>
    <pc:docChg chg="custSel modSld">
      <pc:chgData name="Jill Stanley" userId="8e0e8236-892f-4a03-81d6-aa217787c5a2" providerId="ADAL" clId="{01166E9A-2227-47AB-BF2A-FEAB0E7A33C6}" dt="2022-01-26T18:37:54.140" v="54" actId="5793"/>
      <pc:docMkLst>
        <pc:docMk/>
      </pc:docMkLst>
      <pc:sldChg chg="modSp mod">
        <pc:chgData name="Jill Stanley" userId="8e0e8236-892f-4a03-81d6-aa217787c5a2" providerId="ADAL" clId="{01166E9A-2227-47AB-BF2A-FEAB0E7A33C6}" dt="2022-01-26T18:36:00.904" v="42" actId="113"/>
        <pc:sldMkLst>
          <pc:docMk/>
          <pc:sldMk cId="3157627158" sldId="257"/>
        </pc:sldMkLst>
        <pc:spChg chg="mod">
          <ac:chgData name="Jill Stanley" userId="8e0e8236-892f-4a03-81d6-aa217787c5a2" providerId="ADAL" clId="{01166E9A-2227-47AB-BF2A-FEAB0E7A33C6}" dt="2022-01-26T18:35:03.716" v="18" actId="14100"/>
          <ac:spMkLst>
            <pc:docMk/>
            <pc:sldMk cId="3157627158" sldId="257"/>
            <ac:spMk id="2" creationId="{AC5BC741-C5AC-D442-BD5E-3CB09AC01B23}"/>
          </ac:spMkLst>
        </pc:spChg>
        <pc:spChg chg="mod">
          <ac:chgData name="Jill Stanley" userId="8e0e8236-892f-4a03-81d6-aa217787c5a2" providerId="ADAL" clId="{01166E9A-2227-47AB-BF2A-FEAB0E7A33C6}" dt="2022-01-26T18:36:00.904" v="42" actId="113"/>
          <ac:spMkLst>
            <pc:docMk/>
            <pc:sldMk cId="3157627158" sldId="257"/>
            <ac:spMk id="3" creationId="{3055828A-B177-D24D-AC58-2ED8A109A1AA}"/>
          </ac:spMkLst>
        </pc:spChg>
      </pc:sldChg>
      <pc:sldChg chg="modSp mod">
        <pc:chgData name="Jill Stanley" userId="8e0e8236-892f-4a03-81d6-aa217787c5a2" providerId="ADAL" clId="{01166E9A-2227-47AB-BF2A-FEAB0E7A33C6}" dt="2022-01-26T18:36:09.716" v="51" actId="20577"/>
        <pc:sldMkLst>
          <pc:docMk/>
          <pc:sldMk cId="1428206262" sldId="258"/>
        </pc:sldMkLst>
        <pc:spChg chg="mod">
          <ac:chgData name="Jill Stanley" userId="8e0e8236-892f-4a03-81d6-aa217787c5a2" providerId="ADAL" clId="{01166E9A-2227-47AB-BF2A-FEAB0E7A33C6}" dt="2022-01-26T18:36:09.716" v="51" actId="20577"/>
          <ac:spMkLst>
            <pc:docMk/>
            <pc:sldMk cId="1428206262" sldId="258"/>
            <ac:spMk id="2" creationId="{EBD68E38-70D8-8E48-A774-8EFB89962BBA}"/>
          </ac:spMkLst>
        </pc:spChg>
      </pc:sldChg>
      <pc:sldChg chg="modSp mod">
        <pc:chgData name="Jill Stanley" userId="8e0e8236-892f-4a03-81d6-aa217787c5a2" providerId="ADAL" clId="{01166E9A-2227-47AB-BF2A-FEAB0E7A33C6}" dt="2022-01-26T18:37:43.551" v="53" actId="5793"/>
        <pc:sldMkLst>
          <pc:docMk/>
          <pc:sldMk cId="988157630" sldId="264"/>
        </pc:sldMkLst>
        <pc:spChg chg="mod">
          <ac:chgData name="Jill Stanley" userId="8e0e8236-892f-4a03-81d6-aa217787c5a2" providerId="ADAL" clId="{01166E9A-2227-47AB-BF2A-FEAB0E7A33C6}" dt="2022-01-26T18:37:43.551" v="53" actId="5793"/>
          <ac:spMkLst>
            <pc:docMk/>
            <pc:sldMk cId="988157630" sldId="264"/>
            <ac:spMk id="3" creationId="{EA7502E4-27BA-E440-A748-E50FD412452F}"/>
          </ac:spMkLst>
        </pc:spChg>
      </pc:sldChg>
      <pc:sldChg chg="modSp mod">
        <pc:chgData name="Jill Stanley" userId="8e0e8236-892f-4a03-81d6-aa217787c5a2" providerId="ADAL" clId="{01166E9A-2227-47AB-BF2A-FEAB0E7A33C6}" dt="2022-01-26T18:37:54.140" v="54" actId="5793"/>
        <pc:sldMkLst>
          <pc:docMk/>
          <pc:sldMk cId="2600883263" sldId="266"/>
        </pc:sldMkLst>
        <pc:spChg chg="mod">
          <ac:chgData name="Jill Stanley" userId="8e0e8236-892f-4a03-81d6-aa217787c5a2" providerId="ADAL" clId="{01166E9A-2227-47AB-BF2A-FEAB0E7A33C6}" dt="2022-01-26T18:37:54.140" v="54" actId="5793"/>
          <ac:spMkLst>
            <pc:docMk/>
            <pc:sldMk cId="2600883263" sldId="266"/>
            <ac:spMk id="3" creationId="{0F3FF1A5-30C8-FF47-AD55-B5AEB66214D3}"/>
          </ac:spMkLst>
        </pc:spChg>
      </pc:sldChg>
      <pc:sldChg chg="modSp mod">
        <pc:chgData name="Jill Stanley" userId="8e0e8236-892f-4a03-81d6-aa217787c5a2" providerId="ADAL" clId="{01166E9A-2227-47AB-BF2A-FEAB0E7A33C6}" dt="2022-01-26T18:37:06.350" v="52" actId="20577"/>
        <pc:sldMkLst>
          <pc:docMk/>
          <pc:sldMk cId="136330115" sldId="271"/>
        </pc:sldMkLst>
        <pc:spChg chg="mod">
          <ac:chgData name="Jill Stanley" userId="8e0e8236-892f-4a03-81d6-aa217787c5a2" providerId="ADAL" clId="{01166E9A-2227-47AB-BF2A-FEAB0E7A33C6}" dt="2022-01-26T18:37:06.350" v="52" actId="20577"/>
          <ac:spMkLst>
            <pc:docMk/>
            <pc:sldMk cId="136330115" sldId="271"/>
            <ac:spMk id="2" creationId="{3683F952-8460-934E-B9E1-3404643CE1BC}"/>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4DAF65-18B4-B84F-8697-9F29D86E0A1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70A77C3-A644-E14A-9B30-7F29F55B5C7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ED1C14A-10F1-7A44-8735-BA3D419688DF}"/>
              </a:ext>
            </a:extLst>
          </p:cNvPr>
          <p:cNvSpPr>
            <a:spLocks noGrp="1"/>
          </p:cNvSpPr>
          <p:nvPr>
            <p:ph type="dt" sz="half" idx="10"/>
          </p:nvPr>
        </p:nvSpPr>
        <p:spPr/>
        <p:txBody>
          <a:bodyPr/>
          <a:lstStyle/>
          <a:p>
            <a:fld id="{E4799BD1-9CAF-D94B-960B-B818FD67FE3E}" type="datetimeFigureOut">
              <a:rPr lang="en-US" smtClean="0"/>
              <a:t>1/26/2022</a:t>
            </a:fld>
            <a:endParaRPr lang="en-US" dirty="0"/>
          </a:p>
        </p:txBody>
      </p:sp>
      <p:sp>
        <p:nvSpPr>
          <p:cNvPr id="5" name="Footer Placeholder 4">
            <a:extLst>
              <a:ext uri="{FF2B5EF4-FFF2-40B4-BE49-F238E27FC236}">
                <a16:creationId xmlns:a16="http://schemas.microsoft.com/office/drawing/2014/main" id="{6E151771-15A9-6A45-808B-0F3684879FD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FF96851-BC8D-3B4D-9E5E-3F7E49A5C45A}"/>
              </a:ext>
            </a:extLst>
          </p:cNvPr>
          <p:cNvSpPr>
            <a:spLocks noGrp="1"/>
          </p:cNvSpPr>
          <p:nvPr>
            <p:ph type="sldNum" sz="quarter" idx="12"/>
          </p:nvPr>
        </p:nvSpPr>
        <p:spPr/>
        <p:txBody>
          <a:bodyPr/>
          <a:lstStyle/>
          <a:p>
            <a:fld id="{3A84D179-0B07-E24F-87CD-096793364811}" type="slidenum">
              <a:rPr lang="en-US" smtClean="0"/>
              <a:t>‹#›</a:t>
            </a:fld>
            <a:endParaRPr lang="en-US" dirty="0"/>
          </a:p>
        </p:txBody>
      </p:sp>
    </p:spTree>
    <p:extLst>
      <p:ext uri="{BB962C8B-B14F-4D97-AF65-F5344CB8AC3E}">
        <p14:creationId xmlns:p14="http://schemas.microsoft.com/office/powerpoint/2010/main" val="2694578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A73B6C-CAA1-324C-85AC-EDE73131D69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6B9AD40-A85A-414A-A4E6-A76BAE0DE99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A3AC2A-5AD8-D544-BA8D-29E4FE6E2558}"/>
              </a:ext>
            </a:extLst>
          </p:cNvPr>
          <p:cNvSpPr>
            <a:spLocks noGrp="1"/>
          </p:cNvSpPr>
          <p:nvPr>
            <p:ph type="dt" sz="half" idx="10"/>
          </p:nvPr>
        </p:nvSpPr>
        <p:spPr/>
        <p:txBody>
          <a:bodyPr/>
          <a:lstStyle/>
          <a:p>
            <a:fld id="{E4799BD1-9CAF-D94B-960B-B818FD67FE3E}" type="datetimeFigureOut">
              <a:rPr lang="en-US" smtClean="0"/>
              <a:t>1/26/2022</a:t>
            </a:fld>
            <a:endParaRPr lang="en-US" dirty="0"/>
          </a:p>
        </p:txBody>
      </p:sp>
      <p:sp>
        <p:nvSpPr>
          <p:cNvPr id="5" name="Footer Placeholder 4">
            <a:extLst>
              <a:ext uri="{FF2B5EF4-FFF2-40B4-BE49-F238E27FC236}">
                <a16:creationId xmlns:a16="http://schemas.microsoft.com/office/drawing/2014/main" id="{B7812AFB-6E9E-0848-B7DA-D74FCFED52F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91C0B14-E7BF-CB41-A2E8-AFDAC279096B}"/>
              </a:ext>
            </a:extLst>
          </p:cNvPr>
          <p:cNvSpPr>
            <a:spLocks noGrp="1"/>
          </p:cNvSpPr>
          <p:nvPr>
            <p:ph type="sldNum" sz="quarter" idx="12"/>
          </p:nvPr>
        </p:nvSpPr>
        <p:spPr/>
        <p:txBody>
          <a:bodyPr/>
          <a:lstStyle/>
          <a:p>
            <a:fld id="{3A84D179-0B07-E24F-87CD-096793364811}" type="slidenum">
              <a:rPr lang="en-US" smtClean="0"/>
              <a:t>‹#›</a:t>
            </a:fld>
            <a:endParaRPr lang="en-US" dirty="0"/>
          </a:p>
        </p:txBody>
      </p:sp>
    </p:spTree>
    <p:extLst>
      <p:ext uri="{BB962C8B-B14F-4D97-AF65-F5344CB8AC3E}">
        <p14:creationId xmlns:p14="http://schemas.microsoft.com/office/powerpoint/2010/main" val="21719058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78DED4B-AFBF-D647-B1AA-CED21E1B1EB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1EA0B17-9E01-AD48-B600-3D96CC09C4C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FED669-92E9-C241-8FEC-73E77A61599F}"/>
              </a:ext>
            </a:extLst>
          </p:cNvPr>
          <p:cNvSpPr>
            <a:spLocks noGrp="1"/>
          </p:cNvSpPr>
          <p:nvPr>
            <p:ph type="dt" sz="half" idx="10"/>
          </p:nvPr>
        </p:nvSpPr>
        <p:spPr/>
        <p:txBody>
          <a:bodyPr/>
          <a:lstStyle/>
          <a:p>
            <a:fld id="{E4799BD1-9CAF-D94B-960B-B818FD67FE3E}" type="datetimeFigureOut">
              <a:rPr lang="en-US" smtClean="0"/>
              <a:t>1/26/2022</a:t>
            </a:fld>
            <a:endParaRPr lang="en-US" dirty="0"/>
          </a:p>
        </p:txBody>
      </p:sp>
      <p:sp>
        <p:nvSpPr>
          <p:cNvPr id="5" name="Footer Placeholder 4">
            <a:extLst>
              <a:ext uri="{FF2B5EF4-FFF2-40B4-BE49-F238E27FC236}">
                <a16:creationId xmlns:a16="http://schemas.microsoft.com/office/drawing/2014/main" id="{E0EC5FAF-AF3D-434B-B7AC-7659C99C2C0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F429A9E-F041-374B-89A4-B211D6076ABC}"/>
              </a:ext>
            </a:extLst>
          </p:cNvPr>
          <p:cNvSpPr>
            <a:spLocks noGrp="1"/>
          </p:cNvSpPr>
          <p:nvPr>
            <p:ph type="sldNum" sz="quarter" idx="12"/>
          </p:nvPr>
        </p:nvSpPr>
        <p:spPr/>
        <p:txBody>
          <a:bodyPr/>
          <a:lstStyle/>
          <a:p>
            <a:fld id="{3A84D179-0B07-E24F-87CD-096793364811}" type="slidenum">
              <a:rPr lang="en-US" smtClean="0"/>
              <a:t>‹#›</a:t>
            </a:fld>
            <a:endParaRPr lang="en-US" dirty="0"/>
          </a:p>
        </p:txBody>
      </p:sp>
    </p:spTree>
    <p:extLst>
      <p:ext uri="{BB962C8B-B14F-4D97-AF65-F5344CB8AC3E}">
        <p14:creationId xmlns:p14="http://schemas.microsoft.com/office/powerpoint/2010/main" val="27200648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5EFCB4-DF2D-E142-B8ED-661EE3C55A0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E9A8F55-A366-BD41-98B6-71AF7DC7903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B7AAD10-370D-AD48-B53A-73E791021AA6}"/>
              </a:ext>
            </a:extLst>
          </p:cNvPr>
          <p:cNvSpPr>
            <a:spLocks noGrp="1"/>
          </p:cNvSpPr>
          <p:nvPr>
            <p:ph type="dt" sz="half" idx="10"/>
          </p:nvPr>
        </p:nvSpPr>
        <p:spPr/>
        <p:txBody>
          <a:bodyPr/>
          <a:lstStyle/>
          <a:p>
            <a:fld id="{E4799BD1-9CAF-D94B-960B-B818FD67FE3E}" type="datetimeFigureOut">
              <a:rPr lang="en-US" smtClean="0"/>
              <a:t>1/26/2022</a:t>
            </a:fld>
            <a:endParaRPr lang="en-US" dirty="0"/>
          </a:p>
        </p:txBody>
      </p:sp>
      <p:sp>
        <p:nvSpPr>
          <p:cNvPr id="5" name="Footer Placeholder 4">
            <a:extLst>
              <a:ext uri="{FF2B5EF4-FFF2-40B4-BE49-F238E27FC236}">
                <a16:creationId xmlns:a16="http://schemas.microsoft.com/office/drawing/2014/main" id="{895F2F33-0C90-C54E-8548-446095B67BB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617415D-360D-BE4A-8C31-17ED961C193D}"/>
              </a:ext>
            </a:extLst>
          </p:cNvPr>
          <p:cNvSpPr>
            <a:spLocks noGrp="1"/>
          </p:cNvSpPr>
          <p:nvPr>
            <p:ph type="sldNum" sz="quarter" idx="12"/>
          </p:nvPr>
        </p:nvSpPr>
        <p:spPr/>
        <p:txBody>
          <a:bodyPr/>
          <a:lstStyle/>
          <a:p>
            <a:fld id="{3A84D179-0B07-E24F-87CD-096793364811}" type="slidenum">
              <a:rPr lang="en-US" smtClean="0"/>
              <a:t>‹#›</a:t>
            </a:fld>
            <a:endParaRPr lang="en-US" dirty="0"/>
          </a:p>
        </p:txBody>
      </p:sp>
    </p:spTree>
    <p:extLst>
      <p:ext uri="{BB962C8B-B14F-4D97-AF65-F5344CB8AC3E}">
        <p14:creationId xmlns:p14="http://schemas.microsoft.com/office/powerpoint/2010/main" val="25360644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240416-615D-FC44-AB28-04AA02F1C55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189418B-4698-9F48-BFCF-BF4AAE34D4B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57C400E-9027-C64B-9881-3D89A644454A}"/>
              </a:ext>
            </a:extLst>
          </p:cNvPr>
          <p:cNvSpPr>
            <a:spLocks noGrp="1"/>
          </p:cNvSpPr>
          <p:nvPr>
            <p:ph type="dt" sz="half" idx="10"/>
          </p:nvPr>
        </p:nvSpPr>
        <p:spPr/>
        <p:txBody>
          <a:bodyPr/>
          <a:lstStyle/>
          <a:p>
            <a:fld id="{E4799BD1-9CAF-D94B-960B-B818FD67FE3E}" type="datetimeFigureOut">
              <a:rPr lang="en-US" smtClean="0"/>
              <a:t>1/26/2022</a:t>
            </a:fld>
            <a:endParaRPr lang="en-US" dirty="0"/>
          </a:p>
        </p:txBody>
      </p:sp>
      <p:sp>
        <p:nvSpPr>
          <p:cNvPr id="5" name="Footer Placeholder 4">
            <a:extLst>
              <a:ext uri="{FF2B5EF4-FFF2-40B4-BE49-F238E27FC236}">
                <a16:creationId xmlns:a16="http://schemas.microsoft.com/office/drawing/2014/main" id="{33156570-3830-1E44-924C-58E7A346752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6F2A72E-94D0-4647-9DED-C85EB747E7BE}"/>
              </a:ext>
            </a:extLst>
          </p:cNvPr>
          <p:cNvSpPr>
            <a:spLocks noGrp="1"/>
          </p:cNvSpPr>
          <p:nvPr>
            <p:ph type="sldNum" sz="quarter" idx="12"/>
          </p:nvPr>
        </p:nvSpPr>
        <p:spPr/>
        <p:txBody>
          <a:bodyPr/>
          <a:lstStyle/>
          <a:p>
            <a:fld id="{3A84D179-0B07-E24F-87CD-096793364811}" type="slidenum">
              <a:rPr lang="en-US" smtClean="0"/>
              <a:t>‹#›</a:t>
            </a:fld>
            <a:endParaRPr lang="en-US" dirty="0"/>
          </a:p>
        </p:txBody>
      </p:sp>
    </p:spTree>
    <p:extLst>
      <p:ext uri="{BB962C8B-B14F-4D97-AF65-F5344CB8AC3E}">
        <p14:creationId xmlns:p14="http://schemas.microsoft.com/office/powerpoint/2010/main" val="25144039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546F34-5ACA-2F46-A9D2-79E74EBDF4A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55C08D9-A4FF-4948-B361-A356DCBC045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F86819C-DF08-7F49-A282-B4E297A5225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D465DA4-8BCB-7E48-8A60-A097467E2586}"/>
              </a:ext>
            </a:extLst>
          </p:cNvPr>
          <p:cNvSpPr>
            <a:spLocks noGrp="1"/>
          </p:cNvSpPr>
          <p:nvPr>
            <p:ph type="dt" sz="half" idx="10"/>
          </p:nvPr>
        </p:nvSpPr>
        <p:spPr/>
        <p:txBody>
          <a:bodyPr/>
          <a:lstStyle/>
          <a:p>
            <a:fld id="{E4799BD1-9CAF-D94B-960B-B818FD67FE3E}" type="datetimeFigureOut">
              <a:rPr lang="en-US" smtClean="0"/>
              <a:t>1/26/2022</a:t>
            </a:fld>
            <a:endParaRPr lang="en-US" dirty="0"/>
          </a:p>
        </p:txBody>
      </p:sp>
      <p:sp>
        <p:nvSpPr>
          <p:cNvPr id="6" name="Footer Placeholder 5">
            <a:extLst>
              <a:ext uri="{FF2B5EF4-FFF2-40B4-BE49-F238E27FC236}">
                <a16:creationId xmlns:a16="http://schemas.microsoft.com/office/drawing/2014/main" id="{7377042E-7DFA-204B-82D3-4CC62D5FBC0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5914C65-1C9F-D448-BE51-5ADB4D0F127F}"/>
              </a:ext>
            </a:extLst>
          </p:cNvPr>
          <p:cNvSpPr>
            <a:spLocks noGrp="1"/>
          </p:cNvSpPr>
          <p:nvPr>
            <p:ph type="sldNum" sz="quarter" idx="12"/>
          </p:nvPr>
        </p:nvSpPr>
        <p:spPr/>
        <p:txBody>
          <a:bodyPr/>
          <a:lstStyle/>
          <a:p>
            <a:fld id="{3A84D179-0B07-E24F-87CD-096793364811}" type="slidenum">
              <a:rPr lang="en-US" smtClean="0"/>
              <a:t>‹#›</a:t>
            </a:fld>
            <a:endParaRPr lang="en-US" dirty="0"/>
          </a:p>
        </p:txBody>
      </p:sp>
    </p:spTree>
    <p:extLst>
      <p:ext uri="{BB962C8B-B14F-4D97-AF65-F5344CB8AC3E}">
        <p14:creationId xmlns:p14="http://schemas.microsoft.com/office/powerpoint/2010/main" val="8406791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5950F4-D596-2D44-8CDC-F477F553744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F91CAD1-B09A-984A-B235-A0CA73B9727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3358D9D-2A0C-8845-8171-4648AB6A323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D6E5FD0-C563-D041-A8CF-44D2D8F9357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A378E20-86AB-F34E-964A-11A906516FB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6FD7F97-0939-A244-9002-10657732A5D8}"/>
              </a:ext>
            </a:extLst>
          </p:cNvPr>
          <p:cNvSpPr>
            <a:spLocks noGrp="1"/>
          </p:cNvSpPr>
          <p:nvPr>
            <p:ph type="dt" sz="half" idx="10"/>
          </p:nvPr>
        </p:nvSpPr>
        <p:spPr/>
        <p:txBody>
          <a:bodyPr/>
          <a:lstStyle/>
          <a:p>
            <a:fld id="{E4799BD1-9CAF-D94B-960B-B818FD67FE3E}" type="datetimeFigureOut">
              <a:rPr lang="en-US" smtClean="0"/>
              <a:t>1/26/2022</a:t>
            </a:fld>
            <a:endParaRPr lang="en-US" dirty="0"/>
          </a:p>
        </p:txBody>
      </p:sp>
      <p:sp>
        <p:nvSpPr>
          <p:cNvPr id="8" name="Footer Placeholder 7">
            <a:extLst>
              <a:ext uri="{FF2B5EF4-FFF2-40B4-BE49-F238E27FC236}">
                <a16:creationId xmlns:a16="http://schemas.microsoft.com/office/drawing/2014/main" id="{4811BD30-EE1E-E345-BF2D-1D158341ABB0}"/>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A5674F7F-F3F5-AC48-AEB2-C024611F533A}"/>
              </a:ext>
            </a:extLst>
          </p:cNvPr>
          <p:cNvSpPr>
            <a:spLocks noGrp="1"/>
          </p:cNvSpPr>
          <p:nvPr>
            <p:ph type="sldNum" sz="quarter" idx="12"/>
          </p:nvPr>
        </p:nvSpPr>
        <p:spPr/>
        <p:txBody>
          <a:bodyPr/>
          <a:lstStyle/>
          <a:p>
            <a:fld id="{3A84D179-0B07-E24F-87CD-096793364811}" type="slidenum">
              <a:rPr lang="en-US" smtClean="0"/>
              <a:t>‹#›</a:t>
            </a:fld>
            <a:endParaRPr lang="en-US" dirty="0"/>
          </a:p>
        </p:txBody>
      </p:sp>
    </p:spTree>
    <p:extLst>
      <p:ext uri="{BB962C8B-B14F-4D97-AF65-F5344CB8AC3E}">
        <p14:creationId xmlns:p14="http://schemas.microsoft.com/office/powerpoint/2010/main" val="36274899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C2E24E-D2DC-DF4B-991E-3BC35381A05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BD5BA45-904A-9443-AC9E-F3EEA3142AB6}"/>
              </a:ext>
            </a:extLst>
          </p:cNvPr>
          <p:cNvSpPr>
            <a:spLocks noGrp="1"/>
          </p:cNvSpPr>
          <p:nvPr>
            <p:ph type="dt" sz="half" idx="10"/>
          </p:nvPr>
        </p:nvSpPr>
        <p:spPr/>
        <p:txBody>
          <a:bodyPr/>
          <a:lstStyle/>
          <a:p>
            <a:fld id="{E4799BD1-9CAF-D94B-960B-B818FD67FE3E}" type="datetimeFigureOut">
              <a:rPr lang="en-US" smtClean="0"/>
              <a:t>1/26/2022</a:t>
            </a:fld>
            <a:endParaRPr lang="en-US" dirty="0"/>
          </a:p>
        </p:txBody>
      </p:sp>
      <p:sp>
        <p:nvSpPr>
          <p:cNvPr id="4" name="Footer Placeholder 3">
            <a:extLst>
              <a:ext uri="{FF2B5EF4-FFF2-40B4-BE49-F238E27FC236}">
                <a16:creationId xmlns:a16="http://schemas.microsoft.com/office/drawing/2014/main" id="{D43B7396-91E6-5547-956E-D49FC9F90DC2}"/>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968440B9-491B-A646-B47B-BEEF0ECA11CE}"/>
              </a:ext>
            </a:extLst>
          </p:cNvPr>
          <p:cNvSpPr>
            <a:spLocks noGrp="1"/>
          </p:cNvSpPr>
          <p:nvPr>
            <p:ph type="sldNum" sz="quarter" idx="12"/>
          </p:nvPr>
        </p:nvSpPr>
        <p:spPr/>
        <p:txBody>
          <a:bodyPr/>
          <a:lstStyle/>
          <a:p>
            <a:fld id="{3A84D179-0B07-E24F-87CD-096793364811}" type="slidenum">
              <a:rPr lang="en-US" smtClean="0"/>
              <a:t>‹#›</a:t>
            </a:fld>
            <a:endParaRPr lang="en-US" dirty="0"/>
          </a:p>
        </p:txBody>
      </p:sp>
    </p:spTree>
    <p:extLst>
      <p:ext uri="{BB962C8B-B14F-4D97-AF65-F5344CB8AC3E}">
        <p14:creationId xmlns:p14="http://schemas.microsoft.com/office/powerpoint/2010/main" val="28848540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DA2C2AD-75C7-414F-B5F6-99B9A0E7DBDE}"/>
              </a:ext>
            </a:extLst>
          </p:cNvPr>
          <p:cNvSpPr>
            <a:spLocks noGrp="1"/>
          </p:cNvSpPr>
          <p:nvPr>
            <p:ph type="dt" sz="half" idx="10"/>
          </p:nvPr>
        </p:nvSpPr>
        <p:spPr/>
        <p:txBody>
          <a:bodyPr/>
          <a:lstStyle/>
          <a:p>
            <a:fld id="{E4799BD1-9CAF-D94B-960B-B818FD67FE3E}" type="datetimeFigureOut">
              <a:rPr lang="en-US" smtClean="0"/>
              <a:t>1/26/2022</a:t>
            </a:fld>
            <a:endParaRPr lang="en-US" dirty="0"/>
          </a:p>
        </p:txBody>
      </p:sp>
      <p:sp>
        <p:nvSpPr>
          <p:cNvPr id="3" name="Footer Placeholder 2">
            <a:extLst>
              <a:ext uri="{FF2B5EF4-FFF2-40B4-BE49-F238E27FC236}">
                <a16:creationId xmlns:a16="http://schemas.microsoft.com/office/drawing/2014/main" id="{8E2A4A63-A45D-3A4B-A40B-7D3A2BD5CED0}"/>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499AA32-B24B-904B-B0E1-30C01D12AA25}"/>
              </a:ext>
            </a:extLst>
          </p:cNvPr>
          <p:cNvSpPr>
            <a:spLocks noGrp="1"/>
          </p:cNvSpPr>
          <p:nvPr>
            <p:ph type="sldNum" sz="quarter" idx="12"/>
          </p:nvPr>
        </p:nvSpPr>
        <p:spPr/>
        <p:txBody>
          <a:bodyPr/>
          <a:lstStyle/>
          <a:p>
            <a:fld id="{3A84D179-0B07-E24F-87CD-096793364811}" type="slidenum">
              <a:rPr lang="en-US" smtClean="0"/>
              <a:t>‹#›</a:t>
            </a:fld>
            <a:endParaRPr lang="en-US" dirty="0"/>
          </a:p>
        </p:txBody>
      </p:sp>
    </p:spTree>
    <p:extLst>
      <p:ext uri="{BB962C8B-B14F-4D97-AF65-F5344CB8AC3E}">
        <p14:creationId xmlns:p14="http://schemas.microsoft.com/office/powerpoint/2010/main" val="10558606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ED2679-09D7-E541-A182-31C7ED4106F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E6F4693-3891-EC4A-8E99-5CA4D7675FC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3583C8E-8484-D546-AA14-9B307E4ED51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A7AFF08-FAAE-A541-8440-CED90102C31B}"/>
              </a:ext>
            </a:extLst>
          </p:cNvPr>
          <p:cNvSpPr>
            <a:spLocks noGrp="1"/>
          </p:cNvSpPr>
          <p:nvPr>
            <p:ph type="dt" sz="half" idx="10"/>
          </p:nvPr>
        </p:nvSpPr>
        <p:spPr/>
        <p:txBody>
          <a:bodyPr/>
          <a:lstStyle/>
          <a:p>
            <a:fld id="{E4799BD1-9CAF-D94B-960B-B818FD67FE3E}" type="datetimeFigureOut">
              <a:rPr lang="en-US" smtClean="0"/>
              <a:t>1/26/2022</a:t>
            </a:fld>
            <a:endParaRPr lang="en-US" dirty="0"/>
          </a:p>
        </p:txBody>
      </p:sp>
      <p:sp>
        <p:nvSpPr>
          <p:cNvPr id="6" name="Footer Placeholder 5">
            <a:extLst>
              <a:ext uri="{FF2B5EF4-FFF2-40B4-BE49-F238E27FC236}">
                <a16:creationId xmlns:a16="http://schemas.microsoft.com/office/drawing/2014/main" id="{180D2446-F72B-7C41-AD3E-D6DA33154070}"/>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9EB71342-A6BE-D949-ABBF-9A1F45AD9EEE}"/>
              </a:ext>
            </a:extLst>
          </p:cNvPr>
          <p:cNvSpPr>
            <a:spLocks noGrp="1"/>
          </p:cNvSpPr>
          <p:nvPr>
            <p:ph type="sldNum" sz="quarter" idx="12"/>
          </p:nvPr>
        </p:nvSpPr>
        <p:spPr/>
        <p:txBody>
          <a:bodyPr/>
          <a:lstStyle/>
          <a:p>
            <a:fld id="{3A84D179-0B07-E24F-87CD-096793364811}" type="slidenum">
              <a:rPr lang="en-US" smtClean="0"/>
              <a:t>‹#›</a:t>
            </a:fld>
            <a:endParaRPr lang="en-US" dirty="0"/>
          </a:p>
        </p:txBody>
      </p:sp>
    </p:spTree>
    <p:extLst>
      <p:ext uri="{BB962C8B-B14F-4D97-AF65-F5344CB8AC3E}">
        <p14:creationId xmlns:p14="http://schemas.microsoft.com/office/powerpoint/2010/main" val="22299172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159A2B-0534-E84D-9179-D07D65B8835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50AA6CC-6257-4847-AC79-78E1C098185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87CD1A31-5B72-AC4B-BB63-EC993DEF965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A629921-0E07-F94E-A1CF-3BFCEC29A5F7}"/>
              </a:ext>
            </a:extLst>
          </p:cNvPr>
          <p:cNvSpPr>
            <a:spLocks noGrp="1"/>
          </p:cNvSpPr>
          <p:nvPr>
            <p:ph type="dt" sz="half" idx="10"/>
          </p:nvPr>
        </p:nvSpPr>
        <p:spPr/>
        <p:txBody>
          <a:bodyPr/>
          <a:lstStyle/>
          <a:p>
            <a:fld id="{E4799BD1-9CAF-D94B-960B-B818FD67FE3E}" type="datetimeFigureOut">
              <a:rPr lang="en-US" smtClean="0"/>
              <a:t>1/26/2022</a:t>
            </a:fld>
            <a:endParaRPr lang="en-US" dirty="0"/>
          </a:p>
        </p:txBody>
      </p:sp>
      <p:sp>
        <p:nvSpPr>
          <p:cNvPr id="6" name="Footer Placeholder 5">
            <a:extLst>
              <a:ext uri="{FF2B5EF4-FFF2-40B4-BE49-F238E27FC236}">
                <a16:creationId xmlns:a16="http://schemas.microsoft.com/office/drawing/2014/main" id="{935CCBA3-6CEB-C144-90ED-CDACEF5EF61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19A94BD-B28E-0443-9731-CAD980C5B0A3}"/>
              </a:ext>
            </a:extLst>
          </p:cNvPr>
          <p:cNvSpPr>
            <a:spLocks noGrp="1"/>
          </p:cNvSpPr>
          <p:nvPr>
            <p:ph type="sldNum" sz="quarter" idx="12"/>
          </p:nvPr>
        </p:nvSpPr>
        <p:spPr/>
        <p:txBody>
          <a:bodyPr/>
          <a:lstStyle/>
          <a:p>
            <a:fld id="{3A84D179-0B07-E24F-87CD-096793364811}" type="slidenum">
              <a:rPr lang="en-US" smtClean="0"/>
              <a:t>‹#›</a:t>
            </a:fld>
            <a:endParaRPr lang="en-US" dirty="0"/>
          </a:p>
        </p:txBody>
      </p:sp>
    </p:spTree>
    <p:extLst>
      <p:ext uri="{BB962C8B-B14F-4D97-AF65-F5344CB8AC3E}">
        <p14:creationId xmlns:p14="http://schemas.microsoft.com/office/powerpoint/2010/main" val="6694545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0AE1FE4-7CC5-7642-B87C-A6C1913077B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8462F8C-EFB5-DE41-9D14-551156E1887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63E3502-26C3-5941-9DFF-99496E3B6DD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799BD1-9CAF-D94B-960B-B818FD67FE3E}" type="datetimeFigureOut">
              <a:rPr lang="en-US" smtClean="0"/>
              <a:t>1/26/2022</a:t>
            </a:fld>
            <a:endParaRPr lang="en-US" dirty="0"/>
          </a:p>
        </p:txBody>
      </p:sp>
      <p:sp>
        <p:nvSpPr>
          <p:cNvPr id="5" name="Footer Placeholder 4">
            <a:extLst>
              <a:ext uri="{FF2B5EF4-FFF2-40B4-BE49-F238E27FC236}">
                <a16:creationId xmlns:a16="http://schemas.microsoft.com/office/drawing/2014/main" id="{42D5F153-54AF-1D41-8EFE-2715F67E43E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75494563-C8DE-C543-9BC4-55EC63C8C3E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84D179-0B07-E24F-87CD-096793364811}" type="slidenum">
              <a:rPr lang="en-US" smtClean="0"/>
              <a:t>‹#›</a:t>
            </a:fld>
            <a:endParaRPr lang="en-US" dirty="0"/>
          </a:p>
        </p:txBody>
      </p:sp>
    </p:spTree>
    <p:extLst>
      <p:ext uri="{BB962C8B-B14F-4D97-AF65-F5344CB8AC3E}">
        <p14:creationId xmlns:p14="http://schemas.microsoft.com/office/powerpoint/2010/main" val="18353128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ncbi.nlm.nih.gov/pmc/articles/PMC2837428/"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socialworkers.org/About/Ethics/Code-of-Ethics/Code-of-Ethics-English" TargetMode="External"/><Relationship Id="rId2" Type="http://schemas.openxmlformats.org/officeDocument/2006/relationships/hyperlink" Target="https://www.cdc.gov/socialdeterminants/index.ht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cdc.gov/socialdeterminants/index.htm"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DA21FA-EBE2-0A4D-8C8C-C087E61EBB06}"/>
              </a:ext>
            </a:extLst>
          </p:cNvPr>
          <p:cNvSpPr>
            <a:spLocks noGrp="1"/>
          </p:cNvSpPr>
          <p:nvPr>
            <p:ph type="ctrTitle"/>
          </p:nvPr>
        </p:nvSpPr>
        <p:spPr>
          <a:xfrm>
            <a:off x="1524000" y="1122364"/>
            <a:ext cx="9144000" cy="1975944"/>
          </a:xfrm>
        </p:spPr>
        <p:txBody>
          <a:bodyPr>
            <a:noAutofit/>
          </a:bodyPr>
          <a:lstStyle/>
          <a:p>
            <a:r>
              <a:rPr lang="en-US" sz="4400" dirty="0"/>
              <a:t>Visionary Leadership in Healthcare</a:t>
            </a:r>
            <a:br>
              <a:rPr lang="en-US" sz="4400" dirty="0"/>
            </a:br>
            <a:r>
              <a:rPr lang="en-US" sz="4400" dirty="0"/>
              <a:t> </a:t>
            </a:r>
            <a:r>
              <a:rPr lang="en-US" sz="3200" dirty="0"/>
              <a:t>Excellence in Practice, Policy, and Ethics</a:t>
            </a:r>
          </a:p>
        </p:txBody>
      </p:sp>
      <p:sp>
        <p:nvSpPr>
          <p:cNvPr id="3" name="Subtitle 2">
            <a:extLst>
              <a:ext uri="{FF2B5EF4-FFF2-40B4-BE49-F238E27FC236}">
                <a16:creationId xmlns:a16="http://schemas.microsoft.com/office/drawing/2014/main" id="{86D5727D-0293-C748-9A35-AD73255732BE}"/>
              </a:ext>
            </a:extLst>
          </p:cNvPr>
          <p:cNvSpPr>
            <a:spLocks noGrp="1"/>
          </p:cNvSpPr>
          <p:nvPr>
            <p:ph type="subTitle" idx="1"/>
          </p:nvPr>
        </p:nvSpPr>
        <p:spPr/>
        <p:txBody>
          <a:bodyPr/>
          <a:lstStyle/>
          <a:p>
            <a:endParaRPr lang="en-US" b="1" dirty="0"/>
          </a:p>
          <a:p>
            <a:r>
              <a:rPr lang="en-US" b="1" dirty="0"/>
              <a:t>Holly Wei</a:t>
            </a:r>
            <a:r>
              <a:rPr lang="en-US" dirty="0"/>
              <a:t>, PhD, RN, NEA-BC, FAAN </a:t>
            </a:r>
          </a:p>
          <a:p>
            <a:r>
              <a:rPr lang="en-US" b="1" dirty="0"/>
              <a:t>Sara Horton-Deutsch</a:t>
            </a:r>
            <a:r>
              <a:rPr lang="en-US" dirty="0"/>
              <a:t>, PhD, RN, </a:t>
            </a:r>
            <a:r>
              <a:rPr lang="en-US" i="0" u="none" strike="noStrike" baseline="0" dirty="0">
                <a:solidFill>
                  <a:srgbClr val="211D1E"/>
                </a:solidFill>
              </a:rPr>
              <a:t>PMHCNS, </a:t>
            </a:r>
            <a:r>
              <a:rPr lang="en-US" dirty="0"/>
              <a:t>FAAN, ANEF</a:t>
            </a:r>
          </a:p>
        </p:txBody>
      </p:sp>
    </p:spTree>
    <p:extLst>
      <p:ext uri="{BB962C8B-B14F-4D97-AF65-F5344CB8AC3E}">
        <p14:creationId xmlns:p14="http://schemas.microsoft.com/office/powerpoint/2010/main" val="34337115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E85BC-DFB2-0F4B-A5B1-CBA308899B99}"/>
              </a:ext>
            </a:extLst>
          </p:cNvPr>
          <p:cNvSpPr>
            <a:spLocks noGrp="1"/>
          </p:cNvSpPr>
          <p:nvPr>
            <p:ph type="title"/>
          </p:nvPr>
        </p:nvSpPr>
        <p:spPr/>
        <p:txBody>
          <a:bodyPr/>
          <a:lstStyle/>
          <a:p>
            <a:r>
              <a:rPr lang="en-US" b="1" dirty="0"/>
              <a:t>Applies Practice, Critical Race Theory</a:t>
            </a:r>
          </a:p>
        </p:txBody>
      </p:sp>
      <p:sp>
        <p:nvSpPr>
          <p:cNvPr id="3" name="Content Placeholder 2">
            <a:extLst>
              <a:ext uri="{FF2B5EF4-FFF2-40B4-BE49-F238E27FC236}">
                <a16:creationId xmlns:a16="http://schemas.microsoft.com/office/drawing/2014/main" id="{68E3D409-33D9-8E49-AD3E-60220DC5CA34}"/>
              </a:ext>
            </a:extLst>
          </p:cNvPr>
          <p:cNvSpPr>
            <a:spLocks noGrp="1"/>
          </p:cNvSpPr>
          <p:nvPr>
            <p:ph idx="1"/>
          </p:nvPr>
        </p:nvSpPr>
        <p:spPr/>
        <p:txBody>
          <a:bodyPr/>
          <a:lstStyle/>
          <a:p>
            <a:r>
              <a:rPr lang="en-US" dirty="0"/>
              <a:t>The chapter discusses CRT. Review the article cited in the chapter, Ford and Airhihenbuwa (2010).</a:t>
            </a:r>
          </a:p>
          <a:p>
            <a:r>
              <a:rPr lang="en-US" dirty="0">
                <a:hlinkClick r:id="rId2"/>
              </a:rPr>
              <a:t>https://www.ncbi.nlm.nih.gov/pmc/articles/PMC2837428/</a:t>
            </a:r>
            <a:endParaRPr lang="en-US" dirty="0"/>
          </a:p>
          <a:p>
            <a:r>
              <a:rPr lang="en-US" dirty="0"/>
              <a:t>Consider how we can use Unitary Caring Science to center the marginalized. Provide an example and discuss. </a:t>
            </a:r>
          </a:p>
          <a:p>
            <a:r>
              <a:rPr lang="en-US" dirty="0"/>
              <a:t>Alternatively, align some of the tenants of CRT found in the article with Unitary Caring Science concepts. </a:t>
            </a:r>
          </a:p>
        </p:txBody>
      </p:sp>
    </p:spTree>
    <p:extLst>
      <p:ext uri="{BB962C8B-B14F-4D97-AF65-F5344CB8AC3E}">
        <p14:creationId xmlns:p14="http://schemas.microsoft.com/office/powerpoint/2010/main" val="15175317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4CF1E-A933-2542-ADB0-AF2D3D74ED39}"/>
              </a:ext>
            </a:extLst>
          </p:cNvPr>
          <p:cNvSpPr>
            <a:spLocks noGrp="1"/>
          </p:cNvSpPr>
          <p:nvPr>
            <p:ph type="title"/>
          </p:nvPr>
        </p:nvSpPr>
        <p:spPr/>
        <p:txBody>
          <a:bodyPr/>
          <a:lstStyle/>
          <a:p>
            <a:r>
              <a:rPr lang="en-US" b="1" dirty="0"/>
              <a:t>Social Justice and Caring Moral Justice </a:t>
            </a:r>
          </a:p>
        </p:txBody>
      </p:sp>
      <p:sp>
        <p:nvSpPr>
          <p:cNvPr id="3" name="Content Placeholder 2">
            <a:extLst>
              <a:ext uri="{FF2B5EF4-FFF2-40B4-BE49-F238E27FC236}">
                <a16:creationId xmlns:a16="http://schemas.microsoft.com/office/drawing/2014/main" id="{8783005F-F65C-EF49-B596-D8C35BCC6300}"/>
              </a:ext>
            </a:extLst>
          </p:cNvPr>
          <p:cNvSpPr>
            <a:spLocks noGrp="1"/>
          </p:cNvSpPr>
          <p:nvPr>
            <p:ph idx="1"/>
          </p:nvPr>
        </p:nvSpPr>
        <p:spPr/>
        <p:txBody>
          <a:bodyPr/>
          <a:lstStyle/>
          <a:p>
            <a:r>
              <a:rPr lang="en-US" dirty="0"/>
              <a:t>Social justice is the ethical and moral action towards an ideal that all members of society should have the same basic rights, protection, opportunities, and social benefits (National Association of Social Workers [NASW], 2017). This sacred obligation is the manifestation of caring for a community and society (Watson, 2020). </a:t>
            </a:r>
          </a:p>
          <a:p>
            <a:r>
              <a:rPr lang="en-US" dirty="0"/>
              <a:t>Acknowledging the caring-moral imperative to include diverse voices and perspectives moves all of humanity towards wholeness and a higher consciousness. Nursing has an ethical and caring-moral obligation to pursue healing, caring, and wholeness for all of humanity (Watson, 2020).</a:t>
            </a:r>
          </a:p>
          <a:p>
            <a:endParaRPr lang="en-US" dirty="0"/>
          </a:p>
        </p:txBody>
      </p:sp>
    </p:spTree>
    <p:extLst>
      <p:ext uri="{BB962C8B-B14F-4D97-AF65-F5344CB8AC3E}">
        <p14:creationId xmlns:p14="http://schemas.microsoft.com/office/powerpoint/2010/main" val="35695060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CD54BA-34E3-C643-A916-50931E009121}"/>
              </a:ext>
            </a:extLst>
          </p:cNvPr>
          <p:cNvSpPr>
            <a:spLocks noGrp="1"/>
          </p:cNvSpPr>
          <p:nvPr>
            <p:ph type="title"/>
          </p:nvPr>
        </p:nvSpPr>
        <p:spPr/>
        <p:txBody>
          <a:bodyPr/>
          <a:lstStyle/>
          <a:p>
            <a:r>
              <a:rPr lang="en-US" b="1" dirty="0"/>
              <a:t>Expanding Sacred Leadership</a:t>
            </a:r>
          </a:p>
        </p:txBody>
      </p:sp>
      <p:sp>
        <p:nvSpPr>
          <p:cNvPr id="3" name="Content Placeholder 2">
            <a:extLst>
              <a:ext uri="{FF2B5EF4-FFF2-40B4-BE49-F238E27FC236}">
                <a16:creationId xmlns:a16="http://schemas.microsoft.com/office/drawing/2014/main" id="{A3FF0D42-992F-B641-B223-90FF2F32C077}"/>
              </a:ext>
            </a:extLst>
          </p:cNvPr>
          <p:cNvSpPr>
            <a:spLocks noGrp="1"/>
          </p:cNvSpPr>
          <p:nvPr>
            <p:ph idx="1"/>
          </p:nvPr>
        </p:nvSpPr>
        <p:spPr/>
        <p:txBody>
          <a:bodyPr/>
          <a:lstStyle/>
          <a:p>
            <a:r>
              <a:rPr lang="en-US" dirty="0"/>
              <a:t>Using sacred activism rooted in Unitary Caring Science, we are called to increase equity, inclusion, and diversity across healthcare systems (Watson, 2020). This practice of loving-kindness is not only directed towards our patients and community, but lives in the pursuit of loving-kindness towards ourselves and our colleagues. </a:t>
            </a:r>
          </a:p>
          <a:p>
            <a:r>
              <a:rPr lang="en-US" dirty="0"/>
              <a:t>Diversity of thought is not related to the patients that we care for, but in the education of our practitioners and in our leadership. Inclusion and diversity of thought, people, and ideas improve our quality of nursing education, research, and philosophy. </a:t>
            </a:r>
          </a:p>
        </p:txBody>
      </p:sp>
    </p:spTree>
    <p:extLst>
      <p:ext uri="{BB962C8B-B14F-4D97-AF65-F5344CB8AC3E}">
        <p14:creationId xmlns:p14="http://schemas.microsoft.com/office/powerpoint/2010/main" val="2376555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D0B558-572F-A046-835D-D585B6F3BE3E}"/>
              </a:ext>
            </a:extLst>
          </p:cNvPr>
          <p:cNvSpPr>
            <a:spLocks noGrp="1"/>
          </p:cNvSpPr>
          <p:nvPr>
            <p:ph type="title"/>
          </p:nvPr>
        </p:nvSpPr>
        <p:spPr/>
        <p:txBody>
          <a:bodyPr/>
          <a:lstStyle/>
          <a:p>
            <a:r>
              <a:rPr lang="en-US" b="1" dirty="0"/>
              <a:t>Diversity, Loving-Kindness, Unitary Caring Science</a:t>
            </a:r>
          </a:p>
        </p:txBody>
      </p:sp>
      <p:sp>
        <p:nvSpPr>
          <p:cNvPr id="3" name="Content Placeholder 2">
            <a:extLst>
              <a:ext uri="{FF2B5EF4-FFF2-40B4-BE49-F238E27FC236}">
                <a16:creationId xmlns:a16="http://schemas.microsoft.com/office/drawing/2014/main" id="{EA7502E4-27BA-E440-A748-E50FD412452F}"/>
              </a:ext>
            </a:extLst>
          </p:cNvPr>
          <p:cNvSpPr>
            <a:spLocks noGrp="1"/>
          </p:cNvSpPr>
          <p:nvPr>
            <p:ph idx="1"/>
          </p:nvPr>
        </p:nvSpPr>
        <p:spPr/>
        <p:txBody>
          <a:bodyPr/>
          <a:lstStyle/>
          <a:p>
            <a:pPr marL="0" indent="0">
              <a:buNone/>
            </a:pPr>
            <a:r>
              <a:rPr lang="en-US" dirty="0"/>
              <a:t>While we are interconnected and even part of the Oneness (Watson, 2018), it is important to acknowledge that this concept does not mean we understand the experience of others or that we can ignore the differences between us. Rather, this interconnection allows us to understand the importance of our differences and how the diversity of our experiences creates space for us to connect in innovative and evolving ways, striving to expand our science, philosophy, and understanding further than we could have done alone.</a:t>
            </a:r>
          </a:p>
          <a:p>
            <a:endParaRPr lang="en-US" dirty="0"/>
          </a:p>
        </p:txBody>
      </p:sp>
    </p:spTree>
    <p:extLst>
      <p:ext uri="{BB962C8B-B14F-4D97-AF65-F5344CB8AC3E}">
        <p14:creationId xmlns:p14="http://schemas.microsoft.com/office/powerpoint/2010/main" val="9881576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8BE18F-231C-E94F-B173-337D44E20660}"/>
              </a:ext>
            </a:extLst>
          </p:cNvPr>
          <p:cNvSpPr>
            <a:spLocks noGrp="1"/>
          </p:cNvSpPr>
          <p:nvPr>
            <p:ph type="title"/>
          </p:nvPr>
        </p:nvSpPr>
        <p:spPr/>
        <p:txBody>
          <a:bodyPr/>
          <a:lstStyle/>
          <a:p>
            <a:r>
              <a:rPr lang="en-US" b="1" dirty="0"/>
              <a:t>Nurses’ Advocacy Roles</a:t>
            </a:r>
          </a:p>
        </p:txBody>
      </p:sp>
      <p:sp>
        <p:nvSpPr>
          <p:cNvPr id="3" name="Content Placeholder 2">
            <a:extLst>
              <a:ext uri="{FF2B5EF4-FFF2-40B4-BE49-F238E27FC236}">
                <a16:creationId xmlns:a16="http://schemas.microsoft.com/office/drawing/2014/main" id="{0F3FF1A5-30C8-FF47-AD55-B5AEB66214D3}"/>
              </a:ext>
            </a:extLst>
          </p:cNvPr>
          <p:cNvSpPr>
            <a:spLocks noGrp="1"/>
          </p:cNvSpPr>
          <p:nvPr>
            <p:ph idx="1"/>
          </p:nvPr>
        </p:nvSpPr>
        <p:spPr/>
        <p:txBody>
          <a:bodyPr/>
          <a:lstStyle/>
          <a:p>
            <a:pPr marL="0" indent="0">
              <a:buNone/>
            </a:pPr>
            <a:r>
              <a:rPr lang="en-US" dirty="0"/>
              <a:t>“It is time to transform the healthcare system through policy initiatives that support praxis that honor nursing’s unitary paradigm, clearly recognizing that it is challenging to change nursing practice until all relevant systems (legal/regulatory, financial, scientific, professional, ethical) re-envision health and well-being and the actions that support its attainment” (Koithan et al., 2017, p. 262). </a:t>
            </a:r>
          </a:p>
          <a:p>
            <a:endParaRPr lang="en-US" dirty="0"/>
          </a:p>
        </p:txBody>
      </p:sp>
    </p:spTree>
    <p:extLst>
      <p:ext uri="{BB962C8B-B14F-4D97-AF65-F5344CB8AC3E}">
        <p14:creationId xmlns:p14="http://schemas.microsoft.com/office/powerpoint/2010/main" val="26008832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F40B5-2200-9847-8456-F469BCD36A48}"/>
              </a:ext>
            </a:extLst>
          </p:cNvPr>
          <p:cNvSpPr>
            <a:spLocks noGrp="1"/>
          </p:cNvSpPr>
          <p:nvPr>
            <p:ph type="title"/>
          </p:nvPr>
        </p:nvSpPr>
        <p:spPr/>
        <p:txBody>
          <a:bodyPr/>
          <a:lstStyle/>
          <a:p>
            <a:r>
              <a:rPr lang="en-US" b="1" dirty="0"/>
              <a:t>Human Caring Theory/Unitary Caring Science</a:t>
            </a:r>
          </a:p>
        </p:txBody>
      </p:sp>
      <p:sp>
        <p:nvSpPr>
          <p:cNvPr id="3" name="Content Placeholder 2">
            <a:extLst>
              <a:ext uri="{FF2B5EF4-FFF2-40B4-BE49-F238E27FC236}">
                <a16:creationId xmlns:a16="http://schemas.microsoft.com/office/drawing/2014/main" id="{56D4C96E-4405-D941-A945-50B60AF88B6A}"/>
              </a:ext>
            </a:extLst>
          </p:cNvPr>
          <p:cNvSpPr>
            <a:spLocks noGrp="1"/>
          </p:cNvSpPr>
          <p:nvPr>
            <p:ph idx="1"/>
          </p:nvPr>
        </p:nvSpPr>
        <p:spPr/>
        <p:txBody>
          <a:bodyPr/>
          <a:lstStyle/>
          <a:p>
            <a:r>
              <a:rPr lang="en-US" dirty="0"/>
              <a:t>Unitary Caring Science principles can encompass caring, sacred activism, equity, and inclusion. </a:t>
            </a:r>
          </a:p>
          <a:p>
            <a:r>
              <a:rPr lang="en-US" dirty="0"/>
              <a:t>How are nurses ethically obligated to consider caring relationships when advocating for populations?</a:t>
            </a:r>
          </a:p>
          <a:p>
            <a:r>
              <a:rPr lang="en-US" dirty="0"/>
              <a:t>How do nurses advocating for changes in public policy related to healthcare inequities apply caring theory concepts to address social and moral injustices? </a:t>
            </a:r>
          </a:p>
          <a:p>
            <a:r>
              <a:rPr lang="en-US" dirty="0"/>
              <a:t>Caring-based advocacy. What aspects of Human Caring Theory and Unitary Caring Science can we apply to our advocacy efforts?</a:t>
            </a:r>
          </a:p>
          <a:p>
            <a:endParaRPr lang="en-US" dirty="0"/>
          </a:p>
          <a:p>
            <a:pPr marL="0" indent="0">
              <a:buNone/>
            </a:pPr>
            <a:endParaRPr lang="en-US" dirty="0"/>
          </a:p>
          <a:p>
            <a:endParaRPr lang="en-US" dirty="0"/>
          </a:p>
        </p:txBody>
      </p:sp>
    </p:spTree>
    <p:extLst>
      <p:ext uri="{BB962C8B-B14F-4D97-AF65-F5344CB8AC3E}">
        <p14:creationId xmlns:p14="http://schemas.microsoft.com/office/powerpoint/2010/main" val="38094802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62BAE-BEC6-E441-B982-736894860698}"/>
              </a:ext>
            </a:extLst>
          </p:cNvPr>
          <p:cNvSpPr>
            <a:spLocks noGrp="1"/>
          </p:cNvSpPr>
          <p:nvPr>
            <p:ph type="title"/>
          </p:nvPr>
        </p:nvSpPr>
        <p:spPr/>
        <p:txBody>
          <a:bodyPr/>
          <a:lstStyle/>
          <a:p>
            <a:r>
              <a:rPr lang="en-US" dirty="0"/>
              <a:t>References </a:t>
            </a:r>
          </a:p>
        </p:txBody>
      </p:sp>
      <p:sp>
        <p:nvSpPr>
          <p:cNvPr id="3" name="Content Placeholder 2">
            <a:extLst>
              <a:ext uri="{FF2B5EF4-FFF2-40B4-BE49-F238E27FC236}">
                <a16:creationId xmlns:a16="http://schemas.microsoft.com/office/drawing/2014/main" id="{16E69AE0-E562-5B43-A11E-4A55655143C6}"/>
              </a:ext>
            </a:extLst>
          </p:cNvPr>
          <p:cNvSpPr>
            <a:spLocks noGrp="1"/>
          </p:cNvSpPr>
          <p:nvPr>
            <p:ph idx="1"/>
          </p:nvPr>
        </p:nvSpPr>
        <p:spPr/>
        <p:txBody>
          <a:bodyPr>
            <a:normAutofit fontScale="70000" lnSpcReduction="20000"/>
          </a:bodyPr>
          <a:lstStyle/>
          <a:p>
            <a:r>
              <a:rPr lang="en-US" dirty="0"/>
              <a:t>Centers for Disease Control. (2021). Social determinants of health: Know what affects health. </a:t>
            </a:r>
            <a:r>
              <a:rPr lang="en-US" dirty="0">
                <a:hlinkClick r:id="rId2"/>
              </a:rPr>
              <a:t>https://www.cdc.gov/socialdeterminants/index.htm</a:t>
            </a:r>
            <a:endParaRPr lang="en-US" dirty="0"/>
          </a:p>
          <a:p>
            <a:r>
              <a:rPr lang="en-US" dirty="0"/>
              <a:t>Ford, C.L. &amp; Airhihenbuwa, C.O. (2010). The public health critical race methodology: Praxis for antiracism research. </a:t>
            </a:r>
            <a:r>
              <a:rPr lang="en-US" i="1" dirty="0"/>
              <a:t>Social Science and Medicine, 71,</a:t>
            </a:r>
            <a:r>
              <a:rPr lang="en-US" dirty="0"/>
              <a:t> 1390-1398. </a:t>
            </a:r>
          </a:p>
          <a:p>
            <a:r>
              <a:rPr lang="en-US" altLang="en-US" dirty="0">
                <a:ea typeface="Times New Roman" panose="02020603050405020304" pitchFamily="18" charset="0"/>
              </a:rPr>
              <a:t>Koithan, M.S., Krietzer, M.J. &amp; Watson, J. (2017), Linking the Unitary Paradigm to policy through a synthesis of caring science and integrative nursing. </a:t>
            </a:r>
            <a:r>
              <a:rPr lang="en-US" altLang="en-US" i="1" dirty="0">
                <a:ea typeface="Times New Roman" panose="02020603050405020304" pitchFamily="18" charset="0"/>
              </a:rPr>
              <a:t>Nursing Science Quarterly,</a:t>
            </a:r>
            <a:r>
              <a:rPr lang="en-US" altLang="en-US" dirty="0">
                <a:ea typeface="Times New Roman" panose="02020603050405020304" pitchFamily="18" charset="0"/>
              </a:rPr>
              <a:t> 30(3), 262-268. DOI: 10.1177/0894318417708415</a:t>
            </a:r>
          </a:p>
          <a:p>
            <a:r>
              <a:rPr lang="en-US" dirty="0"/>
              <a:t>National Association of Social Workers (NASW). (2017). </a:t>
            </a:r>
            <a:r>
              <a:rPr lang="en-US" i="1" dirty="0"/>
              <a:t>NASW Code of Ethics</a:t>
            </a:r>
            <a:r>
              <a:rPr lang="en-US" dirty="0"/>
              <a:t>. </a:t>
            </a:r>
            <a:r>
              <a:rPr lang="en-US" dirty="0">
                <a:hlinkClick r:id="rId3"/>
              </a:rPr>
              <a:t>https://www.socialworkers.org/About/Ethics/Code-of-Ethics/Code-of-Ethics-English</a:t>
            </a:r>
            <a:endParaRPr lang="en-US" dirty="0"/>
          </a:p>
          <a:p>
            <a:r>
              <a:rPr lang="en-US" dirty="0"/>
              <a:t>Taylor, J. (2019). Racism, inequality, and healthcare for African Americans. The Century Foundation. https://tcf.org/content/report/racism-inequality-health-care-african-americans/?session=1</a:t>
            </a:r>
          </a:p>
          <a:p>
            <a:r>
              <a:rPr lang="en-US" dirty="0"/>
              <a:t>Watson, J. (2018). </a:t>
            </a:r>
            <a:r>
              <a:rPr lang="en-US" i="1" dirty="0"/>
              <a:t>Unitary Caring Science: Philosophy and praxis of nursing</a:t>
            </a:r>
            <a:r>
              <a:rPr lang="en-US" dirty="0"/>
              <a:t>. University Press of Colorado.</a:t>
            </a:r>
          </a:p>
          <a:p>
            <a:r>
              <a:rPr lang="en-US" dirty="0"/>
              <a:t>Watson, J. (2020). </a:t>
            </a:r>
            <a:r>
              <a:rPr lang="en-US" i="1" dirty="0"/>
              <a:t>Nursing’s global covenant with humanity–Unitary caring science as sacred activism</a:t>
            </a:r>
            <a:r>
              <a:rPr lang="en-US" dirty="0"/>
              <a:t>. Wiley Online Library. DOI: 10.1111 /jan.13934</a:t>
            </a:r>
          </a:p>
          <a:p>
            <a:endParaRPr lang="en-US" dirty="0"/>
          </a:p>
          <a:p>
            <a:endParaRPr lang="en-US" dirty="0"/>
          </a:p>
          <a:p>
            <a:endParaRPr lang="en-US" dirty="0"/>
          </a:p>
        </p:txBody>
      </p:sp>
    </p:spTree>
    <p:extLst>
      <p:ext uri="{BB962C8B-B14F-4D97-AF65-F5344CB8AC3E}">
        <p14:creationId xmlns:p14="http://schemas.microsoft.com/office/powerpoint/2010/main" val="12419070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5BC741-C5AC-D442-BD5E-3CB09AC01B23}"/>
              </a:ext>
            </a:extLst>
          </p:cNvPr>
          <p:cNvSpPr>
            <a:spLocks noGrp="1"/>
          </p:cNvSpPr>
          <p:nvPr>
            <p:ph type="ctrTitle"/>
          </p:nvPr>
        </p:nvSpPr>
        <p:spPr>
          <a:xfrm>
            <a:off x="1524000" y="1122363"/>
            <a:ext cx="9144000" cy="1897928"/>
          </a:xfrm>
        </p:spPr>
        <p:txBody>
          <a:bodyPr>
            <a:normAutofit/>
          </a:bodyPr>
          <a:lstStyle/>
          <a:p>
            <a:pPr algn="l"/>
            <a:r>
              <a:rPr lang="en-US" sz="4400" b="1" dirty="0">
                <a:latin typeface="+mn-lt"/>
              </a:rPr>
              <a:t>Chapter 20. Leadership in Social and Political Determinants of Health</a:t>
            </a:r>
            <a:br>
              <a:rPr lang="en-US" sz="3600" b="1" dirty="0"/>
            </a:br>
            <a:r>
              <a:rPr lang="en-US" sz="3600" b="1" dirty="0"/>
              <a:t> </a:t>
            </a:r>
          </a:p>
        </p:txBody>
      </p:sp>
      <p:sp>
        <p:nvSpPr>
          <p:cNvPr id="3" name="Subtitle 2">
            <a:extLst>
              <a:ext uri="{FF2B5EF4-FFF2-40B4-BE49-F238E27FC236}">
                <a16:creationId xmlns:a16="http://schemas.microsoft.com/office/drawing/2014/main" id="{3055828A-B177-D24D-AC58-2ED8A109A1AA}"/>
              </a:ext>
            </a:extLst>
          </p:cNvPr>
          <p:cNvSpPr>
            <a:spLocks noGrp="1"/>
          </p:cNvSpPr>
          <p:nvPr>
            <p:ph type="subTitle" idx="1"/>
          </p:nvPr>
        </p:nvSpPr>
        <p:spPr/>
        <p:txBody>
          <a:bodyPr>
            <a:normAutofit/>
          </a:bodyPr>
          <a:lstStyle/>
          <a:p>
            <a:pPr algn="l"/>
            <a:r>
              <a:rPr lang="en-US" sz="2600" dirty="0"/>
              <a:t>Contributors</a:t>
            </a:r>
            <a:r>
              <a:rPr lang="en-US" sz="2000" dirty="0"/>
              <a:t> 		</a:t>
            </a:r>
            <a:r>
              <a:rPr lang="en-US" b="1" dirty="0"/>
              <a:t>Carey S. Clark</a:t>
            </a:r>
            <a:r>
              <a:rPr lang="en-US" dirty="0"/>
              <a:t>, PhD, RN, AHN-BSC RYT, FAAN</a:t>
            </a:r>
          </a:p>
          <a:p>
            <a:pPr algn="l"/>
            <a:r>
              <a:rPr lang="en-US" dirty="0"/>
              <a:t>			</a:t>
            </a:r>
            <a:r>
              <a:rPr lang="en-US" b="1" dirty="0"/>
              <a:t>Rachel Johnson-Koenke</a:t>
            </a:r>
            <a:r>
              <a:rPr lang="en-US" dirty="0"/>
              <a:t>, PhD, LCSW</a:t>
            </a:r>
          </a:p>
        </p:txBody>
      </p:sp>
    </p:spTree>
    <p:extLst>
      <p:ext uri="{BB962C8B-B14F-4D97-AF65-F5344CB8AC3E}">
        <p14:creationId xmlns:p14="http://schemas.microsoft.com/office/powerpoint/2010/main" val="31576271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D68E38-70D8-8E48-A774-8EFB89962BBA}"/>
              </a:ext>
            </a:extLst>
          </p:cNvPr>
          <p:cNvSpPr>
            <a:spLocks noGrp="1"/>
          </p:cNvSpPr>
          <p:nvPr>
            <p:ph type="title"/>
          </p:nvPr>
        </p:nvSpPr>
        <p:spPr/>
        <p:txBody>
          <a:bodyPr/>
          <a:lstStyle/>
          <a:p>
            <a:r>
              <a:rPr lang="en-US" b="1" dirty="0"/>
              <a:t>Learning Objectives</a:t>
            </a:r>
            <a:r>
              <a:rPr lang="en-US" dirty="0"/>
              <a:t> </a:t>
            </a:r>
          </a:p>
        </p:txBody>
      </p:sp>
      <p:sp>
        <p:nvSpPr>
          <p:cNvPr id="3" name="Content Placeholder 2">
            <a:extLst>
              <a:ext uri="{FF2B5EF4-FFF2-40B4-BE49-F238E27FC236}">
                <a16:creationId xmlns:a16="http://schemas.microsoft.com/office/drawing/2014/main" id="{DC93441A-6924-3242-B034-5926DE4ED83C}"/>
              </a:ext>
            </a:extLst>
          </p:cNvPr>
          <p:cNvSpPr>
            <a:spLocks noGrp="1"/>
          </p:cNvSpPr>
          <p:nvPr>
            <p:ph idx="1"/>
          </p:nvPr>
        </p:nvSpPr>
        <p:spPr/>
        <p:txBody>
          <a:bodyPr>
            <a:normAutofit fontScale="92500" lnSpcReduction="20000"/>
          </a:bodyPr>
          <a:lstStyle/>
          <a:p>
            <a:pPr lvl="0"/>
            <a:endParaRPr lang="en-US" dirty="0"/>
          </a:p>
          <a:p>
            <a:pPr lvl="0"/>
            <a:r>
              <a:rPr lang="en-US" dirty="0"/>
              <a:t>Recognize the relationship between human caring and political advocacy when addressing social and political determinants </a:t>
            </a:r>
            <a:r>
              <a:rPr lang="en-US"/>
              <a:t>of health </a:t>
            </a:r>
            <a:endParaRPr lang="en-US" dirty="0"/>
          </a:p>
          <a:p>
            <a:pPr lvl="0"/>
            <a:r>
              <a:rPr lang="en-US" dirty="0"/>
              <a:t>Consider the movement to expand social justice to include caring-moral justice in consideration of nurses’ caring advocacy role</a:t>
            </a:r>
          </a:p>
          <a:p>
            <a:pPr lvl="0"/>
            <a:r>
              <a:rPr lang="en-US" dirty="0"/>
              <a:t>Explore the circle of nursing leadership and advocacy efforts through caring, social justice, equity, and inclusion lenses</a:t>
            </a:r>
          </a:p>
          <a:p>
            <a:pPr lvl="0"/>
            <a:r>
              <a:rPr lang="en-US" dirty="0"/>
              <a:t>Define political and social determinants of health as related to caring and the advocacy role of the nurse</a:t>
            </a:r>
          </a:p>
          <a:p>
            <a:pPr lvl="0"/>
            <a:r>
              <a:rPr lang="en-US" dirty="0"/>
              <a:t>Identify how power structures influence social policy and shape health for those in power vs. those without power and how this relates to systemic racism in the healthcare arena </a:t>
            </a:r>
          </a:p>
        </p:txBody>
      </p:sp>
    </p:spTree>
    <p:extLst>
      <p:ext uri="{BB962C8B-B14F-4D97-AF65-F5344CB8AC3E}">
        <p14:creationId xmlns:p14="http://schemas.microsoft.com/office/powerpoint/2010/main" val="14282062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83F952-8460-934E-B9E1-3404643CE1BC}"/>
              </a:ext>
            </a:extLst>
          </p:cNvPr>
          <p:cNvSpPr>
            <a:spLocks noGrp="1"/>
          </p:cNvSpPr>
          <p:nvPr>
            <p:ph type="title"/>
          </p:nvPr>
        </p:nvSpPr>
        <p:spPr>
          <a:xfrm>
            <a:off x="658585" y="1497239"/>
            <a:ext cx="10874829" cy="4685846"/>
          </a:xfrm>
        </p:spPr>
        <p:txBody>
          <a:bodyPr>
            <a:normAutofit fontScale="90000"/>
          </a:bodyPr>
          <a:lstStyle/>
          <a:p>
            <a:r>
              <a:rPr lang="en-US" b="1" dirty="0"/>
              <a:t>Outline</a:t>
            </a:r>
            <a:br>
              <a:rPr lang="en-US" dirty="0"/>
            </a:br>
            <a:br>
              <a:rPr lang="en-US" dirty="0"/>
            </a:br>
            <a:r>
              <a:rPr lang="en-US" sz="3600" dirty="0"/>
              <a:t>Social and Political Determinants of Health</a:t>
            </a:r>
            <a:br>
              <a:rPr lang="en-US" sz="3600" dirty="0"/>
            </a:br>
            <a:br>
              <a:rPr lang="en-US" sz="3600" dirty="0"/>
            </a:br>
            <a:r>
              <a:rPr lang="en-US" sz="3600" dirty="0"/>
              <a:t>Examples</a:t>
            </a:r>
            <a:br>
              <a:rPr lang="en-US" sz="3600" dirty="0"/>
            </a:br>
            <a:br>
              <a:rPr lang="en-US" sz="3600" dirty="0"/>
            </a:br>
            <a:r>
              <a:rPr lang="en-US" sz="3600" dirty="0"/>
              <a:t>Expanding Sacred Leadership</a:t>
            </a:r>
            <a:br>
              <a:rPr lang="en-US" sz="3600" dirty="0"/>
            </a:br>
            <a:br>
              <a:rPr lang="en-US" sz="3600" dirty="0"/>
            </a:br>
            <a:r>
              <a:rPr lang="en-US" sz="3600" dirty="0"/>
              <a:t>Diversity, Loving Kindness, and Unitary Caring Science</a:t>
            </a:r>
            <a:br>
              <a:rPr lang="en-US" sz="3600" dirty="0"/>
            </a:br>
            <a:br>
              <a:rPr lang="en-US" sz="3600" dirty="0"/>
            </a:br>
            <a:r>
              <a:rPr lang="en-US" sz="3600" dirty="0"/>
              <a:t>Social Justice and Caring-Moral Justice</a:t>
            </a:r>
            <a:br>
              <a:rPr lang="en-US" sz="3600" dirty="0"/>
            </a:br>
            <a:br>
              <a:rPr lang="en-US" sz="3600" dirty="0"/>
            </a:br>
            <a:r>
              <a:rPr lang="en-US" sz="3600" dirty="0"/>
              <a:t>Nurse Advocacy Roles</a:t>
            </a:r>
            <a:br>
              <a:rPr lang="en-US" dirty="0"/>
            </a:br>
            <a:br>
              <a:rPr lang="en-US" dirty="0"/>
            </a:br>
            <a:endParaRPr lang="en-US" dirty="0"/>
          </a:p>
        </p:txBody>
      </p:sp>
    </p:spTree>
    <p:extLst>
      <p:ext uri="{BB962C8B-B14F-4D97-AF65-F5344CB8AC3E}">
        <p14:creationId xmlns:p14="http://schemas.microsoft.com/office/powerpoint/2010/main" val="1363301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86BD3E-2782-9A4F-9B87-B4C8F68FE929}"/>
              </a:ext>
            </a:extLst>
          </p:cNvPr>
          <p:cNvSpPr>
            <a:spLocks noGrp="1"/>
          </p:cNvSpPr>
          <p:nvPr>
            <p:ph type="title"/>
          </p:nvPr>
        </p:nvSpPr>
        <p:spPr/>
        <p:txBody>
          <a:bodyPr/>
          <a:lstStyle/>
          <a:p>
            <a:r>
              <a:rPr lang="en-US" b="1" dirty="0"/>
              <a:t>Social Determinants of Health </a:t>
            </a:r>
          </a:p>
        </p:txBody>
      </p:sp>
      <p:sp>
        <p:nvSpPr>
          <p:cNvPr id="3" name="Content Placeholder 2">
            <a:extLst>
              <a:ext uri="{FF2B5EF4-FFF2-40B4-BE49-F238E27FC236}">
                <a16:creationId xmlns:a16="http://schemas.microsoft.com/office/drawing/2014/main" id="{F8CE34B8-46EC-EE45-8FF7-3CB2056CE356}"/>
              </a:ext>
            </a:extLst>
          </p:cNvPr>
          <p:cNvSpPr>
            <a:spLocks noGrp="1"/>
          </p:cNvSpPr>
          <p:nvPr>
            <p:ph idx="1"/>
          </p:nvPr>
        </p:nvSpPr>
        <p:spPr/>
        <p:txBody>
          <a:bodyPr/>
          <a:lstStyle/>
          <a:p>
            <a:r>
              <a:rPr lang="en-US" dirty="0"/>
              <a:t>The Centers for Disease Control and Prevention (CDC, 2021) define </a:t>
            </a:r>
            <a:r>
              <a:rPr lang="en-US" i="1" dirty="0"/>
              <a:t>social determinants of health </a:t>
            </a:r>
            <a:r>
              <a:rPr lang="en-US" dirty="0"/>
              <a:t>(SDOH) as the conditions in the places where people live, work, learn, and play that impact a range of health risks and outcomes. </a:t>
            </a:r>
          </a:p>
          <a:p>
            <a:r>
              <a:rPr lang="en-US" dirty="0"/>
              <a:t>Circumstances that contribute to health outcomes are shaped by the many resources, including money and power, that are available at the local, state, and national levels. </a:t>
            </a:r>
          </a:p>
          <a:p>
            <a:r>
              <a:rPr lang="en-US" dirty="0"/>
              <a:t>SDOH are viewed as the reason why we have health inequities within and between countries.</a:t>
            </a:r>
          </a:p>
        </p:txBody>
      </p:sp>
    </p:spTree>
    <p:extLst>
      <p:ext uri="{BB962C8B-B14F-4D97-AF65-F5344CB8AC3E}">
        <p14:creationId xmlns:p14="http://schemas.microsoft.com/office/powerpoint/2010/main" val="36920884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DB76D3-49B7-9D4D-B70C-B479B03EE30E}"/>
              </a:ext>
            </a:extLst>
          </p:cNvPr>
          <p:cNvSpPr>
            <a:spLocks noGrp="1"/>
          </p:cNvSpPr>
          <p:nvPr>
            <p:ph type="title"/>
          </p:nvPr>
        </p:nvSpPr>
        <p:spPr>
          <a:xfrm>
            <a:off x="838199" y="365125"/>
            <a:ext cx="10874829" cy="1325563"/>
          </a:xfrm>
        </p:spPr>
        <p:txBody>
          <a:bodyPr/>
          <a:lstStyle/>
          <a:p>
            <a:r>
              <a:rPr lang="en-US" b="1" dirty="0"/>
              <a:t>Applied Practice, Social Determinants of Health</a:t>
            </a:r>
          </a:p>
        </p:txBody>
      </p:sp>
      <p:sp>
        <p:nvSpPr>
          <p:cNvPr id="3" name="Content Placeholder 2">
            <a:extLst>
              <a:ext uri="{FF2B5EF4-FFF2-40B4-BE49-F238E27FC236}">
                <a16:creationId xmlns:a16="http://schemas.microsoft.com/office/drawing/2014/main" id="{2F363A0F-93AF-FD47-A3A8-5A928D1011E7}"/>
              </a:ext>
            </a:extLst>
          </p:cNvPr>
          <p:cNvSpPr>
            <a:spLocks noGrp="1"/>
          </p:cNvSpPr>
          <p:nvPr>
            <p:ph idx="1"/>
          </p:nvPr>
        </p:nvSpPr>
        <p:spPr/>
        <p:txBody>
          <a:bodyPr/>
          <a:lstStyle/>
          <a:p>
            <a:r>
              <a:rPr lang="en-US" dirty="0"/>
              <a:t>Review the CDC website around SDOH. </a:t>
            </a:r>
          </a:p>
          <a:p>
            <a:r>
              <a:rPr lang="en-US" dirty="0">
                <a:hlinkClick r:id="rId2"/>
              </a:rPr>
              <a:t>https://www.cdc.gov/socialdeterminants/index.htm</a:t>
            </a:r>
            <a:endParaRPr lang="en-US" dirty="0"/>
          </a:p>
          <a:p>
            <a:r>
              <a:rPr lang="en-US" dirty="0"/>
              <a:t>Choose a vulnerable population. </a:t>
            </a:r>
          </a:p>
          <a:p>
            <a:r>
              <a:rPr lang="en-US" dirty="0"/>
              <a:t>Use available resources to explore how SDOH impact that population. </a:t>
            </a:r>
          </a:p>
        </p:txBody>
      </p:sp>
    </p:spTree>
    <p:extLst>
      <p:ext uri="{BB962C8B-B14F-4D97-AF65-F5344CB8AC3E}">
        <p14:creationId xmlns:p14="http://schemas.microsoft.com/office/powerpoint/2010/main" val="20535110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9E4AC6-D95F-B840-98A6-726E21F4240A}"/>
              </a:ext>
            </a:extLst>
          </p:cNvPr>
          <p:cNvSpPr>
            <a:spLocks noGrp="1"/>
          </p:cNvSpPr>
          <p:nvPr>
            <p:ph type="title"/>
          </p:nvPr>
        </p:nvSpPr>
        <p:spPr>
          <a:xfrm>
            <a:off x="838200" y="815292"/>
            <a:ext cx="10515600" cy="1325563"/>
          </a:xfrm>
        </p:spPr>
        <p:txBody>
          <a:bodyPr/>
          <a:lstStyle/>
          <a:p>
            <a:r>
              <a:rPr lang="en-US" b="1" dirty="0"/>
              <a:t>Political Determinants of Health</a:t>
            </a:r>
            <a:br>
              <a:rPr lang="en-US" dirty="0"/>
            </a:br>
            <a:endParaRPr lang="en-US" dirty="0"/>
          </a:p>
        </p:txBody>
      </p:sp>
      <p:sp>
        <p:nvSpPr>
          <p:cNvPr id="3" name="Content Placeholder 2">
            <a:extLst>
              <a:ext uri="{FF2B5EF4-FFF2-40B4-BE49-F238E27FC236}">
                <a16:creationId xmlns:a16="http://schemas.microsoft.com/office/drawing/2014/main" id="{18205EAF-0F07-794F-9FA4-6112B110CF12}"/>
              </a:ext>
            </a:extLst>
          </p:cNvPr>
          <p:cNvSpPr>
            <a:spLocks noGrp="1"/>
          </p:cNvSpPr>
          <p:nvPr>
            <p:ph idx="1"/>
          </p:nvPr>
        </p:nvSpPr>
        <p:spPr/>
        <p:txBody>
          <a:bodyPr/>
          <a:lstStyle/>
          <a:p>
            <a:r>
              <a:rPr lang="en-US" dirty="0"/>
              <a:t>For portions of the population who have been historically disenfranchised and oppressed, those who are in power have set up political structures to deny minoritized groups access to social resources, healthcare quality, and political capital (Braveman, 2014).</a:t>
            </a:r>
          </a:p>
          <a:p>
            <a:r>
              <a:rPr lang="en-US" dirty="0"/>
              <a:t>Taylor (2019) stated that in order to create health equity, we must address racism, bias, and structural racism and ensure that all providers, personnel, and staff are adequately trained and supported to address and eliminate bias in healthcare systems.  </a:t>
            </a:r>
          </a:p>
        </p:txBody>
      </p:sp>
    </p:spTree>
    <p:extLst>
      <p:ext uri="{BB962C8B-B14F-4D97-AF65-F5344CB8AC3E}">
        <p14:creationId xmlns:p14="http://schemas.microsoft.com/office/powerpoint/2010/main" val="16688945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5EC337-C72D-0149-B733-A48AF46500B7}"/>
              </a:ext>
            </a:extLst>
          </p:cNvPr>
          <p:cNvSpPr>
            <a:spLocks noGrp="1"/>
          </p:cNvSpPr>
          <p:nvPr>
            <p:ph type="title"/>
          </p:nvPr>
        </p:nvSpPr>
        <p:spPr>
          <a:xfrm>
            <a:off x="838200" y="365125"/>
            <a:ext cx="10809514" cy="1325563"/>
          </a:xfrm>
        </p:spPr>
        <p:txBody>
          <a:bodyPr/>
          <a:lstStyle/>
          <a:p>
            <a:r>
              <a:rPr lang="en-US" b="1" dirty="0"/>
              <a:t>Applied Practice: Political Determinants of Health</a:t>
            </a:r>
          </a:p>
        </p:txBody>
      </p:sp>
      <p:sp>
        <p:nvSpPr>
          <p:cNvPr id="3" name="Content Placeholder 2">
            <a:extLst>
              <a:ext uri="{FF2B5EF4-FFF2-40B4-BE49-F238E27FC236}">
                <a16:creationId xmlns:a16="http://schemas.microsoft.com/office/drawing/2014/main" id="{2D9F55DA-94DD-A149-A9C6-DEA099EF4B80}"/>
              </a:ext>
            </a:extLst>
          </p:cNvPr>
          <p:cNvSpPr>
            <a:spLocks noGrp="1"/>
          </p:cNvSpPr>
          <p:nvPr>
            <p:ph idx="1"/>
          </p:nvPr>
        </p:nvSpPr>
        <p:spPr/>
        <p:txBody>
          <a:bodyPr/>
          <a:lstStyle/>
          <a:p>
            <a:r>
              <a:rPr lang="en-US" dirty="0"/>
              <a:t>In small groups or as a stand-alone discussion, share your experiences with bias, racism, and structural racism in healthcare settings. </a:t>
            </a:r>
          </a:p>
          <a:p>
            <a:r>
              <a:rPr lang="en-US" dirty="0"/>
              <a:t>What are some ways we can hold healthcare systems accountable for addressing structural racism? </a:t>
            </a:r>
          </a:p>
          <a:p>
            <a:r>
              <a:rPr lang="en-US" dirty="0"/>
              <a:t>Explore a specific healthcare policy or law that may have strengthened or weakened structural racism issues (HIPAA, EMTALA, ACA). Support your thoughts with evidence. </a:t>
            </a:r>
          </a:p>
        </p:txBody>
      </p:sp>
    </p:spTree>
    <p:extLst>
      <p:ext uri="{BB962C8B-B14F-4D97-AF65-F5344CB8AC3E}">
        <p14:creationId xmlns:p14="http://schemas.microsoft.com/office/powerpoint/2010/main" val="11195296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1A2CC5-3655-EA41-BAA3-4CD9F09D3FBA}"/>
              </a:ext>
            </a:extLst>
          </p:cNvPr>
          <p:cNvSpPr>
            <a:spLocks noGrp="1"/>
          </p:cNvSpPr>
          <p:nvPr>
            <p:ph type="title"/>
          </p:nvPr>
        </p:nvSpPr>
        <p:spPr/>
        <p:txBody>
          <a:bodyPr/>
          <a:lstStyle/>
          <a:p>
            <a:r>
              <a:rPr lang="en-US" b="1" dirty="0"/>
              <a:t>Critical Race Theory (CRT)</a:t>
            </a:r>
          </a:p>
        </p:txBody>
      </p:sp>
      <p:sp>
        <p:nvSpPr>
          <p:cNvPr id="3" name="Content Placeholder 2">
            <a:extLst>
              <a:ext uri="{FF2B5EF4-FFF2-40B4-BE49-F238E27FC236}">
                <a16:creationId xmlns:a16="http://schemas.microsoft.com/office/drawing/2014/main" id="{4B1515E5-DC76-C041-AECD-AE6EDD12380A}"/>
              </a:ext>
            </a:extLst>
          </p:cNvPr>
          <p:cNvSpPr>
            <a:spLocks noGrp="1"/>
          </p:cNvSpPr>
          <p:nvPr>
            <p:ph idx="1"/>
          </p:nvPr>
        </p:nvSpPr>
        <p:spPr/>
        <p:txBody>
          <a:bodyPr/>
          <a:lstStyle/>
          <a:p>
            <a:r>
              <a:rPr lang="en-US" dirty="0"/>
              <a:t>CRT addresses such issues as social isolation, social hierarchy positions (privileged versus marginalized, minority versus majority) to help nurses to focus on moving marginalized groups and BIPOC populations to a caring-centered position for consideration around addressing health inequities. CRT aims to move beyond understanding inequities and toward eliminating them. </a:t>
            </a:r>
          </a:p>
        </p:txBody>
      </p:sp>
    </p:spTree>
    <p:extLst>
      <p:ext uri="{BB962C8B-B14F-4D97-AF65-F5344CB8AC3E}">
        <p14:creationId xmlns:p14="http://schemas.microsoft.com/office/powerpoint/2010/main" val="3019693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1983</TotalTime>
  <Words>1382</Words>
  <Application>Microsoft Office PowerPoint</Application>
  <PresentationFormat>Widescreen</PresentationFormat>
  <Paragraphs>63</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Calibri Light</vt:lpstr>
      <vt:lpstr>Office Theme</vt:lpstr>
      <vt:lpstr>Visionary Leadership in Healthcare  Excellence in Practice, Policy, and Ethics</vt:lpstr>
      <vt:lpstr>Chapter 20. Leadership in Social and Political Determinants of Health  </vt:lpstr>
      <vt:lpstr>Learning Objectives </vt:lpstr>
      <vt:lpstr>Outline  Social and Political Determinants of Health  Examples  Expanding Sacred Leadership  Diversity, Loving Kindness, and Unitary Caring Science  Social Justice and Caring-Moral Justice  Nurse Advocacy Roles  </vt:lpstr>
      <vt:lpstr>Social Determinants of Health </vt:lpstr>
      <vt:lpstr>Applied Practice, Social Determinants of Health</vt:lpstr>
      <vt:lpstr>Political Determinants of Health </vt:lpstr>
      <vt:lpstr>Applied Practice: Political Determinants of Health</vt:lpstr>
      <vt:lpstr>Critical Race Theory (CRT)</vt:lpstr>
      <vt:lpstr>Applies Practice, Critical Race Theory</vt:lpstr>
      <vt:lpstr>Social Justice and Caring Moral Justice </vt:lpstr>
      <vt:lpstr>Expanding Sacred Leadership</vt:lpstr>
      <vt:lpstr>Diversity, Loving-Kindness, Unitary Caring Science</vt:lpstr>
      <vt:lpstr>Nurses’ Advocacy Roles</vt:lpstr>
      <vt:lpstr>Human Caring Theory/Unitary Caring Science</vt:lpstr>
      <vt:lpstr>References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Nurse-Led Visionary Leadership in Healthcare  Excellence in Practice, Policy, and Ethics</dc:title>
  <dc:creator>Wei, Holly Lee</dc:creator>
  <cp:lastModifiedBy>Jill Stanley</cp:lastModifiedBy>
  <cp:revision>42</cp:revision>
  <dcterms:created xsi:type="dcterms:W3CDTF">2021-04-24T19:15:55Z</dcterms:created>
  <dcterms:modified xsi:type="dcterms:W3CDTF">2022-01-26T18:38:03Z</dcterms:modified>
</cp:coreProperties>
</file>