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Stanley" userId="8e0e8236-892f-4a03-81d6-aa217787c5a2" providerId="ADAL" clId="{EC8234C8-E906-45BE-8778-4C48000B96AE}"/>
    <pc:docChg chg="custSel modSld">
      <pc:chgData name="Jill Stanley" userId="8e0e8236-892f-4a03-81d6-aa217787c5a2" providerId="ADAL" clId="{EC8234C8-E906-45BE-8778-4C48000B96AE}" dt="2022-01-26T18:33:39.957" v="148" actId="20577"/>
      <pc:docMkLst>
        <pc:docMk/>
      </pc:docMkLst>
      <pc:sldChg chg="modSp mod">
        <pc:chgData name="Jill Stanley" userId="8e0e8236-892f-4a03-81d6-aa217787c5a2" providerId="ADAL" clId="{EC8234C8-E906-45BE-8778-4C48000B96AE}" dt="2022-01-26T18:32:17.964" v="60" actId="113"/>
        <pc:sldMkLst>
          <pc:docMk/>
          <pc:sldMk cId="3157627158" sldId="257"/>
        </pc:sldMkLst>
        <pc:spChg chg="mod">
          <ac:chgData name="Jill Stanley" userId="8e0e8236-892f-4a03-81d6-aa217787c5a2" providerId="ADAL" clId="{EC8234C8-E906-45BE-8778-4C48000B96AE}" dt="2022-01-26T18:29:49.169" v="6" actId="6549"/>
          <ac:spMkLst>
            <pc:docMk/>
            <pc:sldMk cId="3157627158" sldId="257"/>
            <ac:spMk id="2" creationId="{AC5BC741-C5AC-D442-BD5E-3CB09AC01B23}"/>
          </ac:spMkLst>
        </pc:spChg>
        <pc:spChg chg="mod">
          <ac:chgData name="Jill Stanley" userId="8e0e8236-892f-4a03-81d6-aa217787c5a2" providerId="ADAL" clId="{EC8234C8-E906-45BE-8778-4C48000B96AE}" dt="2022-01-26T18:32:17.964" v="60" actId="113"/>
          <ac:spMkLst>
            <pc:docMk/>
            <pc:sldMk cId="3157627158" sldId="257"/>
            <ac:spMk id="3" creationId="{6153BBBE-70E2-2245-B4FA-0CC7A282706A}"/>
          </ac:spMkLst>
        </pc:spChg>
      </pc:sldChg>
      <pc:sldChg chg="modSp mod">
        <pc:chgData name="Jill Stanley" userId="8e0e8236-892f-4a03-81d6-aa217787c5a2" providerId="ADAL" clId="{EC8234C8-E906-45BE-8778-4C48000B96AE}" dt="2022-01-26T18:33:39.957" v="148" actId="20577"/>
        <pc:sldMkLst>
          <pc:docMk/>
          <pc:sldMk cId="1428206262" sldId="258"/>
        </pc:sldMkLst>
        <pc:spChg chg="mod">
          <ac:chgData name="Jill Stanley" userId="8e0e8236-892f-4a03-81d6-aa217787c5a2" providerId="ADAL" clId="{EC8234C8-E906-45BE-8778-4C48000B96AE}" dt="2022-01-26T18:32:24.439" v="69" actId="20577"/>
          <ac:spMkLst>
            <pc:docMk/>
            <pc:sldMk cId="1428206262" sldId="258"/>
            <ac:spMk id="2" creationId="{EBD68E38-70D8-8E48-A774-8EFB89962BBA}"/>
          </ac:spMkLst>
        </pc:spChg>
        <pc:spChg chg="mod">
          <ac:chgData name="Jill Stanley" userId="8e0e8236-892f-4a03-81d6-aa217787c5a2" providerId="ADAL" clId="{EC8234C8-E906-45BE-8778-4C48000B96AE}" dt="2022-01-26T18:33:39.957" v="148" actId="20577"/>
          <ac:spMkLst>
            <pc:docMk/>
            <pc:sldMk cId="1428206262" sldId="258"/>
            <ac:spMk id="3" creationId="{DC93441A-6924-3242-B034-5926DE4ED8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DAF65-18B4-B84F-8697-9F29D86E0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A77C3-A644-E14A-9B30-7F29F55B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1C14A-10F1-7A44-8735-BA3D4196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1771-15A9-6A45-808B-0F368487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6851-BC8D-3B4D-9E5E-3F7E49A5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73B6C-CAA1-324C-85AC-EDE73131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AD40-A85A-414A-A4E6-A76BAE0D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3AC2A-5AD8-D544-BA8D-29E4FE6E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12AFB-6E9E-0848-B7DA-D74FCFED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C0B14-E7BF-CB41-A2E8-AFDAC27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DED4B-AFBF-D647-B1AA-CED21E1B1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EA0B17-9E01-AD48-B600-3D96CC09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D669-92E9-C241-8FEC-73E77A61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C5FAF-AF3D-434B-B7AC-7659C99C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29A9E-F041-374B-89A4-B211D607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FCB4-DF2D-E142-B8ED-661EE3C5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8F55-A366-BD41-98B6-71AF7DC79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AAD10-370D-AD48-B53A-73E79102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F2F33-0C90-C54E-8548-446095B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7415D-360D-BE4A-8C31-17ED961C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0416-615D-FC44-AB28-04AA02F1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9418B-4698-9F48-BFCF-BF4AAE34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C400E-9027-C64B-9881-3D89A6444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6570-3830-1E44-924C-58E7A346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A72E-94D0-4647-9DED-C85EB747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6F34-5ACA-2F46-A9D2-79E74EBD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08D9-A4FF-4948-B361-A356DCBC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6819C-DF08-7F49-A282-B4E297A52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65DA4-8BCB-7E48-8A60-A097467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7042E-7DFA-204B-82D3-4CC62D5F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14C65-1C9F-D448-BE51-5ADB4D0F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50F4-D596-2D44-8CDC-F477F5537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CAD1-B09A-984A-B235-A0CA73B97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58D9D-2A0C-8845-8171-4648AB6A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E5FD0-C563-D041-A8CF-44D2D8F9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78E20-86AB-F34E-964A-11A906516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7F97-0939-A244-9002-10657732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11BD30-EE1E-E345-BF2D-1D158341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674F7F-F3F5-AC48-AEB2-C024611F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E24E-D2DC-DF4B-991E-3BC35381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5BA45-904A-9443-AC9E-F3EEA314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B7396-91E6-5547-956E-D49FC9F9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440B9-491B-A646-B47B-BEEF0EC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2C2AD-75C7-414F-B5F6-99B9A0E7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A63-A45D-3A4B-A40B-7D3A2BD5C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9AA32-B24B-904B-B0E1-30C01D12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2679-09D7-E541-A182-31C7ED4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4693-3891-EC4A-8E99-5CA4D7675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83C8E-8484-D546-AA14-9B307E4ED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FF08-FAAE-A541-8440-CED90102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D2446-F72B-7C41-AD3E-D6DA3315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71342-A6BE-D949-ABBF-9A1F45AD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9A2B-0534-E84D-9179-D07D65B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AA6CC-6257-4847-AC79-78E1C098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1A31-5B72-AC4B-BB63-EC993DEF9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29921-0E07-F94E-A1CF-3BFCEC29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CCBA3-6CEB-C144-90ED-CDACEF5E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A94BD-B28E-0443-9731-CAD980C5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E1FE4-7CC5-7642-B87C-A6C19130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62F8C-EFB5-DE41-9D14-551156E18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E3502-26C3-5941-9DFF-99496E3B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9BD1-9CAF-D94B-960B-B818FD67FE3E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F153-54AF-1D41-8EFE-2715F67E43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94563-C8DE-C543-9BC4-55EC63C8C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D179-0B07-E24F-87CD-0967933648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A21FA-EBE2-0A4D-8C8C-C087E61EB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38087"/>
          </a:xfrm>
        </p:spPr>
        <p:txBody>
          <a:bodyPr>
            <a:noAutofit/>
          </a:bodyPr>
          <a:lstStyle/>
          <a:p>
            <a:r>
              <a:rPr lang="en-US" sz="4400" dirty="0"/>
              <a:t>Visionary Leadership in Healthcare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3200" dirty="0"/>
              <a:t>Excellence in Practice, Policy, and 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5727D-0293-C748-9A35-AD73255732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Holly Wei</a:t>
            </a:r>
            <a:r>
              <a:rPr lang="en-US" dirty="0"/>
              <a:t>, PhD, RN, NEA-BC, FAAN</a:t>
            </a:r>
          </a:p>
          <a:p>
            <a:r>
              <a:rPr lang="en-US" b="1" dirty="0"/>
              <a:t>Sara Horton-Deutsch</a:t>
            </a:r>
            <a:r>
              <a:rPr lang="en-US" dirty="0"/>
              <a:t>, PhD, RN, </a:t>
            </a:r>
            <a:r>
              <a:rPr lang="en-US" i="0" u="none" strike="noStrike" baseline="0" dirty="0">
                <a:solidFill>
                  <a:srgbClr val="211D1E"/>
                </a:solidFill>
              </a:rPr>
              <a:t>PMHCNS, </a:t>
            </a:r>
            <a:r>
              <a:rPr lang="en-US" dirty="0"/>
              <a:t>FAAN, ANEF</a:t>
            </a:r>
          </a:p>
        </p:txBody>
      </p:sp>
    </p:spTree>
    <p:extLst>
      <p:ext uri="{BB962C8B-B14F-4D97-AF65-F5344CB8AC3E}">
        <p14:creationId xmlns:p14="http://schemas.microsoft.com/office/powerpoint/2010/main" val="343371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C69DD-F718-4057-A811-CB3544BC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Future Relies on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CB696-72F5-463D-8E8C-0FC4DDC0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“The nurse advocates for equity and social justice in resource allocation, access to healthcare and other social and economic services”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–The International Council of Nurses</a:t>
            </a:r>
          </a:p>
        </p:txBody>
      </p:sp>
    </p:spTree>
    <p:extLst>
      <p:ext uri="{BB962C8B-B14F-4D97-AF65-F5344CB8AC3E}">
        <p14:creationId xmlns:p14="http://schemas.microsoft.com/office/powerpoint/2010/main" val="167885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C741-C5AC-D442-BD5E-3CB09AC01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+mn-lt"/>
              </a:rPr>
              <a:t>Chapter 19. Transforming Health Policy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3BBBE-70E2-2245-B4FA-0CC7A2827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827492" cy="2281526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/>
              <a:t>Contributors</a:t>
            </a:r>
            <a:r>
              <a:rPr lang="en-US" dirty="0"/>
              <a:t>		</a:t>
            </a:r>
            <a:r>
              <a:rPr lang="en-US" sz="2600" b="1" dirty="0"/>
              <a:t>AnnMarie Lee Walton</a:t>
            </a:r>
            <a:r>
              <a:rPr lang="en-US" sz="2600" dirty="0"/>
              <a:t>, PhD, MPH, RN, OCN, CHES,FAAN</a:t>
            </a:r>
          </a:p>
          <a:p>
            <a:pPr algn="l"/>
            <a:r>
              <a:rPr lang="en-US" dirty="0"/>
              <a:t>			</a:t>
            </a:r>
            <a:r>
              <a:rPr lang="en-US" b="1" dirty="0"/>
              <a:t>Chandra L. Speight</a:t>
            </a:r>
            <a:r>
              <a:rPr lang="en-US" dirty="0"/>
              <a:t>, PhD, RN, NP-C, CNE</a:t>
            </a:r>
          </a:p>
          <a:p>
            <a:pPr algn="l"/>
            <a:r>
              <a:rPr lang="en-US" dirty="0"/>
              <a:t>			</a:t>
            </a:r>
            <a:r>
              <a:rPr lang="en-US" b="1" dirty="0"/>
              <a:t>Ernest J. Grant</a:t>
            </a:r>
            <a:r>
              <a:rPr lang="en-US" dirty="0"/>
              <a:t>, PhD, RN, FAAN</a:t>
            </a:r>
          </a:p>
          <a:p>
            <a:pPr algn="l"/>
            <a:r>
              <a:rPr lang="en-US" dirty="0"/>
              <a:t>			</a:t>
            </a:r>
            <a:r>
              <a:rPr lang="en-US" b="1" dirty="0"/>
              <a:t>Ena M. Williams</a:t>
            </a:r>
            <a:r>
              <a:rPr lang="en-US" dirty="0"/>
              <a:t>, MBA/MSM, RN, CENP</a:t>
            </a:r>
          </a:p>
          <a:p>
            <a:pPr algn="l"/>
            <a:r>
              <a:rPr lang="en-US" dirty="0"/>
              <a:t>			</a:t>
            </a:r>
            <a:r>
              <a:rPr lang="en-US" b="1" dirty="0"/>
              <a:t>Dennis A. Taylor</a:t>
            </a:r>
            <a:r>
              <a:rPr lang="en-US" dirty="0"/>
              <a:t>, DNP, PhD, ACNP-BC, NEA-BC, FCCM</a:t>
            </a:r>
          </a:p>
        </p:txBody>
      </p:sp>
    </p:spTree>
    <p:extLst>
      <p:ext uri="{BB962C8B-B14F-4D97-AF65-F5344CB8AC3E}">
        <p14:creationId xmlns:p14="http://schemas.microsoft.com/office/powerpoint/2010/main" val="3157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8E38-70D8-8E48-A774-8EFB8996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3441A-6924-3242-B034-5926DE4E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completing this chapter, the learner will be able to: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Understand policy formulation</a:t>
            </a:r>
          </a:p>
          <a:p>
            <a:r>
              <a:rPr lang="en-US" dirty="0"/>
              <a:t>Recognize nurses’ power individually and collectively in shaping policy</a:t>
            </a:r>
          </a:p>
          <a:p>
            <a:r>
              <a:rPr lang="en-US" dirty="0"/>
              <a:t>Identify the roles and responsibilities of the nurse in shaping policy</a:t>
            </a:r>
          </a:p>
        </p:txBody>
      </p:sp>
    </p:spTree>
    <p:extLst>
      <p:ext uri="{BB962C8B-B14F-4D97-AF65-F5344CB8AC3E}">
        <p14:creationId xmlns:p14="http://schemas.microsoft.com/office/powerpoint/2010/main" val="14282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F40B5-2200-9847-8456-F469BCD3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Activism and Social Justice Are Central to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C96E-4405-D941-A945-50B60AF88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history of modern nursing in the US began in 1873 with a small group who advocated a new profession for women and better healthcare for the public. </a:t>
            </a:r>
          </a:p>
          <a:p>
            <a:r>
              <a:rPr lang="en-US" dirty="0"/>
              <a:t>The ANA and NLN formed the National Organization for Public Health Nursing in 1912.</a:t>
            </a:r>
          </a:p>
          <a:p>
            <a:r>
              <a:rPr lang="en-US" dirty="0"/>
              <a:t>Nursing organizations were central to the suffrage movement in the US (1920) as well as passage of the Social Security Act (1935), Mental Health Act (1946), and Medicare Act (1965). </a:t>
            </a:r>
          </a:p>
        </p:txBody>
      </p:sp>
    </p:spTree>
    <p:extLst>
      <p:ext uri="{BB962C8B-B14F-4D97-AF65-F5344CB8AC3E}">
        <p14:creationId xmlns:p14="http://schemas.microsoft.com/office/powerpoint/2010/main" val="3809480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E4AC6-D95F-B840-98A6-726E21F4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Five Phases of Policy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05EAF-0F07-794F-9FA4-6112B110C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Agenda setting:</a:t>
            </a:r>
            <a:r>
              <a:rPr lang="en-US" dirty="0"/>
              <a:t> when a problem comes to attention of policymakers</a:t>
            </a:r>
          </a:p>
          <a:p>
            <a:r>
              <a:rPr lang="en-US" b="1" dirty="0"/>
              <a:t>Policy formulation:</a:t>
            </a:r>
            <a:r>
              <a:rPr lang="en-US" dirty="0"/>
              <a:t> drafting of potential policies</a:t>
            </a:r>
          </a:p>
          <a:p>
            <a:r>
              <a:rPr lang="en-US" b="1" dirty="0"/>
              <a:t>Decision-making: </a:t>
            </a:r>
            <a:r>
              <a:rPr lang="en-US" dirty="0"/>
              <a:t>how policies become laws</a:t>
            </a:r>
          </a:p>
          <a:p>
            <a:r>
              <a:rPr lang="en-US" b="1" dirty="0"/>
              <a:t>Policy implementation: </a:t>
            </a:r>
            <a:r>
              <a:rPr lang="en-US" dirty="0"/>
              <a:t>how policies are executed</a:t>
            </a:r>
          </a:p>
          <a:p>
            <a:r>
              <a:rPr lang="en-US" b="1" dirty="0"/>
              <a:t>Policy evaluation: </a:t>
            </a:r>
            <a:r>
              <a:rPr lang="en-US" dirty="0"/>
              <a:t>a return to the agenda setting/policy formulation phase</a:t>
            </a:r>
          </a:p>
        </p:txBody>
      </p:sp>
    </p:spTree>
    <p:extLst>
      <p:ext uri="{BB962C8B-B14F-4D97-AF65-F5344CB8AC3E}">
        <p14:creationId xmlns:p14="http://schemas.microsoft.com/office/powerpoint/2010/main" val="166889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C337-C72D-0149-B733-A48AF46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Nurses Access the Policymaking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55DA-94DD-A149-A9C6-DEA099EF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 setting: Nursing interest groups bring up issues</a:t>
            </a:r>
          </a:p>
          <a:p>
            <a:r>
              <a:rPr lang="en-US" dirty="0"/>
              <a:t>Policy formulation: Nursing interest groups ask individual members to contact officials</a:t>
            </a:r>
          </a:p>
          <a:p>
            <a:r>
              <a:rPr lang="en-US" dirty="0"/>
              <a:t>Decision-making: Similar strategies to above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dirty="0"/>
              <a:t>persuasion, funding</a:t>
            </a:r>
          </a:p>
          <a:p>
            <a:r>
              <a:rPr lang="en-US" dirty="0"/>
              <a:t>Policy implementation: Nursing interest groups comment</a:t>
            </a:r>
          </a:p>
          <a:p>
            <a:r>
              <a:rPr lang="en-US" dirty="0"/>
              <a:t>Policy evaluation: Nursing interest groups and researchers evaluate impact of policies on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2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54BA-34E3-C643-A916-50931E00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0D42-992F-B641-B223-90FF2F32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Positional power: nurses are experts in the patient experience</a:t>
            </a:r>
          </a:p>
          <a:p>
            <a:r>
              <a:rPr lang="en-US" dirty="0"/>
              <a:t>Expert power: knowledge, skills, abilities nurses have</a:t>
            </a:r>
          </a:p>
          <a:p>
            <a:r>
              <a:rPr lang="en-US" dirty="0"/>
              <a:t>Persuasion power: ability to convince others to agree with your position</a:t>
            </a:r>
          </a:p>
          <a:p>
            <a:r>
              <a:rPr lang="en-US" dirty="0"/>
              <a:t>Advocating for health as a human right</a:t>
            </a:r>
          </a:p>
          <a:p>
            <a:r>
              <a:rPr lang="en-US" dirty="0"/>
              <a:t>Contributing to the evidence, critically appraising what/who is missing from the evidence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B558-572F-A046-835D-D585B6F3B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Collective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02E4-27BA-E440-A748-E50FD412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Nursing professional organizations can have influence in all five phases of the policymaking process:</a:t>
            </a:r>
          </a:p>
          <a:p>
            <a:r>
              <a:rPr lang="en-US" dirty="0"/>
              <a:t>Raising issues with legislators</a:t>
            </a:r>
          </a:p>
          <a:p>
            <a:r>
              <a:rPr lang="en-US" dirty="0"/>
              <a:t>Formulating policies</a:t>
            </a:r>
          </a:p>
          <a:p>
            <a:r>
              <a:rPr lang="en-US" dirty="0"/>
              <a:t>Having expert members serving on rule writing committees on behalf of nursing</a:t>
            </a:r>
          </a:p>
          <a:p>
            <a:r>
              <a:rPr lang="en-US" dirty="0"/>
              <a:t>Commenting on implementation</a:t>
            </a:r>
          </a:p>
          <a:p>
            <a:r>
              <a:rPr lang="en-US" dirty="0"/>
              <a:t>Sponsoring analysis of the impact of policies on outcomes</a:t>
            </a:r>
          </a:p>
        </p:txBody>
      </p:sp>
    </p:spTree>
    <p:extLst>
      <p:ext uri="{BB962C8B-B14F-4D97-AF65-F5344CB8AC3E}">
        <p14:creationId xmlns:p14="http://schemas.microsoft.com/office/powerpoint/2010/main" val="98815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BE18F-231C-E94F-B173-337D44E2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Nurses Can Take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F1A5-30C8-FF47-AD55-B5AEB6621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activity: Voting</a:t>
            </a:r>
          </a:p>
          <a:p>
            <a:r>
              <a:rPr lang="en-US" dirty="0"/>
              <a:t>Activity with professional organizations: Education, training, contribute to PAC</a:t>
            </a:r>
          </a:p>
          <a:p>
            <a:r>
              <a:rPr lang="en-US" dirty="0"/>
              <a:t>Communicate: Write letters, make calls, meet with legislators</a:t>
            </a:r>
          </a:p>
          <a:p>
            <a:r>
              <a:rPr lang="en-US" dirty="0"/>
              <a:t>Testify, educate</a:t>
            </a:r>
          </a:p>
          <a:p>
            <a:r>
              <a:rPr lang="en-US" dirty="0"/>
              <a:t>Serve on a board/commission</a:t>
            </a:r>
          </a:p>
          <a:p>
            <a:r>
              <a:rPr lang="en-US" dirty="0"/>
              <a:t>Run for elected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83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537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Visionary Leadership in Healthcare  Excellence in Practice, Policy, and Ethics</vt:lpstr>
      <vt:lpstr>Chapter 19. Transforming Health Policy </vt:lpstr>
      <vt:lpstr>Learning Objectives </vt:lpstr>
      <vt:lpstr>Activism and Social Justice Are Central to Nursing</vt:lpstr>
      <vt:lpstr>Five Phases of Policy Formation</vt:lpstr>
      <vt:lpstr>How Nurses Access the Policymaking Process</vt:lpstr>
      <vt:lpstr>Individual Power</vt:lpstr>
      <vt:lpstr>Collective Power</vt:lpstr>
      <vt:lpstr>How Nurses Can Take Action</vt:lpstr>
      <vt:lpstr>The Future Relies on Nursing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Nurse-Led Visionary Leadership in Healthcare  Excellence in Practice, Policy, and Ethics</dc:title>
  <dc:creator>Wei, Holly Lee</dc:creator>
  <cp:lastModifiedBy>Jill Stanley</cp:lastModifiedBy>
  <cp:revision>36</cp:revision>
  <dcterms:created xsi:type="dcterms:W3CDTF">2021-04-24T19:15:55Z</dcterms:created>
  <dcterms:modified xsi:type="dcterms:W3CDTF">2022-01-26T18:33:45Z</dcterms:modified>
</cp:coreProperties>
</file>