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EC8234C8-E906-45BE-8778-4C48000B96AE}"/>
    <pc:docChg chg="custSel modSld">
      <pc:chgData name="Jill Stanley" userId="8e0e8236-892f-4a03-81d6-aa217787c5a2" providerId="ADAL" clId="{EC8234C8-E906-45BE-8778-4C48000B96AE}" dt="2022-01-26T18:33:39.957" v="148" actId="20577"/>
      <pc:docMkLst>
        <pc:docMk/>
      </pc:docMkLst>
      <pc:sldChg chg="modSp mod">
        <pc:chgData name="Jill Stanley" userId="8e0e8236-892f-4a03-81d6-aa217787c5a2" providerId="ADAL" clId="{EC8234C8-E906-45BE-8778-4C48000B96AE}" dt="2022-01-26T18:32:17.964" v="60" actId="113"/>
        <pc:sldMkLst>
          <pc:docMk/>
          <pc:sldMk cId="3157627158" sldId="257"/>
        </pc:sldMkLst>
        <pc:spChg chg="mod">
          <ac:chgData name="Jill Stanley" userId="8e0e8236-892f-4a03-81d6-aa217787c5a2" providerId="ADAL" clId="{EC8234C8-E906-45BE-8778-4C48000B96AE}" dt="2022-01-26T18:29:49.169" v="6" actId="6549"/>
          <ac:spMkLst>
            <pc:docMk/>
            <pc:sldMk cId="3157627158" sldId="257"/>
            <ac:spMk id="2" creationId="{AC5BC741-C5AC-D442-BD5E-3CB09AC01B23}"/>
          </ac:spMkLst>
        </pc:spChg>
        <pc:spChg chg="mod">
          <ac:chgData name="Jill Stanley" userId="8e0e8236-892f-4a03-81d6-aa217787c5a2" providerId="ADAL" clId="{EC8234C8-E906-45BE-8778-4C48000B96AE}" dt="2022-01-26T18:32:17.964" v="60" actId="113"/>
          <ac:spMkLst>
            <pc:docMk/>
            <pc:sldMk cId="3157627158" sldId="257"/>
            <ac:spMk id="3" creationId="{6153BBBE-70E2-2245-B4FA-0CC7A282706A}"/>
          </ac:spMkLst>
        </pc:spChg>
      </pc:sldChg>
      <pc:sldChg chg="modSp mod">
        <pc:chgData name="Jill Stanley" userId="8e0e8236-892f-4a03-81d6-aa217787c5a2" providerId="ADAL" clId="{EC8234C8-E906-45BE-8778-4C48000B96AE}" dt="2022-01-26T18:33:39.957" v="148" actId="20577"/>
        <pc:sldMkLst>
          <pc:docMk/>
          <pc:sldMk cId="1428206262" sldId="258"/>
        </pc:sldMkLst>
        <pc:spChg chg="mod">
          <ac:chgData name="Jill Stanley" userId="8e0e8236-892f-4a03-81d6-aa217787c5a2" providerId="ADAL" clId="{EC8234C8-E906-45BE-8778-4C48000B96AE}" dt="2022-01-26T18:32:24.439" v="69" actId="20577"/>
          <ac:spMkLst>
            <pc:docMk/>
            <pc:sldMk cId="1428206262" sldId="258"/>
            <ac:spMk id="2" creationId="{EBD68E38-70D8-8E48-A774-8EFB89962BBA}"/>
          </ac:spMkLst>
        </pc:spChg>
        <pc:spChg chg="mod">
          <ac:chgData name="Jill Stanley" userId="8e0e8236-892f-4a03-81d6-aa217787c5a2" providerId="ADAL" clId="{EC8234C8-E906-45BE-8778-4C48000B96AE}" dt="2022-01-26T18:33:39.957" v="148" actId="20577"/>
          <ac:spMkLst>
            <pc:docMk/>
            <pc:sldMk cId="1428206262" sldId="258"/>
            <ac:spMk id="3" creationId="{DC93441A-6924-3242-B034-5926DE4ED8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8087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RN, </a:t>
            </a:r>
            <a:r>
              <a:rPr lang="en-US" i="0" u="none" strike="noStrike" baseline="0" dirty="0">
                <a:solidFill>
                  <a:srgbClr val="211D1E"/>
                </a:solidFill>
              </a:rPr>
              <a:t>PMHCNS, </a:t>
            </a:r>
            <a:r>
              <a:rPr lang="en-US" dirty="0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C69DD-F718-4057-A811-CB3544BC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Future Relies on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CB696-72F5-463D-8E8C-0FC4DDC00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“The nurse advocates for equity and social justice in resource allocation, access to healthcare and other social and economic services”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–The International Council of Nurses</a:t>
            </a:r>
          </a:p>
        </p:txBody>
      </p:sp>
    </p:spTree>
    <p:extLst>
      <p:ext uri="{BB962C8B-B14F-4D97-AF65-F5344CB8AC3E}">
        <p14:creationId xmlns:p14="http://schemas.microsoft.com/office/powerpoint/2010/main" val="167885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C741-C5AC-D442-BD5E-3CB09A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+mn-lt"/>
              </a:rPr>
              <a:t>Chapter 19. Transforming Health Policy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3BBBE-70E2-2245-B4FA-0CC7A2827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27492" cy="2281526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/>
              <a:t>Contributors</a:t>
            </a:r>
            <a:r>
              <a:rPr lang="en-US" dirty="0"/>
              <a:t>		</a:t>
            </a:r>
            <a:r>
              <a:rPr lang="en-US" sz="2600" b="1" dirty="0"/>
              <a:t>AnnMarie Lee Walton</a:t>
            </a:r>
            <a:r>
              <a:rPr lang="en-US" sz="2600" dirty="0"/>
              <a:t>, PhD, MPH, RN, OCN, CHES,FAAN</a:t>
            </a:r>
          </a:p>
          <a:p>
            <a:pPr algn="l"/>
            <a:r>
              <a:rPr lang="en-US" dirty="0"/>
              <a:t>			</a:t>
            </a:r>
            <a:r>
              <a:rPr lang="en-US" b="1" dirty="0"/>
              <a:t>Chandra L. Speight</a:t>
            </a:r>
            <a:r>
              <a:rPr lang="en-US" dirty="0"/>
              <a:t>, PhD, RN, NP-C, CNE</a:t>
            </a:r>
          </a:p>
          <a:p>
            <a:pPr algn="l"/>
            <a:r>
              <a:rPr lang="en-US" dirty="0"/>
              <a:t>			</a:t>
            </a:r>
            <a:r>
              <a:rPr lang="en-US" b="1" dirty="0"/>
              <a:t>Ernest J. Grant</a:t>
            </a:r>
            <a:r>
              <a:rPr lang="en-US" dirty="0"/>
              <a:t>, PhD, RN, FAAN</a:t>
            </a:r>
          </a:p>
          <a:p>
            <a:pPr algn="l"/>
            <a:r>
              <a:rPr lang="en-US" dirty="0"/>
              <a:t>			</a:t>
            </a:r>
            <a:r>
              <a:rPr lang="en-US" b="1" dirty="0"/>
              <a:t>Ena M. Williams</a:t>
            </a:r>
            <a:r>
              <a:rPr lang="en-US" dirty="0"/>
              <a:t>, MBA/MSM, RN, CENP</a:t>
            </a:r>
          </a:p>
          <a:p>
            <a:pPr algn="l"/>
            <a:r>
              <a:rPr lang="en-US" dirty="0"/>
              <a:t>			</a:t>
            </a:r>
            <a:r>
              <a:rPr lang="en-US" b="1" dirty="0"/>
              <a:t>Dennis A. Taylor</a:t>
            </a:r>
            <a:r>
              <a:rPr lang="en-US" dirty="0"/>
              <a:t>, DNP, PhD, ACNP-BC, NEA-BC, FCCM</a:t>
            </a:r>
          </a:p>
        </p:txBody>
      </p:sp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8E38-70D8-8E48-A774-8EFB8996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441A-6924-3242-B034-5926DE4E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completing this chapter, the learner will be able to: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 policy formulation</a:t>
            </a:r>
          </a:p>
          <a:p>
            <a:r>
              <a:rPr lang="en-US" dirty="0"/>
              <a:t>Recognize nurses’ power individually and collectively in shaping policy</a:t>
            </a:r>
          </a:p>
          <a:p>
            <a:r>
              <a:rPr lang="en-US" dirty="0"/>
              <a:t>Identify the roles and responsibilities of the nurse in shaping policy</a:t>
            </a:r>
          </a:p>
        </p:txBody>
      </p:sp>
    </p:spTree>
    <p:extLst>
      <p:ext uri="{BB962C8B-B14F-4D97-AF65-F5344CB8AC3E}">
        <p14:creationId xmlns:p14="http://schemas.microsoft.com/office/powerpoint/2010/main" val="142820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40B5-2200-9847-8456-F469BCD3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Activism and Social Justice Are Central to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C96E-4405-D941-A945-50B60AF88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history of modern nursing in the US began in 1873 with a small group who advocated a new profession for women and better healthcare for the public. </a:t>
            </a:r>
          </a:p>
          <a:p>
            <a:r>
              <a:rPr lang="en-US" dirty="0"/>
              <a:t>The ANA and NLN formed the National Organization for Public Health Nursing in 1912.</a:t>
            </a:r>
          </a:p>
          <a:p>
            <a:r>
              <a:rPr lang="en-US" dirty="0"/>
              <a:t>Nursing organizations were central to the suffrage movement in the US (1920) as well as passage of the Social Security Act (1935), Mental Health Act (1946), and Medicare Act (1965). </a:t>
            </a:r>
          </a:p>
        </p:txBody>
      </p:sp>
    </p:spTree>
    <p:extLst>
      <p:ext uri="{BB962C8B-B14F-4D97-AF65-F5344CB8AC3E}">
        <p14:creationId xmlns:p14="http://schemas.microsoft.com/office/powerpoint/2010/main" val="38094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4AC6-D95F-B840-98A6-726E21F4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Five Phases of Policy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05EAF-0F07-794F-9FA4-6112B110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Agenda setting:</a:t>
            </a:r>
            <a:r>
              <a:rPr lang="en-US" dirty="0"/>
              <a:t> when a problem comes to attention of policymakers</a:t>
            </a:r>
          </a:p>
          <a:p>
            <a:r>
              <a:rPr lang="en-US" b="1" dirty="0"/>
              <a:t>Policy formulation:</a:t>
            </a:r>
            <a:r>
              <a:rPr lang="en-US" dirty="0"/>
              <a:t> drafting of potential policies</a:t>
            </a:r>
          </a:p>
          <a:p>
            <a:r>
              <a:rPr lang="en-US" b="1" dirty="0"/>
              <a:t>Decision-making: </a:t>
            </a:r>
            <a:r>
              <a:rPr lang="en-US" dirty="0"/>
              <a:t>how policies become laws</a:t>
            </a:r>
          </a:p>
          <a:p>
            <a:r>
              <a:rPr lang="en-US" b="1" dirty="0"/>
              <a:t>Policy implementation: </a:t>
            </a:r>
            <a:r>
              <a:rPr lang="en-US" dirty="0"/>
              <a:t>how policies are executed</a:t>
            </a:r>
          </a:p>
          <a:p>
            <a:r>
              <a:rPr lang="en-US" b="1" dirty="0"/>
              <a:t>Policy evaluation: </a:t>
            </a:r>
            <a:r>
              <a:rPr lang="en-US" dirty="0"/>
              <a:t>a return to the agenda setting/policy formulation phase</a:t>
            </a:r>
          </a:p>
        </p:txBody>
      </p:sp>
    </p:spTree>
    <p:extLst>
      <p:ext uri="{BB962C8B-B14F-4D97-AF65-F5344CB8AC3E}">
        <p14:creationId xmlns:p14="http://schemas.microsoft.com/office/powerpoint/2010/main" val="166889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C337-C72D-0149-B733-A48AF465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Nurses Access the Policymaking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55DA-94DD-A149-A9C6-DEA099EF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 setting: Nursing interest groups bring up issues</a:t>
            </a:r>
          </a:p>
          <a:p>
            <a:r>
              <a:rPr lang="en-US" dirty="0"/>
              <a:t>Policy formulation: Nursing interest groups ask individual members to contact officials</a:t>
            </a:r>
          </a:p>
          <a:p>
            <a:r>
              <a:rPr lang="en-US" dirty="0"/>
              <a:t>Decision-making: Similar strategies to above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dirty="0"/>
              <a:t>persuasion, funding</a:t>
            </a:r>
          </a:p>
          <a:p>
            <a:r>
              <a:rPr lang="en-US" dirty="0"/>
              <a:t>Policy implementation: Nursing interest groups comment</a:t>
            </a:r>
          </a:p>
          <a:p>
            <a:r>
              <a:rPr lang="en-US" dirty="0"/>
              <a:t>Policy evaluation: Nursing interest groups and researchers evaluate impact of policies on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29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54BA-34E3-C643-A916-50931E00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Individual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F0D42-992F-B641-B223-90FF2F32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Positional power: nurses are experts in the patient experience</a:t>
            </a:r>
          </a:p>
          <a:p>
            <a:r>
              <a:rPr lang="en-US" dirty="0"/>
              <a:t>Expert power: knowledge, skills, abilities nurses have</a:t>
            </a:r>
          </a:p>
          <a:p>
            <a:r>
              <a:rPr lang="en-US" dirty="0"/>
              <a:t>Persuasion power: ability to convince others to agree with your position</a:t>
            </a:r>
          </a:p>
          <a:p>
            <a:r>
              <a:rPr lang="en-US" dirty="0"/>
              <a:t>Advocating for health as a human right</a:t>
            </a:r>
          </a:p>
          <a:p>
            <a:r>
              <a:rPr lang="en-US" dirty="0"/>
              <a:t>Contributing to the evidence, critically appraising what/who is missing from the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B558-572F-A046-835D-D585B6F3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Collective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02E4-27BA-E440-A748-E50FD4124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Nursing professional organizations can have influence in all five phases of the policymaking process:</a:t>
            </a:r>
          </a:p>
          <a:p>
            <a:r>
              <a:rPr lang="en-US" dirty="0"/>
              <a:t>Raising issues with legislators</a:t>
            </a:r>
          </a:p>
          <a:p>
            <a:r>
              <a:rPr lang="en-US" dirty="0"/>
              <a:t>Formulating policies</a:t>
            </a:r>
          </a:p>
          <a:p>
            <a:r>
              <a:rPr lang="en-US" dirty="0"/>
              <a:t>Having expert members serving on rule writing committees on behalf of nursing</a:t>
            </a:r>
          </a:p>
          <a:p>
            <a:r>
              <a:rPr lang="en-US" dirty="0"/>
              <a:t>Commenting on implementation</a:t>
            </a:r>
          </a:p>
          <a:p>
            <a:r>
              <a:rPr lang="en-US" dirty="0"/>
              <a:t>Sponsoring analysis of the impact of policies on outcomes</a:t>
            </a:r>
          </a:p>
        </p:txBody>
      </p:sp>
    </p:spTree>
    <p:extLst>
      <p:ext uri="{BB962C8B-B14F-4D97-AF65-F5344CB8AC3E}">
        <p14:creationId xmlns:p14="http://schemas.microsoft.com/office/powerpoint/2010/main" val="98815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18F-231C-E94F-B173-337D44E2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Nurses Can Take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F1A5-30C8-FF47-AD55-B5AEB6621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Political activity: Voting</a:t>
            </a:r>
          </a:p>
          <a:p>
            <a:r>
              <a:rPr lang="en-US" dirty="0"/>
              <a:t>Activity with professional organizations: Education, training, contribute to PAC</a:t>
            </a:r>
          </a:p>
          <a:p>
            <a:r>
              <a:rPr lang="en-US" dirty="0"/>
              <a:t>Communicate: Write letters, make calls, meet with legislators</a:t>
            </a:r>
          </a:p>
          <a:p>
            <a:r>
              <a:rPr lang="en-US" dirty="0"/>
              <a:t>Testify, educate</a:t>
            </a:r>
          </a:p>
          <a:p>
            <a:r>
              <a:rPr lang="en-US" dirty="0"/>
              <a:t>Serve on a board/commission</a:t>
            </a:r>
          </a:p>
          <a:p>
            <a:r>
              <a:rPr lang="en-US" dirty="0"/>
              <a:t>Run for elected office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8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537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Visionary Leadership in Healthcare  Excellence in Practice, Policy, and Ethics</vt:lpstr>
      <vt:lpstr>Chapter 19. Transforming Health Policy </vt:lpstr>
      <vt:lpstr>Learning Objectives </vt:lpstr>
      <vt:lpstr>Activism and Social Justice Are Central to Nursing</vt:lpstr>
      <vt:lpstr>Five Phases of Policy Formation</vt:lpstr>
      <vt:lpstr>How Nurses Access the Policymaking Process</vt:lpstr>
      <vt:lpstr>Individual Power</vt:lpstr>
      <vt:lpstr>Collective Power</vt:lpstr>
      <vt:lpstr>How Nurses Can Take Action</vt:lpstr>
      <vt:lpstr>The Future Relies on Nursing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Jill Stanley</cp:lastModifiedBy>
  <cp:revision>36</cp:revision>
  <dcterms:created xsi:type="dcterms:W3CDTF">2021-04-24T19:15:55Z</dcterms:created>
  <dcterms:modified xsi:type="dcterms:W3CDTF">2022-01-26T18:33:45Z</dcterms:modified>
</cp:coreProperties>
</file>