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88" r:id="rId3"/>
    <p:sldId id="279" r:id="rId4"/>
    <p:sldId id="289" r:id="rId5"/>
    <p:sldId id="290" r:id="rId6"/>
    <p:sldId id="292" r:id="rId7"/>
    <p:sldId id="293" r:id="rId8"/>
    <p:sldId id="283" r:id="rId9"/>
    <p:sldId id="285" r:id="rId10"/>
    <p:sldId id="291" r:id="rId11"/>
    <p:sldId id="257" r:id="rId12"/>
    <p:sldId id="280" r:id="rId13"/>
    <p:sldId id="286" r:id="rId14"/>
    <p:sldId id="258" r:id="rId15"/>
    <p:sldId id="294" r:id="rId16"/>
    <p:sldId id="295" r:id="rId17"/>
    <p:sldId id="29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Geile" initials="EG" lastIdx="1" clrIdx="0">
    <p:extLst>
      <p:ext uri="{19B8F6BF-5375-455C-9EA6-DF929625EA0E}">
        <p15:presenceInfo xmlns:p15="http://schemas.microsoft.com/office/powerpoint/2012/main" userId="Erin Gei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6"/>
    <p:restoredTop sz="94558"/>
  </p:normalViewPr>
  <p:slideViewPr>
    <p:cSldViewPr snapToGrid="0" snapToObjects="1">
      <p:cViewPr varScale="1">
        <p:scale>
          <a:sx n="103" d="100"/>
          <a:sy n="103" d="100"/>
        </p:scale>
        <p:origin x="1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7B6EF712-E2DC-4306-B7CD-84CBA6030CC8}"/>
    <pc:docChg chg="custSel modSld">
      <pc:chgData name="Jill Stanley" userId="8e0e8236-892f-4a03-81d6-aa217787c5a2" providerId="ADAL" clId="{7B6EF712-E2DC-4306-B7CD-84CBA6030CC8}" dt="2022-01-26T18:28:56.161" v="88" actId="255"/>
      <pc:docMkLst>
        <pc:docMk/>
      </pc:docMkLst>
      <pc:sldChg chg="modSp mod delCm">
        <pc:chgData name="Jill Stanley" userId="8e0e8236-892f-4a03-81d6-aa217787c5a2" providerId="ADAL" clId="{7B6EF712-E2DC-4306-B7CD-84CBA6030CC8}" dt="2022-01-26T18:26:01.691" v="87" actId="113"/>
        <pc:sldMkLst>
          <pc:docMk/>
          <pc:sldMk cId="766989451" sldId="288"/>
        </pc:sldMkLst>
        <pc:spChg chg="mod">
          <ac:chgData name="Jill Stanley" userId="8e0e8236-892f-4a03-81d6-aa217787c5a2" providerId="ADAL" clId="{7B6EF712-E2DC-4306-B7CD-84CBA6030CC8}" dt="2022-01-26T18:26:01.691" v="87" actId="113"/>
          <ac:spMkLst>
            <pc:docMk/>
            <pc:sldMk cId="766989451" sldId="288"/>
            <ac:spMk id="2" creationId="{D9F7B65B-FF23-0648-86D8-3240FF666212}"/>
          </ac:spMkLst>
        </pc:spChg>
        <pc:spChg chg="mod">
          <ac:chgData name="Jill Stanley" userId="8e0e8236-892f-4a03-81d6-aa217787c5a2" providerId="ADAL" clId="{7B6EF712-E2DC-4306-B7CD-84CBA6030CC8}" dt="2022-01-26T18:22:06.022" v="5" actId="6549"/>
          <ac:spMkLst>
            <pc:docMk/>
            <pc:sldMk cId="766989451" sldId="288"/>
            <ac:spMk id="8" creationId="{B41AB1EF-41CD-5449-B779-B4AE1582808D}"/>
          </ac:spMkLst>
        </pc:spChg>
      </pc:sldChg>
      <pc:sldChg chg="modSp mod">
        <pc:chgData name="Jill Stanley" userId="8e0e8236-892f-4a03-81d6-aa217787c5a2" providerId="ADAL" clId="{7B6EF712-E2DC-4306-B7CD-84CBA6030CC8}" dt="2022-01-26T18:28:56.161" v="88" actId="255"/>
        <pc:sldMkLst>
          <pc:docMk/>
          <pc:sldMk cId="2056814549" sldId="294"/>
        </pc:sldMkLst>
        <pc:spChg chg="mod">
          <ac:chgData name="Jill Stanley" userId="8e0e8236-892f-4a03-81d6-aa217787c5a2" providerId="ADAL" clId="{7B6EF712-E2DC-4306-B7CD-84CBA6030CC8}" dt="2022-01-26T18:28:56.161" v="88" actId="255"/>
          <ac:spMkLst>
            <pc:docMk/>
            <pc:sldMk cId="2056814549" sldId="294"/>
            <ac:spMk id="2" creationId="{5C9D0465-3BEB-654F-A3A1-31638C1711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 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RN, </a:t>
            </a:r>
            <a:r>
              <a:rPr lang="en-US" i="0" u="none" strike="noStrike" baseline="0" dirty="0">
                <a:solidFill>
                  <a:srgbClr val="211D1E"/>
                </a:solidFill>
              </a:rPr>
              <a:t>PMHCNS, </a:t>
            </a:r>
            <a:r>
              <a:rPr lang="en-US" dirty="0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504D-ACE0-F043-9DD9-0C04A61D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108" y="365125"/>
            <a:ext cx="10996246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Nursing Education for American Indian Nurses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07CF2-A304-5D45-8C6D-B22B52BA5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139" y="1802179"/>
            <a:ext cx="11336215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Racial/ethnic minorities are underrepresented in the nursing profession. </a:t>
            </a:r>
          </a:p>
          <a:p>
            <a:pPr lvl="0"/>
            <a:r>
              <a:rPr lang="en-US" dirty="0"/>
              <a:t>There is a severe shortage of doctoral-prepared American Indian nurses, particularly in academic settings.</a:t>
            </a:r>
          </a:p>
          <a:p>
            <a:pPr lvl="0"/>
            <a:r>
              <a:rPr lang="en-US" dirty="0"/>
              <a:t>A lack of diverse nursing faculty has tremendous implications for the student body, academic nursing infrastructure, and nursing science.</a:t>
            </a:r>
          </a:p>
          <a:p>
            <a:pPr lvl="0"/>
            <a:r>
              <a:rPr lang="en-US" dirty="0"/>
              <a:t>There are many barriers to completing undergraduate and graduate nursing programs for American Indians and other underrepresented students.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7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12C8-9BF6-A84A-9501-7449F177B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354965"/>
            <a:ext cx="109474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cs typeface="Calibri" panose="020F0502020204030204" pitchFamily="34" charset="0"/>
              </a:rPr>
              <a:t>Discrimination Against BIPOC Nurses in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CC87-0763-6E49-AAAC-C75DEBF8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Patients may refuse care from BIPOC nurses despite their expertise in the area. </a:t>
            </a:r>
          </a:p>
          <a:p>
            <a:r>
              <a:rPr lang="en-US" sz="2400" dirty="0">
                <a:cs typeface="Arial" panose="020B0604020202020204" pitchFamily="34" charset="0"/>
              </a:rPr>
              <a:t>Family members discrediting the nurse’s expertise or requesting change of provider based on their race </a:t>
            </a:r>
          </a:p>
          <a:p>
            <a:r>
              <a:rPr lang="en-US" sz="2400" dirty="0">
                <a:cs typeface="Arial" panose="020B0604020202020204" pitchFamily="34" charset="0"/>
              </a:rPr>
              <a:t>Colleagues may discredit BIPOC nurses’ expertise, harassment, and exclude them in activities that they are legitimately eligible for. </a:t>
            </a:r>
          </a:p>
          <a:p>
            <a:r>
              <a:rPr lang="en-US" sz="2400" dirty="0">
                <a:cs typeface="Arial" panose="020B0604020202020204" pitchFamily="34" charset="0"/>
              </a:rPr>
              <a:t>Supervisors may deny equal opportunities of BIPOC nurses, such as promotions; or lack understanding of the discrimination that they face, resulting in secondary victimizations. </a:t>
            </a:r>
          </a:p>
          <a:p>
            <a:r>
              <a:rPr lang="en-US" sz="2400" dirty="0">
                <a:cs typeface="Arial" panose="020B0604020202020204" pitchFamily="34" charset="0"/>
              </a:rPr>
              <a:t>Healthcare system may have unequal employment and renumeration opportunities, treating people of a particular race unfavorably; and/or lack of policies or reinforcements of policies that promote diversity, equity, and inclusion in the institution. </a:t>
            </a:r>
          </a:p>
        </p:txBody>
      </p:sp>
    </p:spTree>
    <p:extLst>
      <p:ext uri="{BB962C8B-B14F-4D97-AF65-F5344CB8AC3E}">
        <p14:creationId xmlns:p14="http://schemas.microsoft.com/office/powerpoint/2010/main" val="20712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6F32C-1870-44E6-9D05-A1B52EEE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Nursing Education Administrators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D5B2-EC82-4374-9C0E-6317C58B7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1822" cy="4351338"/>
          </a:xfrm>
        </p:spPr>
        <p:txBody>
          <a:bodyPr>
            <a:normAutofit/>
          </a:bodyPr>
          <a:lstStyle/>
          <a:p>
            <a:r>
              <a:rPr lang="en-US" dirty="0"/>
              <a:t>Nursing schools are mostly constructed as White spaces with administrators who are primarily White, female identified, and cisgender </a:t>
            </a:r>
          </a:p>
          <a:p>
            <a:r>
              <a:rPr lang="en-US" dirty="0"/>
              <a:t>White dominance in schools of nursing is prominent in many countries</a:t>
            </a:r>
          </a:p>
          <a:p>
            <a:pPr lvl="1"/>
            <a:r>
              <a:rPr lang="en-US" dirty="0"/>
              <a:t>White dominance often is uncontested, because it is viewed as “normal” or “tradition”</a:t>
            </a:r>
          </a:p>
          <a:p>
            <a:pPr lvl="1"/>
            <a:r>
              <a:rPr lang="en-US" dirty="0"/>
              <a:t>Perpetuates policies and school cultures, classroom and clinical environments that limit access, exclude, and disadvantage BIPOC students and faculty</a:t>
            </a:r>
          </a:p>
          <a:p>
            <a:r>
              <a:rPr lang="en-US" dirty="0"/>
              <a:t>Administrators of nursing schools have an obligation to engage in critical reflection of self, faculty, classroom environments, and policies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1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4C6E-E6CD-2948-862F-D032FB7B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Actions for Nursing Educators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95FD2-9916-3244-99A6-565FCF302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Nursing Education needs to be contextualized and take into account our social location versus student location:</a:t>
            </a:r>
          </a:p>
          <a:p>
            <a:pPr lvl="1"/>
            <a:r>
              <a:rPr lang="en-US" sz="2800" dirty="0"/>
              <a:t>Historically</a:t>
            </a:r>
          </a:p>
          <a:p>
            <a:pPr lvl="1"/>
            <a:r>
              <a:rPr lang="en-US" sz="2800" dirty="0"/>
              <a:t>Socially</a:t>
            </a:r>
          </a:p>
          <a:p>
            <a:pPr lvl="1"/>
            <a:r>
              <a:rPr lang="en-US" sz="2800" dirty="0"/>
              <a:t>Politically </a:t>
            </a:r>
          </a:p>
          <a:p>
            <a:pPr lvl="1"/>
            <a:r>
              <a:rPr lang="en-US" sz="2800" dirty="0"/>
              <a:t>Economically</a:t>
            </a:r>
          </a:p>
        </p:txBody>
      </p:sp>
    </p:spTree>
    <p:extLst>
      <p:ext uri="{BB962C8B-B14F-4D97-AF65-F5344CB8AC3E}">
        <p14:creationId xmlns:p14="http://schemas.microsoft.com/office/powerpoint/2010/main" val="1836002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3986-60C2-8040-9328-AC404CD87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Racism in Healthcare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AC4BB-A672-5D4C-A7EF-8AB2B93A5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rm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Forms of discrimination for BIPOC patients: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Unequal access to healthcare resources for BIPOC patients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Promoting racial stereotypes in the provision of care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Delay in care for BIPOC patients resulting in debilitating health outcomes </a:t>
            </a:r>
          </a:p>
          <a:p>
            <a:r>
              <a:rPr lang="en-US" sz="2400" dirty="0">
                <a:cs typeface="Arial" panose="020B0604020202020204" pitchFamily="34" charset="0"/>
              </a:rPr>
              <a:t>Promoting diversity, equity, and inclusion in patient-provider relationships: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Advocate for equal access to quality of care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Be a good listener and avoid stereotypes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Leaders need to promote awareness of medical discrimination and its implications to their teams; adoptions and reinforcement of anti-discriminatory policies in their system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Global leaders need to collaborate to foster understanding and reinforcement of an inclusive health system globally </a:t>
            </a:r>
          </a:p>
        </p:txBody>
      </p:sp>
    </p:spTree>
    <p:extLst>
      <p:ext uri="{BB962C8B-B14F-4D97-AF65-F5344CB8AC3E}">
        <p14:creationId xmlns:p14="http://schemas.microsoft.com/office/powerpoint/2010/main" val="2603927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0465-3BEB-654F-A3A1-31638C171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Moving Forward: Reckoning With Racism in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43DF-E531-BD40-A209-9B1D03127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Nurses as individuals, and nursing as a profession, must find ways to address racism if we are to achieve justice and equity.</a:t>
            </a:r>
          </a:p>
          <a:p>
            <a:r>
              <a:rPr lang="en-US" dirty="0"/>
              <a:t>Nurses need to acknowledge the problem, name it, and examine the challenges they face.</a:t>
            </a:r>
          </a:p>
          <a:p>
            <a:r>
              <a:rPr lang="en-US" dirty="0"/>
              <a:t>The fact remains that addressing the reality of racism is a long road, and it is incumbent on each person, each organization, to join in this journey.</a:t>
            </a:r>
          </a:p>
        </p:txBody>
      </p:sp>
    </p:spTree>
    <p:extLst>
      <p:ext uri="{BB962C8B-B14F-4D97-AF65-F5344CB8AC3E}">
        <p14:creationId xmlns:p14="http://schemas.microsoft.com/office/powerpoint/2010/main" val="205681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8F64-87BD-3446-BC71-1585CEC2A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5121"/>
          </a:xfrm>
        </p:spPr>
        <p:txBody>
          <a:bodyPr/>
          <a:lstStyle/>
          <a:p>
            <a:r>
              <a:rPr lang="en-US" b="1" dirty="0"/>
              <a:t>The “Principles of Reckoning”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4F91E-3880-EB49-9FFC-42822F717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1253331"/>
            <a:ext cx="10996246" cy="52395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We claim the courage to join together through the experience of building our anti-racist capacity nursing.</a:t>
            </a:r>
          </a:p>
          <a:p>
            <a:pPr lvl="0"/>
            <a:r>
              <a:rPr lang="en-US" dirty="0"/>
              <a:t>We cherish the contributions and honor the voices of Black, Indigenous, Latinx and other nurses of color, and yield the floor to their voices throughout our time together.</a:t>
            </a:r>
          </a:p>
          <a:p>
            <a:pPr lvl="0"/>
            <a:r>
              <a:rPr lang="en-US" dirty="0"/>
              <a:t>We recognize that we cannot move forward without a deep understanding of Black, Indigenous, Latinx, and other nurses of color experiences with racism. </a:t>
            </a:r>
          </a:p>
          <a:p>
            <a:pPr lvl="0"/>
            <a:r>
              <a:rPr lang="en-US" dirty="0"/>
              <a:t>The insights and recommendations of Black, Indigenous, Latinx, and other nurses of color are vital to ground our thinking, and to guide our actions. </a:t>
            </a:r>
          </a:p>
          <a:p>
            <a:pPr lvl="0"/>
            <a:r>
              <a:rPr lang="en-US" dirty="0"/>
              <a:t>We pledge to listen deeply and with respect to any and all expressions of anger, rage, despair and grief arising from racism.</a:t>
            </a:r>
          </a:p>
          <a:p>
            <a:pPr lvl="0"/>
            <a:r>
              <a:rPr lang="en-US" dirty="0"/>
              <a:t>We commit to healing those harmed by racism.</a:t>
            </a:r>
          </a:p>
          <a:p>
            <a:pPr lvl="0"/>
            <a:r>
              <a:rPr lang="en-US" dirty="0"/>
              <a:t>We commit to challenging, resisting and ending the voices and actions that sustain White privilege.</a:t>
            </a:r>
          </a:p>
          <a:p>
            <a:pPr lvl="0"/>
            <a:r>
              <a:rPr lang="en-US" dirty="0"/>
              <a:t>We seek to nurture authentic anti-racist awareness.</a:t>
            </a:r>
          </a:p>
          <a:p>
            <a:r>
              <a:rPr lang="en-US" dirty="0"/>
              <a:t>We will inspire and nurture action, as we boldly claim an anti-racist identity for nursing.</a:t>
            </a:r>
          </a:p>
        </p:txBody>
      </p:sp>
    </p:spTree>
    <p:extLst>
      <p:ext uri="{BB962C8B-B14F-4D97-AF65-F5344CB8AC3E}">
        <p14:creationId xmlns:p14="http://schemas.microsoft.com/office/powerpoint/2010/main" val="4212338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AE812-B545-AE47-BA14-BAED113D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44935-2A40-4145-A182-39A8A0C85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one simple premise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dirty="0"/>
              <a:t>that the authentic voices of people of color are vital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dirty="0"/>
              <a:t>is key to moving forward.</a:t>
            </a:r>
          </a:p>
          <a:p>
            <a:r>
              <a:rPr lang="en-US" dirty="0"/>
              <a:t>It is time to acknowledge the reality of harm caused by racism.</a:t>
            </a:r>
          </a:p>
          <a:p>
            <a:r>
              <a:rPr lang="en-US" dirty="0"/>
              <a:t>Nurses of all racial identities can come together, recognizing that how we conduct ourselves in our day-to-day interactions provides a microcosm of the large social dynamics that sustain the inequities of racism.</a:t>
            </a:r>
          </a:p>
        </p:txBody>
      </p:sp>
    </p:spTree>
    <p:extLst>
      <p:ext uri="{BB962C8B-B14F-4D97-AF65-F5344CB8AC3E}">
        <p14:creationId xmlns:p14="http://schemas.microsoft.com/office/powerpoint/2010/main" val="220172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41AB1EF-41CD-5449-B779-B4AE15828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42274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latin typeface="+mn-lt"/>
              </a:rPr>
              <a:t>Chapter 18. Diversity, Equity, and Inclusion in Nursing Education and Health Systems </a:t>
            </a:r>
            <a:endParaRPr lang="en-US" sz="4400" dirty="0">
              <a:latin typeface="+mn-lt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9F7B65B-FF23-0648-86D8-3240FF666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843337"/>
            <a:ext cx="9144001" cy="2389511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500" dirty="0"/>
              <a:t>Contributors	</a:t>
            </a:r>
            <a:r>
              <a:rPr lang="en-US" dirty="0"/>
              <a:t>		</a:t>
            </a:r>
            <a:r>
              <a:rPr lang="en-US" sz="6000" b="1" dirty="0"/>
              <a:t>Lucy Mkandawire-Valhmu</a:t>
            </a:r>
            <a:r>
              <a:rPr lang="en-US" sz="6000" dirty="0"/>
              <a:t>, PhD, RN</a:t>
            </a:r>
          </a:p>
          <a:p>
            <a:pPr algn="l"/>
            <a:r>
              <a:rPr lang="en-US" sz="6000" dirty="0"/>
              <a:t>				</a:t>
            </a:r>
            <a:r>
              <a:rPr lang="en-US" sz="6000" b="1" dirty="0" err="1"/>
              <a:t>Kaboni</a:t>
            </a:r>
            <a:r>
              <a:rPr lang="en-US" sz="6000" b="1" dirty="0"/>
              <a:t> Whitney Gondwe</a:t>
            </a:r>
            <a:r>
              <a:rPr lang="en-US" sz="6000" dirty="0"/>
              <a:t>, PhD, RN</a:t>
            </a:r>
          </a:p>
          <a:p>
            <a:pPr algn="l"/>
            <a:r>
              <a:rPr lang="en-US" sz="6000" dirty="0"/>
              <a:t>				</a:t>
            </a:r>
            <a:r>
              <a:rPr lang="en-US" sz="6000" b="1" dirty="0"/>
              <a:t>Jennifer J. Doering</a:t>
            </a:r>
            <a:r>
              <a:rPr lang="en-US" sz="6000" dirty="0"/>
              <a:t>, PhD, RN</a:t>
            </a:r>
          </a:p>
          <a:p>
            <a:pPr algn="l"/>
            <a:r>
              <a:rPr lang="en-US" sz="6000" dirty="0"/>
              <a:t>				</a:t>
            </a:r>
            <a:r>
              <a:rPr lang="en-US" sz="6000" b="1" dirty="0" err="1"/>
              <a:t>Jeneile</a:t>
            </a:r>
            <a:r>
              <a:rPr lang="en-US" sz="6000" b="1" dirty="0"/>
              <a:t> Luebke</a:t>
            </a:r>
            <a:r>
              <a:rPr lang="en-US" sz="6000" dirty="0"/>
              <a:t>, PhD, RN</a:t>
            </a:r>
          </a:p>
          <a:p>
            <a:pPr algn="l"/>
            <a:r>
              <a:rPr lang="en-US" sz="6000" dirty="0"/>
              <a:t>				</a:t>
            </a:r>
            <a:r>
              <a:rPr lang="en-US" sz="6000" b="1" dirty="0"/>
              <a:t>Peggy L. Chinn</a:t>
            </a:r>
            <a:r>
              <a:rPr lang="en-US" sz="6000" dirty="0"/>
              <a:t>, PhD, DSc(Hon), RN, FAAN</a:t>
            </a:r>
          </a:p>
        </p:txBody>
      </p:sp>
    </p:spTree>
    <p:extLst>
      <p:ext uri="{BB962C8B-B14F-4D97-AF65-F5344CB8AC3E}">
        <p14:creationId xmlns:p14="http://schemas.microsoft.com/office/powerpoint/2010/main" val="76698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54F6F-705D-4114-B337-DEB939C8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1794C-10A6-44C5-9E16-B1E3EB366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0"/>
            <a:ext cx="10673862" cy="5156443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Understand the concepts of diversity, equity, and inclusion in nursing education</a:t>
            </a:r>
          </a:p>
          <a:p>
            <a:pPr lvl="0"/>
            <a:r>
              <a:rPr lang="en-US" dirty="0"/>
              <a:t>Explicate ways to address barriers in nursing education for American Indian nurses</a:t>
            </a:r>
          </a:p>
          <a:p>
            <a:r>
              <a:rPr lang="en-US" dirty="0"/>
              <a:t>Explain the role of administrators in nursing education to improve how schools promote diversity, equity, and inclusion </a:t>
            </a:r>
          </a:p>
          <a:p>
            <a:pPr lvl="0"/>
            <a:r>
              <a:rPr lang="en-US" dirty="0"/>
              <a:t>Describe the situations of diversity, equity, and inclusion in healthcare, including immigrant health and nurse migration</a:t>
            </a:r>
          </a:p>
        </p:txBody>
      </p:sp>
    </p:spTree>
    <p:extLst>
      <p:ext uri="{BB962C8B-B14F-4D97-AF65-F5344CB8AC3E}">
        <p14:creationId xmlns:p14="http://schemas.microsoft.com/office/powerpoint/2010/main" val="67106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1934-8714-464C-81BC-7C8F6222D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1948-A423-7F4F-9BB3-8D21D4890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Healthcare inequity leading to disparate health outcomes for Black, Indigenous, and people of color (BIPOC) is a central concern of nursing as a profession. </a:t>
            </a:r>
          </a:p>
          <a:p>
            <a:r>
              <a:rPr lang="en-US" dirty="0"/>
              <a:t>The nursing profession is a part of the broader society and a microcosm of it. </a:t>
            </a:r>
          </a:p>
          <a:p>
            <a:r>
              <a:rPr lang="en-US" dirty="0"/>
              <a:t>Discrimination, racism, and stereotyping also exists in nursing practice and nursing academia. </a:t>
            </a:r>
          </a:p>
        </p:txBody>
      </p:sp>
    </p:spTree>
    <p:extLst>
      <p:ext uri="{BB962C8B-B14F-4D97-AF65-F5344CB8AC3E}">
        <p14:creationId xmlns:p14="http://schemas.microsoft.com/office/powerpoint/2010/main" val="65756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22836-ACE1-1746-86B5-EA2ED458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5" y="330199"/>
            <a:ext cx="10626969" cy="1123705"/>
          </a:xfrm>
        </p:spPr>
        <p:txBody>
          <a:bodyPr>
            <a:normAutofit/>
          </a:bodyPr>
          <a:lstStyle/>
          <a:p>
            <a:r>
              <a:rPr lang="en-US" sz="4000" b="1" dirty="0"/>
              <a:t>Diversity, Equity, and Inclusion in Nursing Education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39228-ED06-2C4B-A23C-A85B31268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r>
              <a:rPr lang="en-US" dirty="0"/>
              <a:t>One way in which racism, discrimination, and inequity reflects in nursing is the inability to recruit and retain BIPOC faculty and students.</a:t>
            </a:r>
          </a:p>
          <a:p>
            <a:r>
              <a:rPr lang="en-US" dirty="0"/>
              <a:t>Equal opportunity and educational access for BIPOC students is often furthered by the structure of the nursing academic environment. </a:t>
            </a:r>
          </a:p>
          <a:p>
            <a:r>
              <a:rPr lang="en-US" dirty="0"/>
              <a:t>BIPOC students are often expected to adjust and to adapt to a mainstream White academic environment, where they may experience racism and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89329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84B9B-AA6B-F549-82EE-F0CA7AE3D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/>
          <a:lstStyle/>
          <a:p>
            <a:r>
              <a:rPr lang="en-US" b="1" dirty="0"/>
              <a:t>Mainstream Ideologies and Stereotypes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774FE-7EDA-F449-919F-505F07985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763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Mainstream ideologies and stereotypes rooted in White privilege, consciously or unconsciously, inform how we interact in nursing academia as faculty with our students or among students as peers.</a:t>
            </a:r>
          </a:p>
          <a:p>
            <a:r>
              <a:rPr lang="en-US" dirty="0"/>
              <a:t>African American nurses identified mistrust of White faculty as a key factor in nursing school racism. </a:t>
            </a:r>
          </a:p>
          <a:p>
            <a:r>
              <a:rPr lang="en-US" dirty="0"/>
              <a:t>Students who have friends of different cultural backgrounds are more culturally sensitive and less ethnocentric than students without friends of different cultural backgrounds.</a:t>
            </a:r>
          </a:p>
          <a:p>
            <a:r>
              <a:rPr lang="en-US" dirty="0"/>
              <a:t>Among White students, limited understanding of the history of colonialism and the resultant life experiences often leads to stereotyping of BIPOC peers.</a:t>
            </a:r>
          </a:p>
        </p:txBody>
      </p:sp>
    </p:spTree>
    <p:extLst>
      <p:ext uri="{BB962C8B-B14F-4D97-AF65-F5344CB8AC3E}">
        <p14:creationId xmlns:p14="http://schemas.microsoft.com/office/powerpoint/2010/main" val="423806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2A7F-E9FD-5544-B4D4-272534FA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91" y="365126"/>
            <a:ext cx="10849709" cy="760290"/>
          </a:xfrm>
        </p:spPr>
        <p:txBody>
          <a:bodyPr/>
          <a:lstStyle/>
          <a:p>
            <a:r>
              <a:rPr lang="en-US" b="1" dirty="0"/>
              <a:t>Racism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06A2-B4F3-D042-A169-0EE1CBC0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1" y="1261207"/>
            <a:ext cx="11195539" cy="5350608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Institutional or structural racism</a:t>
            </a:r>
          </a:p>
          <a:p>
            <a:r>
              <a:rPr lang="en-US" altLang="en-US" sz="2400" dirty="0"/>
              <a:t>White supremacy</a:t>
            </a:r>
          </a:p>
          <a:p>
            <a:r>
              <a:rPr lang="en-US" altLang="en-US" sz="2400" dirty="0"/>
              <a:t>Residential segregation</a:t>
            </a:r>
          </a:p>
          <a:p>
            <a:pPr lvl="1"/>
            <a:r>
              <a:rPr lang="en-US" altLang="en-US" dirty="0"/>
              <a:t>Racialization of space </a:t>
            </a:r>
          </a:p>
          <a:p>
            <a:pPr lvl="1"/>
            <a:r>
              <a:rPr lang="en-US" altLang="en-US" dirty="0"/>
              <a:t>Resultant disinvestment in Black and Brown communities </a:t>
            </a:r>
          </a:p>
          <a:p>
            <a:pPr lvl="1"/>
            <a:r>
              <a:rPr lang="en-US" altLang="en-US" dirty="0"/>
              <a:t>Furthered structural racism and exacerbated poverty (White flight) </a:t>
            </a:r>
          </a:p>
          <a:p>
            <a:pPr lvl="1"/>
            <a:r>
              <a:rPr lang="en-US" altLang="en-US" dirty="0"/>
              <a:t>Creation of distinct spaces of existence between Black and White communities</a:t>
            </a:r>
          </a:p>
          <a:p>
            <a:pPr lvl="1"/>
            <a:r>
              <a:rPr lang="en-US" altLang="en-US" dirty="0"/>
              <a:t>Minimal interaction among communities exacerbates fear among White individuals</a:t>
            </a:r>
          </a:p>
          <a:p>
            <a:pPr lvl="1"/>
            <a:r>
              <a:rPr lang="en-US" altLang="en-US" dirty="0"/>
              <a:t>Triggers negative stereotypes and discrimination </a:t>
            </a:r>
          </a:p>
          <a:p>
            <a:pPr lvl="1"/>
            <a:r>
              <a:rPr lang="en-US" altLang="en-US" dirty="0"/>
              <a:t>Impacts housing, neighborhood and educational quality, employment opportunities, and other essential resources in Black and Brown communities 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186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2A7F-E9FD-5544-B4D4-272534FA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Social Justice and Equity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06A2-B4F3-D042-A169-0EE1CBC09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Social justice and equity involves creating an academic nursing environment where nursing students who identify as BIPOC feel safe, welcome and are academically successful. </a:t>
            </a:r>
          </a:p>
          <a:p>
            <a:r>
              <a:rPr lang="en-US" altLang="en-US" sz="2400" dirty="0"/>
              <a:t>American Nurses Association (ANA) Position Statement</a:t>
            </a:r>
          </a:p>
          <a:p>
            <a:pPr lvl="1"/>
            <a:r>
              <a:rPr lang="en-US" altLang="en-US" dirty="0"/>
              <a:t>“Health care that is not sensitive to differences in race, specific health practices and needs of different groups is not quality care and can even be harmful.”</a:t>
            </a:r>
          </a:p>
          <a:p>
            <a:r>
              <a:rPr lang="en-US" altLang="en-US" sz="2400" dirty="0"/>
              <a:t>Healthcare providers are at the center of exacerbating disparities or taking leadership in eradicating disparities.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819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2CE2-2E2E-5343-BFA0-0F69040C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Reflexivity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21F21-FAE0-0640-8F15-7F9F050C9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social location informs our perspectives and biases.</a:t>
            </a:r>
          </a:p>
          <a:p>
            <a:r>
              <a:rPr lang="en-US" dirty="0"/>
              <a:t>Reflexivity helps us guard against biases and problematic beliefs that are often taken for granted.</a:t>
            </a:r>
          </a:p>
          <a:p>
            <a:r>
              <a:rPr lang="en-US" dirty="0"/>
              <a:t>Reflexivity helps us become more self aware and can inform better interactions, especially with students who have been historically marginalized on the basis of ethnic identity.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07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3871</TotalTime>
  <Words>1390</Words>
  <Application>Microsoft Office PowerPoint</Application>
  <PresentationFormat>Widescreen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Visionary Leadership in Healthcare  Excellence in Practice, Policy, and Ethics</vt:lpstr>
      <vt:lpstr>Chapter 18. Diversity, Equity, and Inclusion in Nursing Education and Health Systems </vt:lpstr>
      <vt:lpstr>Learning Objectives</vt:lpstr>
      <vt:lpstr>Overview</vt:lpstr>
      <vt:lpstr>Diversity, Equity, and Inclusion in Nursing Education</vt:lpstr>
      <vt:lpstr>Mainstream Ideologies and Stereotypes </vt:lpstr>
      <vt:lpstr>Racism</vt:lpstr>
      <vt:lpstr>Social Justice and Equity</vt:lpstr>
      <vt:lpstr>Reflexivity</vt:lpstr>
      <vt:lpstr>Nursing Education for American Indian Nurses</vt:lpstr>
      <vt:lpstr>Discrimination Against BIPOC Nurses in Healthcare</vt:lpstr>
      <vt:lpstr>Nursing Education Administrators</vt:lpstr>
      <vt:lpstr>Actions for Nursing Educators </vt:lpstr>
      <vt:lpstr>Racism in Healthcare </vt:lpstr>
      <vt:lpstr>Moving Forward: Reckoning With Racism in Nursing</vt:lpstr>
      <vt:lpstr>The “Principles of Reckoning”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Jill Stanley</cp:lastModifiedBy>
  <cp:revision>76</cp:revision>
  <dcterms:created xsi:type="dcterms:W3CDTF">2021-04-24T19:15:55Z</dcterms:created>
  <dcterms:modified xsi:type="dcterms:W3CDTF">2022-01-26T18:29:05Z</dcterms:modified>
</cp:coreProperties>
</file>