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67" r:id="rId2"/>
    <p:sldId id="257" r:id="rId3"/>
    <p:sldId id="261" r:id="rId4"/>
    <p:sldId id="455" r:id="rId5"/>
    <p:sldId id="457" r:id="rId6"/>
    <p:sldId id="504" r:id="rId7"/>
    <p:sldId id="431" r:id="rId8"/>
    <p:sldId id="506" r:id="rId9"/>
    <p:sldId id="486" r:id="rId10"/>
    <p:sldId id="498" r:id="rId11"/>
    <p:sldId id="505" r:id="rId12"/>
    <p:sldId id="492" r:id="rId13"/>
    <p:sldId id="493" r:id="rId14"/>
    <p:sldId id="494" r:id="rId15"/>
    <p:sldId id="495" r:id="rId16"/>
    <p:sldId id="496" r:id="rId17"/>
    <p:sldId id="497" r:id="rId18"/>
    <p:sldId id="392" r:id="rId19"/>
    <p:sldId id="430" r:id="rId20"/>
    <p:sldId id="479" r:id="rId21"/>
    <p:sldId id="398" r:id="rId22"/>
    <p:sldId id="424" r:id="rId23"/>
    <p:sldId id="409" r:id="rId24"/>
    <p:sldId id="410" r:id="rId25"/>
    <p:sldId id="411" r:id="rId26"/>
    <p:sldId id="412" r:id="rId27"/>
    <p:sldId id="413" r:id="rId28"/>
    <p:sldId id="414" r:id="rId29"/>
    <p:sldId id="415" r:id="rId30"/>
    <p:sldId id="256" r:id="rId31"/>
    <p:sldId id="508"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057491-6316-4824-B57C-B2F8986AF289}" v="5" dt="2022-01-26T18:17:14.4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27"/>
  </p:normalViewPr>
  <p:slideViewPr>
    <p:cSldViewPr snapToGrid="0">
      <p:cViewPr varScale="1">
        <p:scale>
          <a:sx n="106" d="100"/>
          <a:sy n="106" d="100"/>
        </p:scale>
        <p:origin x="1140" y="102"/>
      </p:cViewPr>
      <p:guideLst/>
    </p:cSldViewPr>
  </p:slideViewPr>
  <p:notesTextViewPr>
    <p:cViewPr>
      <p:scale>
        <a:sx n="1" d="1"/>
        <a:sy n="1" d="1"/>
      </p:scale>
      <p:origin x="0" y="0"/>
    </p:cViewPr>
  </p:notesTextViewPr>
  <p:sorterViewPr>
    <p:cViewPr>
      <p:scale>
        <a:sx n="158" d="100"/>
        <a:sy n="158" d="100"/>
      </p:scale>
      <p:origin x="0" y="-1621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 Stanley" userId="8e0e8236-892f-4a03-81d6-aa217787c5a2" providerId="ADAL" clId="{9A057491-6316-4824-B57C-B2F8986AF289}"/>
    <pc:docChg chg="modSld">
      <pc:chgData name="Jill Stanley" userId="8e0e8236-892f-4a03-81d6-aa217787c5a2" providerId="ADAL" clId="{9A057491-6316-4824-B57C-B2F8986AF289}" dt="2022-01-26T18:17:14.436" v="54" actId="113"/>
      <pc:docMkLst>
        <pc:docMk/>
      </pc:docMkLst>
      <pc:sldChg chg="modSp mod">
        <pc:chgData name="Jill Stanley" userId="8e0e8236-892f-4a03-81d6-aa217787c5a2" providerId="ADAL" clId="{9A057491-6316-4824-B57C-B2F8986AF289}" dt="2022-01-26T18:12:43.150" v="34" actId="113"/>
        <pc:sldMkLst>
          <pc:docMk/>
          <pc:sldMk cId="0" sldId="257"/>
        </pc:sldMkLst>
        <pc:spChg chg="mod">
          <ac:chgData name="Jill Stanley" userId="8e0e8236-892f-4a03-81d6-aa217787c5a2" providerId="ADAL" clId="{9A057491-6316-4824-B57C-B2F8986AF289}" dt="2022-01-26T18:11:31.482" v="11" actId="14100"/>
          <ac:spMkLst>
            <pc:docMk/>
            <pc:sldMk cId="0" sldId="257"/>
            <ac:spMk id="7170" creationId="{F665C40A-5C2A-4B50-86AC-2B5B346C79A3}"/>
          </ac:spMkLst>
        </pc:spChg>
        <pc:spChg chg="mod">
          <ac:chgData name="Jill Stanley" userId="8e0e8236-892f-4a03-81d6-aa217787c5a2" providerId="ADAL" clId="{9A057491-6316-4824-B57C-B2F8986AF289}" dt="2022-01-26T18:12:43.150" v="34" actId="113"/>
          <ac:spMkLst>
            <pc:docMk/>
            <pc:sldMk cId="0" sldId="257"/>
            <ac:spMk id="7171" creationId="{A62F59FB-593D-43FC-A32A-5B46D4E3E337}"/>
          </ac:spMkLst>
        </pc:spChg>
      </pc:sldChg>
      <pc:sldChg chg="modSp mod">
        <pc:chgData name="Jill Stanley" userId="8e0e8236-892f-4a03-81d6-aa217787c5a2" providerId="ADAL" clId="{9A057491-6316-4824-B57C-B2F8986AF289}" dt="2022-01-26T18:13:04.280" v="35" actId="113"/>
        <pc:sldMkLst>
          <pc:docMk/>
          <pc:sldMk cId="0" sldId="261"/>
        </pc:sldMkLst>
        <pc:spChg chg="mod">
          <ac:chgData name="Jill Stanley" userId="8e0e8236-892f-4a03-81d6-aa217787c5a2" providerId="ADAL" clId="{9A057491-6316-4824-B57C-B2F8986AF289}" dt="2022-01-26T18:13:04.280" v="35" actId="113"/>
          <ac:spMkLst>
            <pc:docMk/>
            <pc:sldMk cId="0" sldId="261"/>
            <ac:spMk id="9218" creationId="{A9721815-19AE-4A7F-8807-A19C6D1411D5}"/>
          </ac:spMkLst>
        </pc:spChg>
      </pc:sldChg>
      <pc:sldChg chg="modSp mod">
        <pc:chgData name="Jill Stanley" userId="8e0e8236-892f-4a03-81d6-aa217787c5a2" providerId="ADAL" clId="{9A057491-6316-4824-B57C-B2F8986AF289}" dt="2022-01-26T18:14:54.288" v="49" actId="2711"/>
        <pc:sldMkLst>
          <pc:docMk/>
          <pc:sldMk cId="0" sldId="392"/>
        </pc:sldMkLst>
        <pc:spChg chg="mod">
          <ac:chgData name="Jill Stanley" userId="8e0e8236-892f-4a03-81d6-aa217787c5a2" providerId="ADAL" clId="{9A057491-6316-4824-B57C-B2F8986AF289}" dt="2022-01-26T18:14:54.288" v="49" actId="2711"/>
          <ac:spMkLst>
            <pc:docMk/>
            <pc:sldMk cId="0" sldId="392"/>
            <ac:spMk id="34818" creationId="{5D1A1BDB-1C78-4A1C-8B0C-5DE7737E1B4D}"/>
          </ac:spMkLst>
        </pc:spChg>
      </pc:sldChg>
      <pc:sldChg chg="modSp mod">
        <pc:chgData name="Jill Stanley" userId="8e0e8236-892f-4a03-81d6-aa217787c5a2" providerId="ADAL" clId="{9A057491-6316-4824-B57C-B2F8986AF289}" dt="2022-01-26T18:16:52.268" v="52" actId="255"/>
        <pc:sldMkLst>
          <pc:docMk/>
          <pc:sldMk cId="0" sldId="398"/>
        </pc:sldMkLst>
        <pc:spChg chg="mod">
          <ac:chgData name="Jill Stanley" userId="8e0e8236-892f-4a03-81d6-aa217787c5a2" providerId="ADAL" clId="{9A057491-6316-4824-B57C-B2F8986AF289}" dt="2022-01-26T18:16:52.268" v="52" actId="255"/>
          <ac:spMkLst>
            <pc:docMk/>
            <pc:sldMk cId="0" sldId="398"/>
            <ac:spMk id="82947" creationId="{27A40E15-C915-40A1-9AF3-E7106F0E9A46}"/>
          </ac:spMkLst>
        </pc:spChg>
      </pc:sldChg>
      <pc:sldChg chg="modSp mod">
        <pc:chgData name="Jill Stanley" userId="8e0e8236-892f-4a03-81d6-aa217787c5a2" providerId="ADAL" clId="{9A057491-6316-4824-B57C-B2F8986AF289}" dt="2022-01-26T18:17:14.436" v="54" actId="113"/>
        <pc:sldMkLst>
          <pc:docMk/>
          <pc:sldMk cId="197829501" sldId="424"/>
        </pc:sldMkLst>
        <pc:spChg chg="mod">
          <ac:chgData name="Jill Stanley" userId="8e0e8236-892f-4a03-81d6-aa217787c5a2" providerId="ADAL" clId="{9A057491-6316-4824-B57C-B2F8986AF289}" dt="2022-01-26T18:17:10.368" v="53" actId="2711"/>
          <ac:spMkLst>
            <pc:docMk/>
            <pc:sldMk cId="197829501" sldId="424"/>
            <ac:spMk id="91138" creationId="{C401BDBF-DFF9-46C0-9167-48907DC968EE}"/>
          </ac:spMkLst>
        </pc:spChg>
        <pc:spChg chg="mod">
          <ac:chgData name="Jill Stanley" userId="8e0e8236-892f-4a03-81d6-aa217787c5a2" providerId="ADAL" clId="{9A057491-6316-4824-B57C-B2F8986AF289}" dt="2022-01-26T18:17:14.436" v="54" actId="113"/>
          <ac:spMkLst>
            <pc:docMk/>
            <pc:sldMk cId="197829501" sldId="424"/>
            <ac:spMk id="91142" creationId="{31DAF50B-0C7B-4AE3-9C69-CF16DE49DFFF}"/>
          </ac:spMkLst>
        </pc:spChg>
        <pc:spChg chg="mod">
          <ac:chgData name="Jill Stanley" userId="8e0e8236-892f-4a03-81d6-aa217787c5a2" providerId="ADAL" clId="{9A057491-6316-4824-B57C-B2F8986AF289}" dt="2022-01-26T18:17:14.436" v="54" actId="113"/>
          <ac:spMkLst>
            <pc:docMk/>
            <pc:sldMk cId="197829501" sldId="424"/>
            <ac:spMk id="91144" creationId="{E21615CF-C92E-4C4D-87F3-D7F8813A3B42}"/>
          </ac:spMkLst>
        </pc:spChg>
        <pc:spChg chg="mod">
          <ac:chgData name="Jill Stanley" userId="8e0e8236-892f-4a03-81d6-aa217787c5a2" providerId="ADAL" clId="{9A057491-6316-4824-B57C-B2F8986AF289}" dt="2022-01-26T18:17:14.436" v="54" actId="113"/>
          <ac:spMkLst>
            <pc:docMk/>
            <pc:sldMk cId="197829501" sldId="424"/>
            <ac:spMk id="91146" creationId="{35D7BF3B-8991-4CE2-BC8C-79B0D590A2DC}"/>
          </ac:spMkLst>
        </pc:spChg>
        <pc:spChg chg="mod">
          <ac:chgData name="Jill Stanley" userId="8e0e8236-892f-4a03-81d6-aa217787c5a2" providerId="ADAL" clId="{9A057491-6316-4824-B57C-B2F8986AF289}" dt="2022-01-26T18:17:14.436" v="54" actId="113"/>
          <ac:spMkLst>
            <pc:docMk/>
            <pc:sldMk cId="197829501" sldId="424"/>
            <ac:spMk id="91147" creationId="{0715272F-3388-4912-93B2-653098FCE3C7}"/>
          </ac:spMkLst>
        </pc:spChg>
        <pc:spChg chg="mod">
          <ac:chgData name="Jill Stanley" userId="8e0e8236-892f-4a03-81d6-aa217787c5a2" providerId="ADAL" clId="{9A057491-6316-4824-B57C-B2F8986AF289}" dt="2022-01-26T18:17:14.436" v="54" actId="113"/>
          <ac:spMkLst>
            <pc:docMk/>
            <pc:sldMk cId="197829501" sldId="424"/>
            <ac:spMk id="91148" creationId="{1A89E064-5538-4F54-84AA-600178E68022}"/>
          </ac:spMkLst>
        </pc:spChg>
        <pc:spChg chg="mod">
          <ac:chgData name="Jill Stanley" userId="8e0e8236-892f-4a03-81d6-aa217787c5a2" providerId="ADAL" clId="{9A057491-6316-4824-B57C-B2F8986AF289}" dt="2022-01-26T18:17:14.436" v="54" actId="113"/>
          <ac:spMkLst>
            <pc:docMk/>
            <pc:sldMk cId="197829501" sldId="424"/>
            <ac:spMk id="91149" creationId="{61131DB3-6BC9-4522-A02D-BA04069B4265}"/>
          </ac:spMkLst>
        </pc:spChg>
        <pc:spChg chg="mod">
          <ac:chgData name="Jill Stanley" userId="8e0e8236-892f-4a03-81d6-aa217787c5a2" providerId="ADAL" clId="{9A057491-6316-4824-B57C-B2F8986AF289}" dt="2022-01-26T18:17:14.436" v="54" actId="113"/>
          <ac:spMkLst>
            <pc:docMk/>
            <pc:sldMk cId="197829501" sldId="424"/>
            <ac:spMk id="91150" creationId="{C3319969-9963-4CA4-AB9C-EF6E9052E68E}"/>
          </ac:spMkLst>
        </pc:spChg>
        <pc:spChg chg="mod">
          <ac:chgData name="Jill Stanley" userId="8e0e8236-892f-4a03-81d6-aa217787c5a2" providerId="ADAL" clId="{9A057491-6316-4824-B57C-B2F8986AF289}" dt="2022-01-26T18:17:14.436" v="54" actId="113"/>
          <ac:spMkLst>
            <pc:docMk/>
            <pc:sldMk cId="197829501" sldId="424"/>
            <ac:spMk id="91151" creationId="{5682B10C-05B1-4712-8FC6-F929585BA7F4}"/>
          </ac:spMkLst>
        </pc:spChg>
        <pc:spChg chg="mod">
          <ac:chgData name="Jill Stanley" userId="8e0e8236-892f-4a03-81d6-aa217787c5a2" providerId="ADAL" clId="{9A057491-6316-4824-B57C-B2F8986AF289}" dt="2022-01-26T18:17:14.436" v="54" actId="113"/>
          <ac:spMkLst>
            <pc:docMk/>
            <pc:sldMk cId="197829501" sldId="424"/>
            <ac:spMk id="91152" creationId="{7123FC67-CB9C-45BD-B7D8-9E2F66A6ABA8}"/>
          </ac:spMkLst>
        </pc:spChg>
        <pc:spChg chg="mod">
          <ac:chgData name="Jill Stanley" userId="8e0e8236-892f-4a03-81d6-aa217787c5a2" providerId="ADAL" clId="{9A057491-6316-4824-B57C-B2F8986AF289}" dt="2022-01-26T18:17:14.436" v="54" actId="113"/>
          <ac:spMkLst>
            <pc:docMk/>
            <pc:sldMk cId="197829501" sldId="424"/>
            <ac:spMk id="91153" creationId="{D8B7FA78-C3FD-46EF-8A68-A0FC395B130D}"/>
          </ac:spMkLst>
        </pc:spChg>
        <pc:spChg chg="mod">
          <ac:chgData name="Jill Stanley" userId="8e0e8236-892f-4a03-81d6-aa217787c5a2" providerId="ADAL" clId="{9A057491-6316-4824-B57C-B2F8986AF289}" dt="2022-01-26T18:17:14.436" v="54" actId="113"/>
          <ac:spMkLst>
            <pc:docMk/>
            <pc:sldMk cId="197829501" sldId="424"/>
            <ac:spMk id="91154" creationId="{6C032FBE-CA30-4520-B974-C9E8BB599131}"/>
          </ac:spMkLst>
        </pc:spChg>
        <pc:spChg chg="mod">
          <ac:chgData name="Jill Stanley" userId="8e0e8236-892f-4a03-81d6-aa217787c5a2" providerId="ADAL" clId="{9A057491-6316-4824-B57C-B2F8986AF289}" dt="2022-01-26T18:17:14.436" v="54" actId="113"/>
          <ac:spMkLst>
            <pc:docMk/>
            <pc:sldMk cId="197829501" sldId="424"/>
            <ac:spMk id="91155" creationId="{20127391-8A8F-4330-BF42-F358B29932DD}"/>
          </ac:spMkLst>
        </pc:spChg>
        <pc:spChg chg="mod">
          <ac:chgData name="Jill Stanley" userId="8e0e8236-892f-4a03-81d6-aa217787c5a2" providerId="ADAL" clId="{9A057491-6316-4824-B57C-B2F8986AF289}" dt="2022-01-26T18:17:14.436" v="54" actId="113"/>
          <ac:spMkLst>
            <pc:docMk/>
            <pc:sldMk cId="197829501" sldId="424"/>
            <ac:spMk id="91156" creationId="{40E13AA9-5298-444E-9DCE-BC53ABCC091F}"/>
          </ac:spMkLst>
        </pc:spChg>
        <pc:spChg chg="mod">
          <ac:chgData name="Jill Stanley" userId="8e0e8236-892f-4a03-81d6-aa217787c5a2" providerId="ADAL" clId="{9A057491-6316-4824-B57C-B2F8986AF289}" dt="2022-01-26T18:17:14.436" v="54" actId="113"/>
          <ac:spMkLst>
            <pc:docMk/>
            <pc:sldMk cId="197829501" sldId="424"/>
            <ac:spMk id="91157" creationId="{2362315F-3A8B-4222-B7CF-4E83A5A8E003}"/>
          </ac:spMkLst>
        </pc:spChg>
        <pc:spChg chg="mod">
          <ac:chgData name="Jill Stanley" userId="8e0e8236-892f-4a03-81d6-aa217787c5a2" providerId="ADAL" clId="{9A057491-6316-4824-B57C-B2F8986AF289}" dt="2022-01-26T18:17:14.436" v="54" actId="113"/>
          <ac:spMkLst>
            <pc:docMk/>
            <pc:sldMk cId="197829501" sldId="424"/>
            <ac:spMk id="91158" creationId="{C5AEE3A9-293B-43DC-AEA3-5C6741A0BD26}"/>
          </ac:spMkLst>
        </pc:spChg>
        <pc:spChg chg="mod">
          <ac:chgData name="Jill Stanley" userId="8e0e8236-892f-4a03-81d6-aa217787c5a2" providerId="ADAL" clId="{9A057491-6316-4824-B57C-B2F8986AF289}" dt="2022-01-26T18:17:14.436" v="54" actId="113"/>
          <ac:spMkLst>
            <pc:docMk/>
            <pc:sldMk cId="197829501" sldId="424"/>
            <ac:spMk id="91159" creationId="{5F9E565A-79F2-4183-A0FD-AF6D65B5411E}"/>
          </ac:spMkLst>
        </pc:spChg>
        <pc:spChg chg="mod">
          <ac:chgData name="Jill Stanley" userId="8e0e8236-892f-4a03-81d6-aa217787c5a2" providerId="ADAL" clId="{9A057491-6316-4824-B57C-B2F8986AF289}" dt="2022-01-26T18:17:14.436" v="54" actId="113"/>
          <ac:spMkLst>
            <pc:docMk/>
            <pc:sldMk cId="197829501" sldId="424"/>
            <ac:spMk id="91160" creationId="{725F38EF-4BA3-46F1-9283-7DBB93CD4F69}"/>
          </ac:spMkLst>
        </pc:spChg>
        <pc:spChg chg="mod">
          <ac:chgData name="Jill Stanley" userId="8e0e8236-892f-4a03-81d6-aa217787c5a2" providerId="ADAL" clId="{9A057491-6316-4824-B57C-B2F8986AF289}" dt="2022-01-26T18:17:14.436" v="54" actId="113"/>
          <ac:spMkLst>
            <pc:docMk/>
            <pc:sldMk cId="197829501" sldId="424"/>
            <ac:spMk id="91161" creationId="{34B2D963-EE63-4B12-BF36-B4C6A3DB11EB}"/>
          </ac:spMkLst>
        </pc:spChg>
        <pc:spChg chg="mod">
          <ac:chgData name="Jill Stanley" userId="8e0e8236-892f-4a03-81d6-aa217787c5a2" providerId="ADAL" clId="{9A057491-6316-4824-B57C-B2F8986AF289}" dt="2022-01-26T18:17:14.436" v="54" actId="113"/>
          <ac:spMkLst>
            <pc:docMk/>
            <pc:sldMk cId="197829501" sldId="424"/>
            <ac:spMk id="91162" creationId="{25C58FBF-54FF-4331-8C3B-87FDBE9EC7D5}"/>
          </ac:spMkLst>
        </pc:spChg>
        <pc:spChg chg="mod">
          <ac:chgData name="Jill Stanley" userId="8e0e8236-892f-4a03-81d6-aa217787c5a2" providerId="ADAL" clId="{9A057491-6316-4824-B57C-B2F8986AF289}" dt="2022-01-26T18:17:14.436" v="54" actId="113"/>
          <ac:spMkLst>
            <pc:docMk/>
            <pc:sldMk cId="197829501" sldId="424"/>
            <ac:spMk id="91163" creationId="{FFE13E2B-52FC-4273-997B-5E506FF4383C}"/>
          </ac:spMkLst>
        </pc:spChg>
        <pc:spChg chg="mod">
          <ac:chgData name="Jill Stanley" userId="8e0e8236-892f-4a03-81d6-aa217787c5a2" providerId="ADAL" clId="{9A057491-6316-4824-B57C-B2F8986AF289}" dt="2022-01-26T18:17:14.436" v="54" actId="113"/>
          <ac:spMkLst>
            <pc:docMk/>
            <pc:sldMk cId="197829501" sldId="424"/>
            <ac:spMk id="91164" creationId="{586E56AB-F39B-42D1-8C08-F32FA91304D2}"/>
          </ac:spMkLst>
        </pc:spChg>
        <pc:spChg chg="mod">
          <ac:chgData name="Jill Stanley" userId="8e0e8236-892f-4a03-81d6-aa217787c5a2" providerId="ADAL" clId="{9A057491-6316-4824-B57C-B2F8986AF289}" dt="2022-01-26T18:17:14.436" v="54" actId="113"/>
          <ac:spMkLst>
            <pc:docMk/>
            <pc:sldMk cId="197829501" sldId="424"/>
            <ac:spMk id="91165" creationId="{D87B0D80-5702-44C0-A688-4D4DACEB5D4F}"/>
          </ac:spMkLst>
        </pc:spChg>
        <pc:spChg chg="mod">
          <ac:chgData name="Jill Stanley" userId="8e0e8236-892f-4a03-81d6-aa217787c5a2" providerId="ADAL" clId="{9A057491-6316-4824-B57C-B2F8986AF289}" dt="2022-01-26T18:17:14.436" v="54" actId="113"/>
          <ac:spMkLst>
            <pc:docMk/>
            <pc:sldMk cId="197829501" sldId="424"/>
            <ac:spMk id="91166" creationId="{5C7CB5EC-47CE-4C4B-917E-D6D854A855FE}"/>
          </ac:spMkLst>
        </pc:spChg>
        <pc:spChg chg="mod">
          <ac:chgData name="Jill Stanley" userId="8e0e8236-892f-4a03-81d6-aa217787c5a2" providerId="ADAL" clId="{9A057491-6316-4824-B57C-B2F8986AF289}" dt="2022-01-26T18:17:14.436" v="54" actId="113"/>
          <ac:spMkLst>
            <pc:docMk/>
            <pc:sldMk cId="197829501" sldId="424"/>
            <ac:spMk id="91167" creationId="{7F0F0265-7785-4037-9796-634D6CA7E363}"/>
          </ac:spMkLst>
        </pc:spChg>
        <pc:spChg chg="mod">
          <ac:chgData name="Jill Stanley" userId="8e0e8236-892f-4a03-81d6-aa217787c5a2" providerId="ADAL" clId="{9A057491-6316-4824-B57C-B2F8986AF289}" dt="2022-01-26T18:17:14.436" v="54" actId="113"/>
          <ac:spMkLst>
            <pc:docMk/>
            <pc:sldMk cId="197829501" sldId="424"/>
            <ac:spMk id="91168" creationId="{579D9346-EB17-4C56-8740-D5210EC4CFBC}"/>
          </ac:spMkLst>
        </pc:spChg>
        <pc:spChg chg="mod">
          <ac:chgData name="Jill Stanley" userId="8e0e8236-892f-4a03-81d6-aa217787c5a2" providerId="ADAL" clId="{9A057491-6316-4824-B57C-B2F8986AF289}" dt="2022-01-26T18:17:14.436" v="54" actId="113"/>
          <ac:spMkLst>
            <pc:docMk/>
            <pc:sldMk cId="197829501" sldId="424"/>
            <ac:spMk id="91169" creationId="{0A5D4024-1C49-4E12-A35F-8369F782F6E1}"/>
          </ac:spMkLst>
        </pc:spChg>
        <pc:spChg chg="mod">
          <ac:chgData name="Jill Stanley" userId="8e0e8236-892f-4a03-81d6-aa217787c5a2" providerId="ADAL" clId="{9A057491-6316-4824-B57C-B2F8986AF289}" dt="2022-01-26T18:17:14.436" v="54" actId="113"/>
          <ac:spMkLst>
            <pc:docMk/>
            <pc:sldMk cId="197829501" sldId="424"/>
            <ac:spMk id="91170" creationId="{DC202461-74E3-46ED-B8D7-543203161D98}"/>
          </ac:spMkLst>
        </pc:spChg>
        <pc:spChg chg="mod">
          <ac:chgData name="Jill Stanley" userId="8e0e8236-892f-4a03-81d6-aa217787c5a2" providerId="ADAL" clId="{9A057491-6316-4824-B57C-B2F8986AF289}" dt="2022-01-26T18:17:14.436" v="54" actId="113"/>
          <ac:spMkLst>
            <pc:docMk/>
            <pc:sldMk cId="197829501" sldId="424"/>
            <ac:spMk id="91171" creationId="{7F744AF6-C1B8-4287-A278-DFC9DF1BE23C}"/>
          </ac:spMkLst>
        </pc:spChg>
        <pc:spChg chg="mod">
          <ac:chgData name="Jill Stanley" userId="8e0e8236-892f-4a03-81d6-aa217787c5a2" providerId="ADAL" clId="{9A057491-6316-4824-B57C-B2F8986AF289}" dt="2022-01-26T18:17:14.436" v="54" actId="113"/>
          <ac:spMkLst>
            <pc:docMk/>
            <pc:sldMk cId="197829501" sldId="424"/>
            <ac:spMk id="91172" creationId="{3CBD2DB4-70A0-421A-800B-544397C4BAEE}"/>
          </ac:spMkLst>
        </pc:spChg>
        <pc:spChg chg="mod">
          <ac:chgData name="Jill Stanley" userId="8e0e8236-892f-4a03-81d6-aa217787c5a2" providerId="ADAL" clId="{9A057491-6316-4824-B57C-B2F8986AF289}" dt="2022-01-26T18:17:14.436" v="54" actId="113"/>
          <ac:spMkLst>
            <pc:docMk/>
            <pc:sldMk cId="197829501" sldId="424"/>
            <ac:spMk id="91173" creationId="{EFD1D702-9AD9-4FC9-BD4F-5E76A6292462}"/>
          </ac:spMkLst>
        </pc:spChg>
        <pc:spChg chg="mod">
          <ac:chgData name="Jill Stanley" userId="8e0e8236-892f-4a03-81d6-aa217787c5a2" providerId="ADAL" clId="{9A057491-6316-4824-B57C-B2F8986AF289}" dt="2022-01-26T18:17:14.436" v="54" actId="113"/>
          <ac:spMkLst>
            <pc:docMk/>
            <pc:sldMk cId="197829501" sldId="424"/>
            <ac:spMk id="91174" creationId="{EE95EB14-E600-483A-915E-7B46EDA797A1}"/>
          </ac:spMkLst>
        </pc:spChg>
        <pc:spChg chg="mod">
          <ac:chgData name="Jill Stanley" userId="8e0e8236-892f-4a03-81d6-aa217787c5a2" providerId="ADAL" clId="{9A057491-6316-4824-B57C-B2F8986AF289}" dt="2022-01-26T18:17:14.436" v="54" actId="113"/>
          <ac:spMkLst>
            <pc:docMk/>
            <pc:sldMk cId="197829501" sldId="424"/>
            <ac:spMk id="91175" creationId="{BEAE2871-B2CD-477E-A19F-97CC3EEA4947}"/>
          </ac:spMkLst>
        </pc:spChg>
        <pc:spChg chg="mod">
          <ac:chgData name="Jill Stanley" userId="8e0e8236-892f-4a03-81d6-aa217787c5a2" providerId="ADAL" clId="{9A057491-6316-4824-B57C-B2F8986AF289}" dt="2022-01-26T18:17:14.436" v="54" actId="113"/>
          <ac:spMkLst>
            <pc:docMk/>
            <pc:sldMk cId="197829501" sldId="424"/>
            <ac:spMk id="91176" creationId="{DDF19AD1-07A3-443A-979C-D2953BCBA18B}"/>
          </ac:spMkLst>
        </pc:spChg>
        <pc:spChg chg="mod">
          <ac:chgData name="Jill Stanley" userId="8e0e8236-892f-4a03-81d6-aa217787c5a2" providerId="ADAL" clId="{9A057491-6316-4824-B57C-B2F8986AF289}" dt="2022-01-26T18:17:14.436" v="54" actId="113"/>
          <ac:spMkLst>
            <pc:docMk/>
            <pc:sldMk cId="197829501" sldId="424"/>
            <ac:spMk id="91177" creationId="{C0EA40D6-85BC-4AD0-B58C-5667D2A5782D}"/>
          </ac:spMkLst>
        </pc:spChg>
        <pc:spChg chg="mod">
          <ac:chgData name="Jill Stanley" userId="8e0e8236-892f-4a03-81d6-aa217787c5a2" providerId="ADAL" clId="{9A057491-6316-4824-B57C-B2F8986AF289}" dt="2022-01-26T18:17:14.436" v="54" actId="113"/>
          <ac:spMkLst>
            <pc:docMk/>
            <pc:sldMk cId="197829501" sldId="424"/>
            <ac:spMk id="91178" creationId="{0BA2688A-4D7A-4D4E-AC0A-E36358E19A7B}"/>
          </ac:spMkLst>
        </pc:spChg>
        <pc:spChg chg="mod">
          <ac:chgData name="Jill Stanley" userId="8e0e8236-892f-4a03-81d6-aa217787c5a2" providerId="ADAL" clId="{9A057491-6316-4824-B57C-B2F8986AF289}" dt="2022-01-26T18:17:14.436" v="54" actId="113"/>
          <ac:spMkLst>
            <pc:docMk/>
            <pc:sldMk cId="197829501" sldId="424"/>
            <ac:spMk id="91179" creationId="{70ADB2B0-A8C7-4CA9-B160-0B6290A8780D}"/>
          </ac:spMkLst>
        </pc:spChg>
        <pc:spChg chg="mod">
          <ac:chgData name="Jill Stanley" userId="8e0e8236-892f-4a03-81d6-aa217787c5a2" providerId="ADAL" clId="{9A057491-6316-4824-B57C-B2F8986AF289}" dt="2022-01-26T18:17:14.436" v="54" actId="113"/>
          <ac:spMkLst>
            <pc:docMk/>
            <pc:sldMk cId="197829501" sldId="424"/>
            <ac:spMk id="91180" creationId="{E962F9EC-47C8-4C0C-92F3-0652847984FA}"/>
          </ac:spMkLst>
        </pc:spChg>
        <pc:spChg chg="mod">
          <ac:chgData name="Jill Stanley" userId="8e0e8236-892f-4a03-81d6-aa217787c5a2" providerId="ADAL" clId="{9A057491-6316-4824-B57C-B2F8986AF289}" dt="2022-01-26T18:17:14.436" v="54" actId="113"/>
          <ac:spMkLst>
            <pc:docMk/>
            <pc:sldMk cId="197829501" sldId="424"/>
            <ac:spMk id="91181" creationId="{68A11353-B4A6-4AE2-876D-8044A0CD6080}"/>
          </ac:spMkLst>
        </pc:spChg>
        <pc:spChg chg="mod">
          <ac:chgData name="Jill Stanley" userId="8e0e8236-892f-4a03-81d6-aa217787c5a2" providerId="ADAL" clId="{9A057491-6316-4824-B57C-B2F8986AF289}" dt="2022-01-26T18:17:14.436" v="54" actId="113"/>
          <ac:spMkLst>
            <pc:docMk/>
            <pc:sldMk cId="197829501" sldId="424"/>
            <ac:spMk id="91182" creationId="{46F01774-5F5F-48D6-91CC-727D9DF6B67A}"/>
          </ac:spMkLst>
        </pc:spChg>
        <pc:spChg chg="mod">
          <ac:chgData name="Jill Stanley" userId="8e0e8236-892f-4a03-81d6-aa217787c5a2" providerId="ADAL" clId="{9A057491-6316-4824-B57C-B2F8986AF289}" dt="2022-01-26T18:17:14.436" v="54" actId="113"/>
          <ac:spMkLst>
            <pc:docMk/>
            <pc:sldMk cId="197829501" sldId="424"/>
            <ac:spMk id="91183" creationId="{D2415BD5-B423-425A-A716-4C84859FF730}"/>
          </ac:spMkLst>
        </pc:spChg>
        <pc:spChg chg="mod">
          <ac:chgData name="Jill Stanley" userId="8e0e8236-892f-4a03-81d6-aa217787c5a2" providerId="ADAL" clId="{9A057491-6316-4824-B57C-B2F8986AF289}" dt="2022-01-26T18:17:14.436" v="54" actId="113"/>
          <ac:spMkLst>
            <pc:docMk/>
            <pc:sldMk cId="197829501" sldId="424"/>
            <ac:spMk id="91184" creationId="{CC4DAB49-9083-46E8-9DA6-6ACD1CDEBA3E}"/>
          </ac:spMkLst>
        </pc:spChg>
        <pc:spChg chg="mod">
          <ac:chgData name="Jill Stanley" userId="8e0e8236-892f-4a03-81d6-aa217787c5a2" providerId="ADAL" clId="{9A057491-6316-4824-B57C-B2F8986AF289}" dt="2022-01-26T18:17:14.436" v="54" actId="113"/>
          <ac:spMkLst>
            <pc:docMk/>
            <pc:sldMk cId="197829501" sldId="424"/>
            <ac:spMk id="91185" creationId="{39FADACC-2592-410F-9A2E-D842083BE926}"/>
          </ac:spMkLst>
        </pc:spChg>
        <pc:spChg chg="mod">
          <ac:chgData name="Jill Stanley" userId="8e0e8236-892f-4a03-81d6-aa217787c5a2" providerId="ADAL" clId="{9A057491-6316-4824-B57C-B2F8986AF289}" dt="2022-01-26T18:17:14.436" v="54" actId="113"/>
          <ac:spMkLst>
            <pc:docMk/>
            <pc:sldMk cId="197829501" sldId="424"/>
            <ac:spMk id="91186" creationId="{BBAE5DDC-7081-4AAA-94DC-1E09F2E7890B}"/>
          </ac:spMkLst>
        </pc:spChg>
        <pc:spChg chg="mod">
          <ac:chgData name="Jill Stanley" userId="8e0e8236-892f-4a03-81d6-aa217787c5a2" providerId="ADAL" clId="{9A057491-6316-4824-B57C-B2F8986AF289}" dt="2022-01-26T18:17:14.436" v="54" actId="113"/>
          <ac:spMkLst>
            <pc:docMk/>
            <pc:sldMk cId="197829501" sldId="424"/>
            <ac:spMk id="91187" creationId="{87CE346A-4526-46F0-B157-6C28AE166928}"/>
          </ac:spMkLst>
        </pc:spChg>
        <pc:spChg chg="mod">
          <ac:chgData name="Jill Stanley" userId="8e0e8236-892f-4a03-81d6-aa217787c5a2" providerId="ADAL" clId="{9A057491-6316-4824-B57C-B2F8986AF289}" dt="2022-01-26T18:17:14.436" v="54" actId="113"/>
          <ac:spMkLst>
            <pc:docMk/>
            <pc:sldMk cId="197829501" sldId="424"/>
            <ac:spMk id="91188" creationId="{D4FC56EE-7814-4900-ADEB-76273CD107F3}"/>
          </ac:spMkLst>
        </pc:spChg>
        <pc:spChg chg="mod">
          <ac:chgData name="Jill Stanley" userId="8e0e8236-892f-4a03-81d6-aa217787c5a2" providerId="ADAL" clId="{9A057491-6316-4824-B57C-B2F8986AF289}" dt="2022-01-26T18:17:14.436" v="54" actId="113"/>
          <ac:spMkLst>
            <pc:docMk/>
            <pc:sldMk cId="197829501" sldId="424"/>
            <ac:spMk id="91189" creationId="{42DBCF78-1514-4EEA-81B0-8AC7EF98D5FA}"/>
          </ac:spMkLst>
        </pc:spChg>
        <pc:spChg chg="mod">
          <ac:chgData name="Jill Stanley" userId="8e0e8236-892f-4a03-81d6-aa217787c5a2" providerId="ADAL" clId="{9A057491-6316-4824-B57C-B2F8986AF289}" dt="2022-01-26T18:17:14.436" v="54" actId="113"/>
          <ac:spMkLst>
            <pc:docMk/>
            <pc:sldMk cId="197829501" sldId="424"/>
            <ac:spMk id="91190" creationId="{C4C546A9-19BD-4A06-A622-D3BB21DAA13C}"/>
          </ac:spMkLst>
        </pc:spChg>
        <pc:spChg chg="mod">
          <ac:chgData name="Jill Stanley" userId="8e0e8236-892f-4a03-81d6-aa217787c5a2" providerId="ADAL" clId="{9A057491-6316-4824-B57C-B2F8986AF289}" dt="2022-01-26T18:17:14.436" v="54" actId="113"/>
          <ac:spMkLst>
            <pc:docMk/>
            <pc:sldMk cId="197829501" sldId="424"/>
            <ac:spMk id="91191" creationId="{6AA36863-B72E-4348-99B5-C6D2523F68FC}"/>
          </ac:spMkLst>
        </pc:spChg>
        <pc:spChg chg="mod">
          <ac:chgData name="Jill Stanley" userId="8e0e8236-892f-4a03-81d6-aa217787c5a2" providerId="ADAL" clId="{9A057491-6316-4824-B57C-B2F8986AF289}" dt="2022-01-26T18:17:14.436" v="54" actId="113"/>
          <ac:spMkLst>
            <pc:docMk/>
            <pc:sldMk cId="197829501" sldId="424"/>
            <ac:spMk id="91192" creationId="{0A46AF59-99C6-4957-901F-784304192B76}"/>
          </ac:spMkLst>
        </pc:spChg>
        <pc:spChg chg="mod">
          <ac:chgData name="Jill Stanley" userId="8e0e8236-892f-4a03-81d6-aa217787c5a2" providerId="ADAL" clId="{9A057491-6316-4824-B57C-B2F8986AF289}" dt="2022-01-26T18:17:14.436" v="54" actId="113"/>
          <ac:spMkLst>
            <pc:docMk/>
            <pc:sldMk cId="197829501" sldId="424"/>
            <ac:spMk id="91193" creationId="{081FBADF-4099-42EE-843E-3B4696D56CCB}"/>
          </ac:spMkLst>
        </pc:spChg>
        <pc:spChg chg="mod">
          <ac:chgData name="Jill Stanley" userId="8e0e8236-892f-4a03-81d6-aa217787c5a2" providerId="ADAL" clId="{9A057491-6316-4824-B57C-B2F8986AF289}" dt="2022-01-26T18:17:14.436" v="54" actId="113"/>
          <ac:spMkLst>
            <pc:docMk/>
            <pc:sldMk cId="197829501" sldId="424"/>
            <ac:spMk id="91194" creationId="{9B26C67D-28C4-43C3-A3FB-04229402C0E9}"/>
          </ac:spMkLst>
        </pc:spChg>
        <pc:spChg chg="mod">
          <ac:chgData name="Jill Stanley" userId="8e0e8236-892f-4a03-81d6-aa217787c5a2" providerId="ADAL" clId="{9A057491-6316-4824-B57C-B2F8986AF289}" dt="2022-01-26T18:17:14.436" v="54" actId="113"/>
          <ac:spMkLst>
            <pc:docMk/>
            <pc:sldMk cId="197829501" sldId="424"/>
            <ac:spMk id="91195" creationId="{1EF25384-13C5-439E-ABB5-B03743B70E8A}"/>
          </ac:spMkLst>
        </pc:spChg>
        <pc:spChg chg="mod">
          <ac:chgData name="Jill Stanley" userId="8e0e8236-892f-4a03-81d6-aa217787c5a2" providerId="ADAL" clId="{9A057491-6316-4824-B57C-B2F8986AF289}" dt="2022-01-26T18:17:14.436" v="54" actId="113"/>
          <ac:spMkLst>
            <pc:docMk/>
            <pc:sldMk cId="197829501" sldId="424"/>
            <ac:spMk id="91196" creationId="{AF8F5AB6-5162-45DC-9B18-4DEF14335C70}"/>
          </ac:spMkLst>
        </pc:spChg>
        <pc:spChg chg="mod">
          <ac:chgData name="Jill Stanley" userId="8e0e8236-892f-4a03-81d6-aa217787c5a2" providerId="ADAL" clId="{9A057491-6316-4824-B57C-B2F8986AF289}" dt="2022-01-26T18:17:14.436" v="54" actId="113"/>
          <ac:spMkLst>
            <pc:docMk/>
            <pc:sldMk cId="197829501" sldId="424"/>
            <ac:spMk id="91197" creationId="{5D1122FB-D408-4520-AB3E-9D0E1F45F297}"/>
          </ac:spMkLst>
        </pc:spChg>
        <pc:spChg chg="mod">
          <ac:chgData name="Jill Stanley" userId="8e0e8236-892f-4a03-81d6-aa217787c5a2" providerId="ADAL" clId="{9A057491-6316-4824-B57C-B2F8986AF289}" dt="2022-01-26T18:17:14.436" v="54" actId="113"/>
          <ac:spMkLst>
            <pc:docMk/>
            <pc:sldMk cId="197829501" sldId="424"/>
            <ac:spMk id="91198" creationId="{ADD054D6-6A80-4529-8473-506794BF35A4}"/>
          </ac:spMkLst>
        </pc:spChg>
        <pc:spChg chg="mod">
          <ac:chgData name="Jill Stanley" userId="8e0e8236-892f-4a03-81d6-aa217787c5a2" providerId="ADAL" clId="{9A057491-6316-4824-B57C-B2F8986AF289}" dt="2022-01-26T18:17:14.436" v="54" actId="113"/>
          <ac:spMkLst>
            <pc:docMk/>
            <pc:sldMk cId="197829501" sldId="424"/>
            <ac:spMk id="91199" creationId="{7C6721F2-7004-4BD3-AC5C-C67EBF871CA2}"/>
          </ac:spMkLst>
        </pc:spChg>
        <pc:spChg chg="mod">
          <ac:chgData name="Jill Stanley" userId="8e0e8236-892f-4a03-81d6-aa217787c5a2" providerId="ADAL" clId="{9A057491-6316-4824-B57C-B2F8986AF289}" dt="2022-01-26T18:17:14.436" v="54" actId="113"/>
          <ac:spMkLst>
            <pc:docMk/>
            <pc:sldMk cId="197829501" sldId="424"/>
            <ac:spMk id="91200" creationId="{D0BCA090-1E53-4112-A3D7-69B8D4DF22E3}"/>
          </ac:spMkLst>
        </pc:spChg>
        <pc:spChg chg="mod">
          <ac:chgData name="Jill Stanley" userId="8e0e8236-892f-4a03-81d6-aa217787c5a2" providerId="ADAL" clId="{9A057491-6316-4824-B57C-B2F8986AF289}" dt="2022-01-26T18:17:14.436" v="54" actId="113"/>
          <ac:spMkLst>
            <pc:docMk/>
            <pc:sldMk cId="197829501" sldId="424"/>
            <ac:spMk id="91201" creationId="{D7723DCF-A947-4D71-8D1D-4B83AD37A82B}"/>
          </ac:spMkLst>
        </pc:spChg>
        <pc:spChg chg="mod">
          <ac:chgData name="Jill Stanley" userId="8e0e8236-892f-4a03-81d6-aa217787c5a2" providerId="ADAL" clId="{9A057491-6316-4824-B57C-B2F8986AF289}" dt="2022-01-26T18:17:14.436" v="54" actId="113"/>
          <ac:spMkLst>
            <pc:docMk/>
            <pc:sldMk cId="197829501" sldId="424"/>
            <ac:spMk id="91202" creationId="{3A72F145-F507-4D43-9D14-13AA59B24329}"/>
          </ac:spMkLst>
        </pc:spChg>
        <pc:spChg chg="mod">
          <ac:chgData name="Jill Stanley" userId="8e0e8236-892f-4a03-81d6-aa217787c5a2" providerId="ADAL" clId="{9A057491-6316-4824-B57C-B2F8986AF289}" dt="2022-01-26T18:17:14.436" v="54" actId="113"/>
          <ac:spMkLst>
            <pc:docMk/>
            <pc:sldMk cId="197829501" sldId="424"/>
            <ac:spMk id="91203" creationId="{D03FC7DF-3B95-4F81-8709-6CBC27A0D8D5}"/>
          </ac:spMkLst>
        </pc:spChg>
        <pc:spChg chg="mod">
          <ac:chgData name="Jill Stanley" userId="8e0e8236-892f-4a03-81d6-aa217787c5a2" providerId="ADAL" clId="{9A057491-6316-4824-B57C-B2F8986AF289}" dt="2022-01-26T18:17:14.436" v="54" actId="113"/>
          <ac:spMkLst>
            <pc:docMk/>
            <pc:sldMk cId="197829501" sldId="424"/>
            <ac:spMk id="91204" creationId="{4A9DF09C-13F0-4B70-9C73-9B497063097C}"/>
          </ac:spMkLst>
        </pc:spChg>
        <pc:spChg chg="mod">
          <ac:chgData name="Jill Stanley" userId="8e0e8236-892f-4a03-81d6-aa217787c5a2" providerId="ADAL" clId="{9A057491-6316-4824-B57C-B2F8986AF289}" dt="2022-01-26T18:17:14.436" v="54" actId="113"/>
          <ac:spMkLst>
            <pc:docMk/>
            <pc:sldMk cId="197829501" sldId="424"/>
            <ac:spMk id="91205" creationId="{41EED3B5-FB94-4B55-A95B-47D5A137B909}"/>
          </ac:spMkLst>
        </pc:spChg>
        <pc:spChg chg="mod">
          <ac:chgData name="Jill Stanley" userId="8e0e8236-892f-4a03-81d6-aa217787c5a2" providerId="ADAL" clId="{9A057491-6316-4824-B57C-B2F8986AF289}" dt="2022-01-26T18:17:14.436" v="54" actId="113"/>
          <ac:spMkLst>
            <pc:docMk/>
            <pc:sldMk cId="197829501" sldId="424"/>
            <ac:spMk id="91206" creationId="{8C4FE6A2-EB4F-4014-B0C7-42A95D84C4F3}"/>
          </ac:spMkLst>
        </pc:spChg>
        <pc:spChg chg="mod">
          <ac:chgData name="Jill Stanley" userId="8e0e8236-892f-4a03-81d6-aa217787c5a2" providerId="ADAL" clId="{9A057491-6316-4824-B57C-B2F8986AF289}" dt="2022-01-26T18:17:14.436" v="54" actId="113"/>
          <ac:spMkLst>
            <pc:docMk/>
            <pc:sldMk cId="197829501" sldId="424"/>
            <ac:spMk id="91207" creationId="{582857DB-3920-4812-B54D-5D888AD926B8}"/>
          </ac:spMkLst>
        </pc:spChg>
        <pc:spChg chg="mod">
          <ac:chgData name="Jill Stanley" userId="8e0e8236-892f-4a03-81d6-aa217787c5a2" providerId="ADAL" clId="{9A057491-6316-4824-B57C-B2F8986AF289}" dt="2022-01-26T18:17:14.436" v="54" actId="113"/>
          <ac:spMkLst>
            <pc:docMk/>
            <pc:sldMk cId="197829501" sldId="424"/>
            <ac:spMk id="91208" creationId="{17953018-E9E2-4CC0-9F41-3D8585CEC5C9}"/>
          </ac:spMkLst>
        </pc:spChg>
        <pc:spChg chg="mod">
          <ac:chgData name="Jill Stanley" userId="8e0e8236-892f-4a03-81d6-aa217787c5a2" providerId="ADAL" clId="{9A057491-6316-4824-B57C-B2F8986AF289}" dt="2022-01-26T18:17:14.436" v="54" actId="113"/>
          <ac:spMkLst>
            <pc:docMk/>
            <pc:sldMk cId="197829501" sldId="424"/>
            <ac:spMk id="91209" creationId="{26B94F84-F82C-41AF-B98D-F94CEDF03F3B}"/>
          </ac:spMkLst>
        </pc:spChg>
        <pc:spChg chg="mod">
          <ac:chgData name="Jill Stanley" userId="8e0e8236-892f-4a03-81d6-aa217787c5a2" providerId="ADAL" clId="{9A057491-6316-4824-B57C-B2F8986AF289}" dt="2022-01-26T18:17:14.436" v="54" actId="113"/>
          <ac:spMkLst>
            <pc:docMk/>
            <pc:sldMk cId="197829501" sldId="424"/>
            <ac:spMk id="91210" creationId="{7C27094B-549D-4620-90F0-AE9D8DF10954}"/>
          </ac:spMkLst>
        </pc:spChg>
        <pc:spChg chg="mod">
          <ac:chgData name="Jill Stanley" userId="8e0e8236-892f-4a03-81d6-aa217787c5a2" providerId="ADAL" clId="{9A057491-6316-4824-B57C-B2F8986AF289}" dt="2022-01-26T18:17:14.436" v="54" actId="113"/>
          <ac:spMkLst>
            <pc:docMk/>
            <pc:sldMk cId="197829501" sldId="424"/>
            <ac:spMk id="91211" creationId="{3D5B7B35-2F92-4A7D-97DA-7AD2791FF73B}"/>
          </ac:spMkLst>
        </pc:spChg>
        <pc:grpChg chg="mod">
          <ac:chgData name="Jill Stanley" userId="8e0e8236-892f-4a03-81d6-aa217787c5a2" providerId="ADAL" clId="{9A057491-6316-4824-B57C-B2F8986AF289}" dt="2022-01-26T18:17:14.436" v="54" actId="113"/>
          <ac:grpSpMkLst>
            <pc:docMk/>
            <pc:sldMk cId="197829501" sldId="424"/>
            <ac:grpSpMk id="91139" creationId="{C5734617-BCFF-41A7-960E-614B3E92BB81}"/>
          </ac:grpSpMkLst>
        </pc:grpChg>
        <pc:grpChg chg="mod">
          <ac:chgData name="Jill Stanley" userId="8e0e8236-892f-4a03-81d6-aa217787c5a2" providerId="ADAL" clId="{9A057491-6316-4824-B57C-B2F8986AF289}" dt="2022-01-26T18:17:14.436" v="54" actId="113"/>
          <ac:grpSpMkLst>
            <pc:docMk/>
            <pc:sldMk cId="197829501" sldId="424"/>
            <ac:grpSpMk id="91143" creationId="{7DEA4CF3-510D-406B-9091-CDD74AB71067}"/>
          </ac:grpSpMkLst>
        </pc:grpChg>
        <pc:grpChg chg="mod">
          <ac:chgData name="Jill Stanley" userId="8e0e8236-892f-4a03-81d6-aa217787c5a2" providerId="ADAL" clId="{9A057491-6316-4824-B57C-B2F8986AF289}" dt="2022-01-26T18:17:14.436" v="54" actId="113"/>
          <ac:grpSpMkLst>
            <pc:docMk/>
            <pc:sldMk cId="197829501" sldId="424"/>
            <ac:grpSpMk id="91145" creationId="{A6BF3ED8-CF76-49B9-B9A3-DF32C0BF6775}"/>
          </ac:grpSpMkLst>
        </pc:grpChg>
      </pc:sldChg>
      <pc:sldChg chg="modSp mod">
        <pc:chgData name="Jill Stanley" userId="8e0e8236-892f-4a03-81d6-aa217787c5a2" providerId="ADAL" clId="{9A057491-6316-4824-B57C-B2F8986AF289}" dt="2022-01-26T18:13:41.044" v="39" actId="122"/>
        <pc:sldMkLst>
          <pc:docMk/>
          <pc:sldMk cId="0" sldId="431"/>
        </pc:sldMkLst>
        <pc:spChg chg="mod">
          <ac:chgData name="Jill Stanley" userId="8e0e8236-892f-4a03-81d6-aa217787c5a2" providerId="ADAL" clId="{9A057491-6316-4824-B57C-B2F8986AF289}" dt="2022-01-26T18:13:41.044" v="39" actId="122"/>
          <ac:spMkLst>
            <pc:docMk/>
            <pc:sldMk cId="0" sldId="431"/>
            <ac:spMk id="20483" creationId="{8F5818CC-31C5-434E-8210-CC44C6D3759F}"/>
          </ac:spMkLst>
        </pc:spChg>
      </pc:sldChg>
      <pc:sldChg chg="modSp mod">
        <pc:chgData name="Jill Stanley" userId="8e0e8236-892f-4a03-81d6-aa217787c5a2" providerId="ADAL" clId="{9A057491-6316-4824-B57C-B2F8986AF289}" dt="2022-01-26T18:13:13.796" v="36" actId="122"/>
        <pc:sldMkLst>
          <pc:docMk/>
          <pc:sldMk cId="0" sldId="455"/>
        </pc:sldMkLst>
        <pc:spChg chg="mod">
          <ac:chgData name="Jill Stanley" userId="8e0e8236-892f-4a03-81d6-aa217787c5a2" providerId="ADAL" clId="{9A057491-6316-4824-B57C-B2F8986AF289}" dt="2022-01-26T18:13:13.796" v="36" actId="122"/>
          <ac:spMkLst>
            <pc:docMk/>
            <pc:sldMk cId="0" sldId="455"/>
            <ac:spMk id="17410" creationId="{5708B6DB-D63F-4EBF-AAE3-0DF4BE49310D}"/>
          </ac:spMkLst>
        </pc:spChg>
      </pc:sldChg>
      <pc:sldChg chg="modSp mod">
        <pc:chgData name="Jill Stanley" userId="8e0e8236-892f-4a03-81d6-aa217787c5a2" providerId="ADAL" clId="{9A057491-6316-4824-B57C-B2F8986AF289}" dt="2022-01-26T18:13:30.302" v="37" actId="122"/>
        <pc:sldMkLst>
          <pc:docMk/>
          <pc:sldMk cId="0" sldId="457"/>
        </pc:sldMkLst>
        <pc:spChg chg="mod">
          <ac:chgData name="Jill Stanley" userId="8e0e8236-892f-4a03-81d6-aa217787c5a2" providerId="ADAL" clId="{9A057491-6316-4824-B57C-B2F8986AF289}" dt="2022-01-26T18:13:30.302" v="37" actId="122"/>
          <ac:spMkLst>
            <pc:docMk/>
            <pc:sldMk cId="0" sldId="457"/>
            <ac:spMk id="18434" creationId="{B17A925F-4E01-4216-87EF-6ACC82C1C61D}"/>
          </ac:spMkLst>
        </pc:spChg>
      </pc:sldChg>
      <pc:sldChg chg="modSp mod">
        <pc:chgData name="Jill Stanley" userId="8e0e8236-892f-4a03-81d6-aa217787c5a2" providerId="ADAL" clId="{9A057491-6316-4824-B57C-B2F8986AF289}" dt="2022-01-26T18:13:59.998" v="41" actId="122"/>
        <pc:sldMkLst>
          <pc:docMk/>
          <pc:sldMk cId="0" sldId="492"/>
        </pc:sldMkLst>
        <pc:spChg chg="mod">
          <ac:chgData name="Jill Stanley" userId="8e0e8236-892f-4a03-81d6-aa217787c5a2" providerId="ADAL" clId="{9A057491-6316-4824-B57C-B2F8986AF289}" dt="2022-01-26T18:13:59.998" v="41" actId="122"/>
          <ac:spMkLst>
            <pc:docMk/>
            <pc:sldMk cId="0" sldId="492"/>
            <ac:spMk id="55298" creationId="{ED5EABEA-DCC6-4719-B280-4DF27DF801E1}"/>
          </ac:spMkLst>
        </pc:spChg>
      </pc:sldChg>
      <pc:sldChg chg="modSp mod">
        <pc:chgData name="Jill Stanley" userId="8e0e8236-892f-4a03-81d6-aa217787c5a2" providerId="ADAL" clId="{9A057491-6316-4824-B57C-B2F8986AF289}" dt="2022-01-26T18:14:04.551" v="42" actId="122"/>
        <pc:sldMkLst>
          <pc:docMk/>
          <pc:sldMk cId="0" sldId="493"/>
        </pc:sldMkLst>
        <pc:spChg chg="mod">
          <ac:chgData name="Jill Stanley" userId="8e0e8236-892f-4a03-81d6-aa217787c5a2" providerId="ADAL" clId="{9A057491-6316-4824-B57C-B2F8986AF289}" dt="2022-01-26T18:14:04.551" v="42" actId="122"/>
          <ac:spMkLst>
            <pc:docMk/>
            <pc:sldMk cId="0" sldId="493"/>
            <ac:spMk id="56322" creationId="{C6EC2DD6-5578-4AF9-9757-029357912FE3}"/>
          </ac:spMkLst>
        </pc:spChg>
      </pc:sldChg>
      <pc:sldChg chg="modSp mod">
        <pc:chgData name="Jill Stanley" userId="8e0e8236-892f-4a03-81d6-aa217787c5a2" providerId="ADAL" clId="{9A057491-6316-4824-B57C-B2F8986AF289}" dt="2022-01-26T18:14:18.425" v="43" actId="122"/>
        <pc:sldMkLst>
          <pc:docMk/>
          <pc:sldMk cId="0" sldId="494"/>
        </pc:sldMkLst>
        <pc:spChg chg="mod">
          <ac:chgData name="Jill Stanley" userId="8e0e8236-892f-4a03-81d6-aa217787c5a2" providerId="ADAL" clId="{9A057491-6316-4824-B57C-B2F8986AF289}" dt="2022-01-26T18:14:18.425" v="43" actId="122"/>
          <ac:spMkLst>
            <pc:docMk/>
            <pc:sldMk cId="0" sldId="494"/>
            <ac:spMk id="57346" creationId="{32687253-4CC5-4FDA-BED2-E4E998E837D6}"/>
          </ac:spMkLst>
        </pc:spChg>
      </pc:sldChg>
      <pc:sldChg chg="modSp mod">
        <pc:chgData name="Jill Stanley" userId="8e0e8236-892f-4a03-81d6-aa217787c5a2" providerId="ADAL" clId="{9A057491-6316-4824-B57C-B2F8986AF289}" dt="2022-01-26T18:14:24.170" v="44" actId="122"/>
        <pc:sldMkLst>
          <pc:docMk/>
          <pc:sldMk cId="0" sldId="495"/>
        </pc:sldMkLst>
        <pc:spChg chg="mod">
          <ac:chgData name="Jill Stanley" userId="8e0e8236-892f-4a03-81d6-aa217787c5a2" providerId="ADAL" clId="{9A057491-6316-4824-B57C-B2F8986AF289}" dt="2022-01-26T18:14:24.170" v="44" actId="122"/>
          <ac:spMkLst>
            <pc:docMk/>
            <pc:sldMk cId="0" sldId="495"/>
            <ac:spMk id="58370" creationId="{FA1183BA-1F2F-4EA5-B737-6400CB893C44}"/>
          </ac:spMkLst>
        </pc:spChg>
      </pc:sldChg>
      <pc:sldChg chg="modSp mod">
        <pc:chgData name="Jill Stanley" userId="8e0e8236-892f-4a03-81d6-aa217787c5a2" providerId="ADAL" clId="{9A057491-6316-4824-B57C-B2F8986AF289}" dt="2022-01-26T18:14:32.498" v="45" actId="122"/>
        <pc:sldMkLst>
          <pc:docMk/>
          <pc:sldMk cId="0" sldId="496"/>
        </pc:sldMkLst>
        <pc:spChg chg="mod">
          <ac:chgData name="Jill Stanley" userId="8e0e8236-892f-4a03-81d6-aa217787c5a2" providerId="ADAL" clId="{9A057491-6316-4824-B57C-B2F8986AF289}" dt="2022-01-26T18:14:32.498" v="45" actId="122"/>
          <ac:spMkLst>
            <pc:docMk/>
            <pc:sldMk cId="0" sldId="496"/>
            <ac:spMk id="59394" creationId="{C2D21ECE-C49F-48C3-9B20-42CCCE4DB284}"/>
          </ac:spMkLst>
        </pc:spChg>
      </pc:sldChg>
      <pc:sldChg chg="modSp mod">
        <pc:chgData name="Jill Stanley" userId="8e0e8236-892f-4a03-81d6-aa217787c5a2" providerId="ADAL" clId="{9A057491-6316-4824-B57C-B2F8986AF289}" dt="2022-01-26T18:14:38.231" v="46" actId="122"/>
        <pc:sldMkLst>
          <pc:docMk/>
          <pc:sldMk cId="0" sldId="497"/>
        </pc:sldMkLst>
        <pc:spChg chg="mod">
          <ac:chgData name="Jill Stanley" userId="8e0e8236-892f-4a03-81d6-aa217787c5a2" providerId="ADAL" clId="{9A057491-6316-4824-B57C-B2F8986AF289}" dt="2022-01-26T18:14:38.231" v="46" actId="122"/>
          <ac:spMkLst>
            <pc:docMk/>
            <pc:sldMk cId="0" sldId="497"/>
            <ac:spMk id="60418" creationId="{55222B93-713F-473F-8583-69673B5840A8}"/>
          </ac:spMkLst>
        </pc:spChg>
      </pc:sldChg>
      <pc:sldChg chg="modSp mod">
        <pc:chgData name="Jill Stanley" userId="8e0e8236-892f-4a03-81d6-aa217787c5a2" providerId="ADAL" clId="{9A057491-6316-4824-B57C-B2F8986AF289}" dt="2022-01-26T18:13:35.740" v="38" actId="122"/>
        <pc:sldMkLst>
          <pc:docMk/>
          <pc:sldMk cId="0" sldId="504"/>
        </pc:sldMkLst>
        <pc:spChg chg="mod">
          <ac:chgData name="Jill Stanley" userId="8e0e8236-892f-4a03-81d6-aa217787c5a2" providerId="ADAL" clId="{9A057491-6316-4824-B57C-B2F8986AF289}" dt="2022-01-26T18:13:35.740" v="38" actId="122"/>
          <ac:spMkLst>
            <pc:docMk/>
            <pc:sldMk cId="0" sldId="504"/>
            <ac:spMk id="19458" creationId="{16BA9F9B-E84B-4733-90E3-DB4ECA801721}"/>
          </ac:spMkLst>
        </pc:spChg>
      </pc:sldChg>
      <pc:sldChg chg="modSp mod">
        <pc:chgData name="Jill Stanley" userId="8e0e8236-892f-4a03-81d6-aa217787c5a2" providerId="ADAL" clId="{9A057491-6316-4824-B57C-B2F8986AF289}" dt="2022-01-26T18:13:45.935" v="40" actId="122"/>
        <pc:sldMkLst>
          <pc:docMk/>
          <pc:sldMk cId="1502982893" sldId="506"/>
        </pc:sldMkLst>
        <pc:spChg chg="mod">
          <ac:chgData name="Jill Stanley" userId="8e0e8236-892f-4a03-81d6-aa217787c5a2" providerId="ADAL" clId="{9A057491-6316-4824-B57C-B2F8986AF289}" dt="2022-01-26T18:13:45.935" v="40" actId="122"/>
          <ac:spMkLst>
            <pc:docMk/>
            <pc:sldMk cId="1502982893" sldId="506"/>
            <ac:spMk id="2" creationId="{9E2D2780-BF81-4955-8655-30364679020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5EE1C3-0B32-40B4-BE6D-256E00A5FFAD}" type="datetimeFigureOut">
              <a:rPr lang="en-US" smtClean="0"/>
              <a:t>1/26/2022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DD6A88-370E-4E1C-A605-40F80CF88E46}" type="slidenum">
              <a:rPr lang="en-US" smtClean="0"/>
              <a:t>‹#›</a:t>
            </a:fld>
            <a:endParaRPr lang="en-US" dirty="0"/>
          </a:p>
        </p:txBody>
      </p:sp>
    </p:spTree>
    <p:extLst>
      <p:ext uri="{BB962C8B-B14F-4D97-AF65-F5344CB8AC3E}">
        <p14:creationId xmlns:p14="http://schemas.microsoft.com/office/powerpoint/2010/main" val="78513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id="{E21595AE-5EF7-4EB1-898F-AD8DC6C5C33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4AC090-E2ED-4185-A19D-D83ECDC4F86D}" type="slidenum">
              <a:rPr lang="en-US" altLang="en-US"/>
              <a:pPr eaLnBrk="1" hangingPunct="1"/>
              <a:t>2</a:t>
            </a:fld>
            <a:endParaRPr lang="en-US" altLang="en-US" dirty="0"/>
          </a:p>
        </p:txBody>
      </p:sp>
      <p:sp>
        <p:nvSpPr>
          <p:cNvPr id="98307" name="Rectangle 2">
            <a:extLst>
              <a:ext uri="{FF2B5EF4-FFF2-40B4-BE49-F238E27FC236}">
                <a16:creationId xmlns:a16="http://schemas.microsoft.com/office/drawing/2014/main" id="{CBA69339-AFDA-4BEF-8B74-4AE989358415}"/>
              </a:ext>
            </a:extLst>
          </p:cNvPr>
          <p:cNvSpPr>
            <a:spLocks noGrp="1" noRot="1" noChangeAspect="1" noChangeArrowheads="1" noTextEdit="1"/>
          </p:cNvSpPr>
          <p:nvPr>
            <p:ph type="sldImg"/>
          </p:nvPr>
        </p:nvSpPr>
        <p:spPr>
          <a:xfrm>
            <a:off x="1143000" y="685800"/>
            <a:ext cx="4573588" cy="3430588"/>
          </a:xfrm>
          <a:ln/>
        </p:spPr>
      </p:sp>
      <p:sp>
        <p:nvSpPr>
          <p:cNvPr id="98308" name="Rectangle 3">
            <a:extLst>
              <a:ext uri="{FF2B5EF4-FFF2-40B4-BE49-F238E27FC236}">
                <a16:creationId xmlns:a16="http://schemas.microsoft.com/office/drawing/2014/main" id="{CB634779-4F6A-4452-B6FC-2934DBB0348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a:extLst>
              <a:ext uri="{FF2B5EF4-FFF2-40B4-BE49-F238E27FC236}">
                <a16:creationId xmlns:a16="http://schemas.microsoft.com/office/drawing/2014/main" id="{463C7FC7-1666-41A2-AE5D-A981D22176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E302941-BFC1-45B7-8DD5-02DE95BF9888}" type="slidenum">
              <a:rPr lang="en-US" altLang="en-US"/>
              <a:pPr eaLnBrk="1" hangingPunct="1"/>
              <a:t>12</a:t>
            </a:fld>
            <a:endParaRPr lang="en-US" altLang="en-US" dirty="0"/>
          </a:p>
        </p:txBody>
      </p:sp>
      <p:sp>
        <p:nvSpPr>
          <p:cNvPr id="147459" name="Rectangle 2">
            <a:extLst>
              <a:ext uri="{FF2B5EF4-FFF2-40B4-BE49-F238E27FC236}">
                <a16:creationId xmlns:a16="http://schemas.microsoft.com/office/drawing/2014/main" id="{A80FDEE9-D84F-4571-A969-ADFA19162A64}"/>
              </a:ext>
            </a:extLst>
          </p:cNvPr>
          <p:cNvSpPr>
            <a:spLocks noGrp="1" noRot="1" noChangeAspect="1" noChangeArrowheads="1" noTextEdit="1"/>
          </p:cNvSpPr>
          <p:nvPr>
            <p:ph type="sldImg"/>
          </p:nvPr>
        </p:nvSpPr>
        <p:spPr>
          <a:ln/>
        </p:spPr>
      </p:sp>
      <p:sp>
        <p:nvSpPr>
          <p:cNvPr id="147460" name="Rectangle 3">
            <a:extLst>
              <a:ext uri="{FF2B5EF4-FFF2-40B4-BE49-F238E27FC236}">
                <a16:creationId xmlns:a16="http://schemas.microsoft.com/office/drawing/2014/main" id="{0AF79372-EBE7-4CB8-B4F8-419A19E4868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a:extLst>
              <a:ext uri="{FF2B5EF4-FFF2-40B4-BE49-F238E27FC236}">
                <a16:creationId xmlns:a16="http://schemas.microsoft.com/office/drawing/2014/main" id="{3687B606-0CA3-4A0D-8A5A-3F59D32397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1755A7E-8D17-41D4-B8F7-366469CB7028}" type="slidenum">
              <a:rPr lang="en-US" altLang="en-US"/>
              <a:pPr eaLnBrk="1" hangingPunct="1"/>
              <a:t>13</a:t>
            </a:fld>
            <a:endParaRPr lang="en-US" altLang="en-US" dirty="0"/>
          </a:p>
        </p:txBody>
      </p:sp>
      <p:sp>
        <p:nvSpPr>
          <p:cNvPr id="148483" name="Rectangle 2">
            <a:extLst>
              <a:ext uri="{FF2B5EF4-FFF2-40B4-BE49-F238E27FC236}">
                <a16:creationId xmlns:a16="http://schemas.microsoft.com/office/drawing/2014/main" id="{8EAB455C-5D60-4C05-9936-56088851A68A}"/>
              </a:ext>
            </a:extLst>
          </p:cNvPr>
          <p:cNvSpPr>
            <a:spLocks noGrp="1" noRot="1" noChangeAspect="1" noChangeArrowheads="1" noTextEdit="1"/>
          </p:cNvSpPr>
          <p:nvPr>
            <p:ph type="sldImg"/>
          </p:nvPr>
        </p:nvSpPr>
        <p:spPr>
          <a:ln/>
        </p:spPr>
      </p:sp>
      <p:sp>
        <p:nvSpPr>
          <p:cNvPr id="148484" name="Rectangle 3">
            <a:extLst>
              <a:ext uri="{FF2B5EF4-FFF2-40B4-BE49-F238E27FC236}">
                <a16:creationId xmlns:a16="http://schemas.microsoft.com/office/drawing/2014/main" id="{805E418B-9A7F-43D9-B5EA-70D6A1786C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a:extLst>
              <a:ext uri="{FF2B5EF4-FFF2-40B4-BE49-F238E27FC236}">
                <a16:creationId xmlns:a16="http://schemas.microsoft.com/office/drawing/2014/main" id="{5EF5A6CF-DF4F-4176-ABB7-A0FC953C86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D8557D-4A22-418A-B7DB-96198A1DED3C}" type="slidenum">
              <a:rPr lang="en-US" altLang="en-US"/>
              <a:pPr eaLnBrk="1" hangingPunct="1"/>
              <a:t>14</a:t>
            </a:fld>
            <a:endParaRPr lang="en-US" altLang="en-US" dirty="0"/>
          </a:p>
        </p:txBody>
      </p:sp>
      <p:sp>
        <p:nvSpPr>
          <p:cNvPr id="149507" name="Rectangle 2">
            <a:extLst>
              <a:ext uri="{FF2B5EF4-FFF2-40B4-BE49-F238E27FC236}">
                <a16:creationId xmlns:a16="http://schemas.microsoft.com/office/drawing/2014/main" id="{BAFA5334-C889-4375-A114-E868872D154C}"/>
              </a:ext>
            </a:extLst>
          </p:cNvPr>
          <p:cNvSpPr>
            <a:spLocks noGrp="1" noRot="1" noChangeAspect="1" noChangeArrowheads="1" noTextEdit="1"/>
          </p:cNvSpPr>
          <p:nvPr>
            <p:ph type="sldImg"/>
          </p:nvPr>
        </p:nvSpPr>
        <p:spPr>
          <a:ln/>
        </p:spPr>
      </p:sp>
      <p:sp>
        <p:nvSpPr>
          <p:cNvPr id="149508" name="Rectangle 3">
            <a:extLst>
              <a:ext uri="{FF2B5EF4-FFF2-40B4-BE49-F238E27FC236}">
                <a16:creationId xmlns:a16="http://schemas.microsoft.com/office/drawing/2014/main" id="{D00C3D75-1B2A-4542-A4AC-66053A0B8AB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a:extLst>
              <a:ext uri="{FF2B5EF4-FFF2-40B4-BE49-F238E27FC236}">
                <a16:creationId xmlns:a16="http://schemas.microsoft.com/office/drawing/2014/main" id="{F599BDC2-7155-43BA-8141-27D75E50D2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9277EA4-02DE-4A3A-990F-4DCC4266E696}" type="slidenum">
              <a:rPr lang="en-US" altLang="en-US"/>
              <a:pPr eaLnBrk="1" hangingPunct="1"/>
              <a:t>15</a:t>
            </a:fld>
            <a:endParaRPr lang="en-US" altLang="en-US" dirty="0"/>
          </a:p>
        </p:txBody>
      </p:sp>
      <p:sp>
        <p:nvSpPr>
          <p:cNvPr id="150531" name="Rectangle 2">
            <a:extLst>
              <a:ext uri="{FF2B5EF4-FFF2-40B4-BE49-F238E27FC236}">
                <a16:creationId xmlns:a16="http://schemas.microsoft.com/office/drawing/2014/main" id="{DA9CF86A-B931-4A66-BEDD-04E041B0FAC1}"/>
              </a:ext>
            </a:extLst>
          </p:cNvPr>
          <p:cNvSpPr>
            <a:spLocks noGrp="1" noRot="1" noChangeAspect="1" noChangeArrowheads="1" noTextEdit="1"/>
          </p:cNvSpPr>
          <p:nvPr>
            <p:ph type="sldImg"/>
          </p:nvPr>
        </p:nvSpPr>
        <p:spPr>
          <a:ln/>
        </p:spPr>
      </p:sp>
      <p:sp>
        <p:nvSpPr>
          <p:cNvPr id="150532" name="Rectangle 3">
            <a:extLst>
              <a:ext uri="{FF2B5EF4-FFF2-40B4-BE49-F238E27FC236}">
                <a16:creationId xmlns:a16="http://schemas.microsoft.com/office/drawing/2014/main" id="{EAE431F8-4963-4C08-8AD8-632B165A41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a:extLst>
              <a:ext uri="{FF2B5EF4-FFF2-40B4-BE49-F238E27FC236}">
                <a16:creationId xmlns:a16="http://schemas.microsoft.com/office/drawing/2014/main" id="{A90436C0-4943-4B41-BA6E-5D05E872A61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C1180B7-AF50-459A-9DDA-F0CB074E0D9C}" type="slidenum">
              <a:rPr lang="en-US" altLang="en-US"/>
              <a:pPr eaLnBrk="1" hangingPunct="1"/>
              <a:t>16</a:t>
            </a:fld>
            <a:endParaRPr lang="en-US" altLang="en-US" dirty="0"/>
          </a:p>
        </p:txBody>
      </p:sp>
      <p:sp>
        <p:nvSpPr>
          <p:cNvPr id="151555" name="Rectangle 2">
            <a:extLst>
              <a:ext uri="{FF2B5EF4-FFF2-40B4-BE49-F238E27FC236}">
                <a16:creationId xmlns:a16="http://schemas.microsoft.com/office/drawing/2014/main" id="{881467B4-86D2-49CA-A055-8965B5CAC905}"/>
              </a:ext>
            </a:extLst>
          </p:cNvPr>
          <p:cNvSpPr>
            <a:spLocks noGrp="1" noRot="1" noChangeAspect="1" noChangeArrowheads="1" noTextEdit="1"/>
          </p:cNvSpPr>
          <p:nvPr>
            <p:ph type="sldImg"/>
          </p:nvPr>
        </p:nvSpPr>
        <p:spPr>
          <a:ln/>
        </p:spPr>
      </p:sp>
      <p:sp>
        <p:nvSpPr>
          <p:cNvPr id="151556" name="Rectangle 3">
            <a:extLst>
              <a:ext uri="{FF2B5EF4-FFF2-40B4-BE49-F238E27FC236}">
                <a16:creationId xmlns:a16="http://schemas.microsoft.com/office/drawing/2014/main" id="{6C9DB975-1369-4F0E-97B6-85378F41722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a:extLst>
              <a:ext uri="{FF2B5EF4-FFF2-40B4-BE49-F238E27FC236}">
                <a16:creationId xmlns:a16="http://schemas.microsoft.com/office/drawing/2014/main" id="{7C3A203F-7811-4763-8A4B-986FCE57352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0984BB-2474-43CA-8C33-8E2B13A13889}" type="slidenum">
              <a:rPr lang="en-US" altLang="en-US"/>
              <a:pPr eaLnBrk="1" hangingPunct="1"/>
              <a:t>17</a:t>
            </a:fld>
            <a:endParaRPr lang="en-US" altLang="en-US" dirty="0"/>
          </a:p>
        </p:txBody>
      </p:sp>
      <p:sp>
        <p:nvSpPr>
          <p:cNvPr id="152579" name="Rectangle 2">
            <a:extLst>
              <a:ext uri="{FF2B5EF4-FFF2-40B4-BE49-F238E27FC236}">
                <a16:creationId xmlns:a16="http://schemas.microsoft.com/office/drawing/2014/main" id="{30B1A8BD-BD38-468A-B3A2-F200B3232AA4}"/>
              </a:ext>
            </a:extLst>
          </p:cNvPr>
          <p:cNvSpPr>
            <a:spLocks noGrp="1" noRot="1" noChangeAspect="1" noChangeArrowheads="1" noTextEdit="1"/>
          </p:cNvSpPr>
          <p:nvPr>
            <p:ph type="sldImg"/>
          </p:nvPr>
        </p:nvSpPr>
        <p:spPr>
          <a:ln/>
        </p:spPr>
      </p:sp>
      <p:sp>
        <p:nvSpPr>
          <p:cNvPr id="152580" name="Rectangle 3">
            <a:extLst>
              <a:ext uri="{FF2B5EF4-FFF2-40B4-BE49-F238E27FC236}">
                <a16:creationId xmlns:a16="http://schemas.microsoft.com/office/drawing/2014/main" id="{990A7A65-2D02-45D9-9319-AEC3D7F401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a:extLst>
              <a:ext uri="{FF2B5EF4-FFF2-40B4-BE49-F238E27FC236}">
                <a16:creationId xmlns:a16="http://schemas.microsoft.com/office/drawing/2014/main" id="{7B6CD8F2-EDD6-40D5-B529-7AEE9CA587B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49A93C1-0278-4285-A3E0-2681DD2DF60D}" type="slidenum">
              <a:rPr lang="en-US" altLang="en-US"/>
              <a:pPr eaLnBrk="1" hangingPunct="1"/>
              <a:t>18</a:t>
            </a:fld>
            <a:endParaRPr lang="en-US" altLang="en-US" dirty="0"/>
          </a:p>
        </p:txBody>
      </p:sp>
      <p:sp>
        <p:nvSpPr>
          <p:cNvPr id="125955" name="Rectangle 2">
            <a:extLst>
              <a:ext uri="{FF2B5EF4-FFF2-40B4-BE49-F238E27FC236}">
                <a16:creationId xmlns:a16="http://schemas.microsoft.com/office/drawing/2014/main" id="{4B18B364-8DC0-4949-99E3-51BC64C9ADD7}"/>
              </a:ext>
            </a:extLst>
          </p:cNvPr>
          <p:cNvSpPr>
            <a:spLocks noGrp="1" noRot="1" noChangeAspect="1" noChangeArrowheads="1" noTextEdit="1"/>
          </p:cNvSpPr>
          <p:nvPr>
            <p:ph type="sldImg"/>
          </p:nvPr>
        </p:nvSpPr>
        <p:spPr>
          <a:ln/>
        </p:spPr>
      </p:sp>
      <p:sp>
        <p:nvSpPr>
          <p:cNvPr id="125956" name="Rectangle 3">
            <a:extLst>
              <a:ext uri="{FF2B5EF4-FFF2-40B4-BE49-F238E27FC236}">
                <a16:creationId xmlns:a16="http://schemas.microsoft.com/office/drawing/2014/main" id="{F5F7F3DA-7EEB-487E-AE0E-F1EB8AE64F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a:extLst>
              <a:ext uri="{FF2B5EF4-FFF2-40B4-BE49-F238E27FC236}">
                <a16:creationId xmlns:a16="http://schemas.microsoft.com/office/drawing/2014/main" id="{0A563ECA-0CFF-47B6-B500-87C2E8FCD35A}"/>
              </a:ext>
            </a:extLst>
          </p:cNvPr>
          <p:cNvSpPr>
            <a:spLocks noGrp="1" noRot="1" noChangeAspect="1" noTextEdit="1"/>
          </p:cNvSpPr>
          <p:nvPr>
            <p:ph type="sldImg"/>
          </p:nvPr>
        </p:nvSpPr>
        <p:spPr>
          <a:ln/>
        </p:spPr>
      </p:sp>
      <p:sp>
        <p:nvSpPr>
          <p:cNvPr id="117763" name="Notes Placeholder 2">
            <a:extLst>
              <a:ext uri="{FF2B5EF4-FFF2-40B4-BE49-F238E27FC236}">
                <a16:creationId xmlns:a16="http://schemas.microsoft.com/office/drawing/2014/main" id="{BA13E9F4-7D28-4602-9197-449F9AFC701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117764" name="Slide Number Placeholder 3">
            <a:extLst>
              <a:ext uri="{FF2B5EF4-FFF2-40B4-BE49-F238E27FC236}">
                <a16:creationId xmlns:a16="http://schemas.microsoft.com/office/drawing/2014/main" id="{2C53FB3D-88BF-4EE6-840C-1E20F1D3277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4F1871D-1DAE-4EB1-B25C-A28DCD17BD56}" type="slidenum">
              <a:rPr lang="en-US" altLang="en-US"/>
              <a:pPr eaLnBrk="1" hangingPunct="1"/>
              <a:t>19</a:t>
            </a:fld>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a:extLst>
              <a:ext uri="{FF2B5EF4-FFF2-40B4-BE49-F238E27FC236}">
                <a16:creationId xmlns:a16="http://schemas.microsoft.com/office/drawing/2014/main" id="{18F9D067-D1BE-4EB7-917F-AEF78F5AEF6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994DBAB-9663-4C77-871D-5EEA7E126C9E}" type="slidenum">
              <a:rPr lang="en-US" altLang="en-US"/>
              <a:pPr eaLnBrk="1" hangingPunct="1"/>
              <a:t>20</a:t>
            </a:fld>
            <a:endParaRPr lang="en-US" altLang="en-US" dirty="0"/>
          </a:p>
        </p:txBody>
      </p:sp>
      <p:sp>
        <p:nvSpPr>
          <p:cNvPr id="126979" name="Rectangle 2">
            <a:extLst>
              <a:ext uri="{FF2B5EF4-FFF2-40B4-BE49-F238E27FC236}">
                <a16:creationId xmlns:a16="http://schemas.microsoft.com/office/drawing/2014/main" id="{D998096F-2F2C-47FC-9970-38B2B7C9BBE8}"/>
              </a:ext>
            </a:extLst>
          </p:cNvPr>
          <p:cNvSpPr>
            <a:spLocks noGrp="1" noRot="1" noChangeAspect="1" noChangeArrowheads="1" noTextEdit="1"/>
          </p:cNvSpPr>
          <p:nvPr>
            <p:ph type="sldImg"/>
          </p:nvPr>
        </p:nvSpPr>
        <p:spPr>
          <a:ln/>
        </p:spPr>
      </p:sp>
      <p:sp>
        <p:nvSpPr>
          <p:cNvPr id="126980" name="Rectangle 3">
            <a:extLst>
              <a:ext uri="{FF2B5EF4-FFF2-40B4-BE49-F238E27FC236}">
                <a16:creationId xmlns:a16="http://schemas.microsoft.com/office/drawing/2014/main" id="{B352F39C-7EDC-468A-941B-BF84B78E6F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a:extLst>
              <a:ext uri="{FF2B5EF4-FFF2-40B4-BE49-F238E27FC236}">
                <a16:creationId xmlns:a16="http://schemas.microsoft.com/office/drawing/2014/main" id="{5E912874-0E11-47FB-BCFC-500F6CD3A3D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BD991D-DE13-47B8-A66B-BA232E0D57FA}" type="slidenum">
              <a:rPr lang="en-US" altLang="en-US"/>
              <a:pPr eaLnBrk="1" hangingPunct="1"/>
              <a:t>21</a:t>
            </a:fld>
            <a:endParaRPr lang="en-US" altLang="en-US" dirty="0"/>
          </a:p>
        </p:txBody>
      </p:sp>
      <p:sp>
        <p:nvSpPr>
          <p:cNvPr id="177155" name="Rectangle 2">
            <a:extLst>
              <a:ext uri="{FF2B5EF4-FFF2-40B4-BE49-F238E27FC236}">
                <a16:creationId xmlns:a16="http://schemas.microsoft.com/office/drawing/2014/main" id="{FFE2EB89-83A1-4D59-872B-037C9A7E2E2F}"/>
              </a:ext>
            </a:extLst>
          </p:cNvPr>
          <p:cNvSpPr>
            <a:spLocks noGrp="1" noRot="1" noChangeAspect="1" noChangeArrowheads="1" noTextEdit="1"/>
          </p:cNvSpPr>
          <p:nvPr>
            <p:ph type="sldImg"/>
          </p:nvPr>
        </p:nvSpPr>
        <p:spPr>
          <a:xfrm>
            <a:off x="1143000" y="684213"/>
            <a:ext cx="4575175" cy="3430587"/>
          </a:xfrm>
          <a:ln/>
        </p:spPr>
      </p:sp>
      <p:sp>
        <p:nvSpPr>
          <p:cNvPr id="177156" name="Rectangle 3">
            <a:extLst>
              <a:ext uri="{FF2B5EF4-FFF2-40B4-BE49-F238E27FC236}">
                <a16:creationId xmlns:a16="http://schemas.microsoft.com/office/drawing/2014/main" id="{A883FB78-3A61-479C-A8F2-612231C5BF50}"/>
              </a:ext>
            </a:extLst>
          </p:cNvPr>
          <p:cNvSpPr>
            <a:spLocks noGrp="1" noChangeArrowheads="1"/>
          </p:cNvSpPr>
          <p:nvPr>
            <p:ph type="body" idx="1"/>
          </p:nvPr>
        </p:nvSpPr>
        <p:spPr>
          <a:xfrm>
            <a:off x="685800" y="4343400"/>
            <a:ext cx="54864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a:extLst>
              <a:ext uri="{FF2B5EF4-FFF2-40B4-BE49-F238E27FC236}">
                <a16:creationId xmlns:a16="http://schemas.microsoft.com/office/drawing/2014/main" id="{A4878720-CBBC-4696-AFA7-2F622202731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D808F9-93AF-4280-AF56-6835081BE73B}" type="slidenum">
              <a:rPr lang="en-US" altLang="en-US"/>
              <a:pPr eaLnBrk="1" hangingPunct="1"/>
              <a:t>3</a:t>
            </a:fld>
            <a:endParaRPr lang="en-US" altLang="en-US" dirty="0"/>
          </a:p>
        </p:txBody>
      </p:sp>
      <p:sp>
        <p:nvSpPr>
          <p:cNvPr id="100355" name="Rectangle 2">
            <a:extLst>
              <a:ext uri="{FF2B5EF4-FFF2-40B4-BE49-F238E27FC236}">
                <a16:creationId xmlns:a16="http://schemas.microsoft.com/office/drawing/2014/main" id="{C9EBB6D5-A23C-4433-8744-0BAB06BB090F}"/>
              </a:ext>
            </a:extLst>
          </p:cNvPr>
          <p:cNvSpPr>
            <a:spLocks noGrp="1" noRot="1" noChangeAspect="1" noChangeArrowheads="1" noTextEdit="1"/>
          </p:cNvSpPr>
          <p:nvPr>
            <p:ph type="sldImg"/>
          </p:nvPr>
        </p:nvSpPr>
        <p:spPr>
          <a:xfrm>
            <a:off x="1143000" y="685800"/>
            <a:ext cx="4573588" cy="3430588"/>
          </a:xfrm>
          <a:ln/>
        </p:spPr>
      </p:sp>
      <p:sp>
        <p:nvSpPr>
          <p:cNvPr id="100356" name="Rectangle 3">
            <a:extLst>
              <a:ext uri="{FF2B5EF4-FFF2-40B4-BE49-F238E27FC236}">
                <a16:creationId xmlns:a16="http://schemas.microsoft.com/office/drawing/2014/main" id="{41463D4D-2F47-47DE-84C6-5E73403B3D0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a:extLst>
              <a:ext uri="{FF2B5EF4-FFF2-40B4-BE49-F238E27FC236}">
                <a16:creationId xmlns:a16="http://schemas.microsoft.com/office/drawing/2014/main" id="{C146BA71-5D0A-45C0-B836-CCEBDEC43F0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276D6B-57C6-4F7C-A512-FE84255FBC28}" type="slidenum">
              <a:rPr lang="en-US" altLang="en-US"/>
              <a:pPr eaLnBrk="1" hangingPunct="1"/>
              <a:t>22</a:t>
            </a:fld>
            <a:endParaRPr lang="en-US" altLang="en-US" dirty="0"/>
          </a:p>
        </p:txBody>
      </p:sp>
      <p:sp>
        <p:nvSpPr>
          <p:cNvPr id="185347" name="Rectangle 2">
            <a:extLst>
              <a:ext uri="{FF2B5EF4-FFF2-40B4-BE49-F238E27FC236}">
                <a16:creationId xmlns:a16="http://schemas.microsoft.com/office/drawing/2014/main" id="{239CB73F-13C2-4234-9468-73861EE8C739}"/>
              </a:ext>
            </a:extLst>
          </p:cNvPr>
          <p:cNvSpPr>
            <a:spLocks noGrp="1" noRot="1" noChangeAspect="1" noChangeArrowheads="1" noTextEdit="1"/>
          </p:cNvSpPr>
          <p:nvPr>
            <p:ph type="sldImg"/>
          </p:nvPr>
        </p:nvSpPr>
        <p:spPr>
          <a:xfrm>
            <a:off x="1143000" y="684213"/>
            <a:ext cx="4573588" cy="3429000"/>
          </a:xfrm>
          <a:ln/>
        </p:spPr>
      </p:sp>
      <p:sp>
        <p:nvSpPr>
          <p:cNvPr id="185348" name="Rectangle 3">
            <a:extLst>
              <a:ext uri="{FF2B5EF4-FFF2-40B4-BE49-F238E27FC236}">
                <a16:creationId xmlns:a16="http://schemas.microsoft.com/office/drawing/2014/main" id="{7A2591D9-14E4-4641-B6AA-1442ED4DD6D4}"/>
              </a:ext>
            </a:extLst>
          </p:cNvPr>
          <p:cNvSpPr>
            <a:spLocks noGrp="1" noChangeArrowheads="1"/>
          </p:cNvSpPr>
          <p:nvPr>
            <p:ph type="body" idx="1"/>
          </p:nvPr>
        </p:nvSpPr>
        <p:spPr>
          <a:xfrm>
            <a:off x="914400" y="4343400"/>
            <a:ext cx="50292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p>
        </p:txBody>
      </p:sp>
    </p:spTree>
    <p:extLst>
      <p:ext uri="{BB962C8B-B14F-4D97-AF65-F5344CB8AC3E}">
        <p14:creationId xmlns:p14="http://schemas.microsoft.com/office/powerpoint/2010/main" val="39949547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a:extLst>
              <a:ext uri="{FF2B5EF4-FFF2-40B4-BE49-F238E27FC236}">
                <a16:creationId xmlns:a16="http://schemas.microsoft.com/office/drawing/2014/main" id="{519B9049-CF8F-4E64-A4DE-DF6FE8FA708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2F732F9-E40F-4724-B7E6-8C804AA135BA}" type="slidenum">
              <a:rPr lang="en-US" altLang="en-US"/>
              <a:pPr eaLnBrk="1" hangingPunct="1"/>
              <a:t>23</a:t>
            </a:fld>
            <a:endParaRPr lang="en-US" altLang="en-US" dirty="0"/>
          </a:p>
        </p:txBody>
      </p:sp>
      <p:sp>
        <p:nvSpPr>
          <p:cNvPr id="178179" name="Rectangle 2">
            <a:extLst>
              <a:ext uri="{FF2B5EF4-FFF2-40B4-BE49-F238E27FC236}">
                <a16:creationId xmlns:a16="http://schemas.microsoft.com/office/drawing/2014/main" id="{FDA666F3-B91A-4CF4-AD8D-D7D85E944D49}"/>
              </a:ext>
            </a:extLst>
          </p:cNvPr>
          <p:cNvSpPr>
            <a:spLocks noGrp="1" noRot="1" noChangeAspect="1" noChangeArrowheads="1" noTextEdit="1"/>
          </p:cNvSpPr>
          <p:nvPr>
            <p:ph type="sldImg"/>
          </p:nvPr>
        </p:nvSpPr>
        <p:spPr>
          <a:xfrm>
            <a:off x="1144588" y="684213"/>
            <a:ext cx="4573587" cy="3429000"/>
          </a:xfrm>
          <a:ln/>
        </p:spPr>
      </p:sp>
      <p:sp>
        <p:nvSpPr>
          <p:cNvPr id="178180" name="Rectangle 3">
            <a:extLst>
              <a:ext uri="{FF2B5EF4-FFF2-40B4-BE49-F238E27FC236}">
                <a16:creationId xmlns:a16="http://schemas.microsoft.com/office/drawing/2014/main" id="{DA1168D0-12C1-4185-8AF7-C5C1E1633321}"/>
              </a:ext>
            </a:extLst>
          </p:cNvPr>
          <p:cNvSpPr>
            <a:spLocks noGrp="1" noChangeArrowheads="1"/>
          </p:cNvSpPr>
          <p:nvPr>
            <p:ph type="body" idx="1"/>
          </p:nvPr>
        </p:nvSpPr>
        <p:spPr>
          <a:xfrm>
            <a:off x="914400" y="4343400"/>
            <a:ext cx="50292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t>Explanation buttons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a:extLst>
              <a:ext uri="{FF2B5EF4-FFF2-40B4-BE49-F238E27FC236}">
                <a16:creationId xmlns:a16="http://schemas.microsoft.com/office/drawing/2014/main" id="{4EB7253C-8D52-44FB-8D17-12BC1AD8C4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8CFAF5-F12D-4BA9-9C2D-376F8E67C252}" type="slidenum">
              <a:rPr lang="en-US" altLang="en-US"/>
              <a:pPr eaLnBrk="1" hangingPunct="1"/>
              <a:t>24</a:t>
            </a:fld>
            <a:endParaRPr lang="en-US" altLang="en-US" dirty="0"/>
          </a:p>
        </p:txBody>
      </p:sp>
      <p:sp>
        <p:nvSpPr>
          <p:cNvPr id="179203" name="Rectangle 2">
            <a:extLst>
              <a:ext uri="{FF2B5EF4-FFF2-40B4-BE49-F238E27FC236}">
                <a16:creationId xmlns:a16="http://schemas.microsoft.com/office/drawing/2014/main" id="{35C13FCD-470C-4991-8534-D87689B0543C}"/>
              </a:ext>
            </a:extLst>
          </p:cNvPr>
          <p:cNvSpPr>
            <a:spLocks noGrp="1" noRot="1" noChangeAspect="1" noChangeArrowheads="1" noTextEdit="1"/>
          </p:cNvSpPr>
          <p:nvPr>
            <p:ph type="sldImg"/>
          </p:nvPr>
        </p:nvSpPr>
        <p:spPr>
          <a:xfrm>
            <a:off x="1144588" y="684213"/>
            <a:ext cx="4573587" cy="3429000"/>
          </a:xfrm>
          <a:ln/>
        </p:spPr>
      </p:sp>
      <p:sp>
        <p:nvSpPr>
          <p:cNvPr id="179204" name="Rectangle 3">
            <a:extLst>
              <a:ext uri="{FF2B5EF4-FFF2-40B4-BE49-F238E27FC236}">
                <a16:creationId xmlns:a16="http://schemas.microsoft.com/office/drawing/2014/main" id="{9B6E2BA0-7263-45E5-B57C-9663CEAC651A}"/>
              </a:ext>
            </a:extLst>
          </p:cNvPr>
          <p:cNvSpPr>
            <a:spLocks noGrp="1" noChangeArrowheads="1"/>
          </p:cNvSpPr>
          <p:nvPr>
            <p:ph type="body" idx="1"/>
          </p:nvPr>
        </p:nvSpPr>
        <p:spPr>
          <a:xfrm>
            <a:off x="914400" y="4343400"/>
            <a:ext cx="50292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a:extLst>
              <a:ext uri="{FF2B5EF4-FFF2-40B4-BE49-F238E27FC236}">
                <a16:creationId xmlns:a16="http://schemas.microsoft.com/office/drawing/2014/main" id="{9B447E76-148F-4ADA-9399-46AFFA4AFF0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034D0CE-C385-4342-9B8E-FB5D74C5A139}" type="slidenum">
              <a:rPr lang="en-US" altLang="en-US"/>
              <a:pPr eaLnBrk="1" hangingPunct="1"/>
              <a:t>25</a:t>
            </a:fld>
            <a:endParaRPr lang="en-US" altLang="en-US" dirty="0"/>
          </a:p>
        </p:txBody>
      </p:sp>
      <p:sp>
        <p:nvSpPr>
          <p:cNvPr id="180227" name="Rectangle 2">
            <a:extLst>
              <a:ext uri="{FF2B5EF4-FFF2-40B4-BE49-F238E27FC236}">
                <a16:creationId xmlns:a16="http://schemas.microsoft.com/office/drawing/2014/main" id="{B049084D-92B8-41AF-9CE8-0B6965BE5A6C}"/>
              </a:ext>
            </a:extLst>
          </p:cNvPr>
          <p:cNvSpPr>
            <a:spLocks noGrp="1" noRot="1" noChangeAspect="1" noChangeArrowheads="1" noTextEdit="1"/>
          </p:cNvSpPr>
          <p:nvPr>
            <p:ph type="sldImg"/>
          </p:nvPr>
        </p:nvSpPr>
        <p:spPr>
          <a:ln/>
        </p:spPr>
      </p:sp>
      <p:sp>
        <p:nvSpPr>
          <p:cNvPr id="180228" name="Rectangle 3">
            <a:extLst>
              <a:ext uri="{FF2B5EF4-FFF2-40B4-BE49-F238E27FC236}">
                <a16:creationId xmlns:a16="http://schemas.microsoft.com/office/drawing/2014/main" id="{BD553D81-CBB7-4EA1-B2B0-3C6E05EBB7D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a:extLst>
              <a:ext uri="{FF2B5EF4-FFF2-40B4-BE49-F238E27FC236}">
                <a16:creationId xmlns:a16="http://schemas.microsoft.com/office/drawing/2014/main" id="{C0240D91-5B36-46E2-9137-9657F81849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F2475B-1329-4598-9992-56992578CBA2}" type="slidenum">
              <a:rPr lang="en-US" altLang="en-US"/>
              <a:pPr eaLnBrk="1" hangingPunct="1"/>
              <a:t>26</a:t>
            </a:fld>
            <a:endParaRPr lang="en-US" altLang="en-US" dirty="0"/>
          </a:p>
        </p:txBody>
      </p:sp>
      <p:sp>
        <p:nvSpPr>
          <p:cNvPr id="181251" name="Rectangle 2">
            <a:extLst>
              <a:ext uri="{FF2B5EF4-FFF2-40B4-BE49-F238E27FC236}">
                <a16:creationId xmlns:a16="http://schemas.microsoft.com/office/drawing/2014/main" id="{78FDBBAC-74A8-45BE-8AAF-5A7C16565425}"/>
              </a:ext>
            </a:extLst>
          </p:cNvPr>
          <p:cNvSpPr>
            <a:spLocks noGrp="1" noRot="1" noChangeAspect="1" noChangeArrowheads="1" noTextEdit="1"/>
          </p:cNvSpPr>
          <p:nvPr>
            <p:ph type="sldImg"/>
          </p:nvPr>
        </p:nvSpPr>
        <p:spPr>
          <a:ln/>
        </p:spPr>
      </p:sp>
      <p:sp>
        <p:nvSpPr>
          <p:cNvPr id="181252" name="Rectangle 3">
            <a:extLst>
              <a:ext uri="{FF2B5EF4-FFF2-40B4-BE49-F238E27FC236}">
                <a16:creationId xmlns:a16="http://schemas.microsoft.com/office/drawing/2014/main" id="{DB1AB4AC-52AA-44EA-B281-B1EF986EF3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a:extLst>
              <a:ext uri="{FF2B5EF4-FFF2-40B4-BE49-F238E27FC236}">
                <a16:creationId xmlns:a16="http://schemas.microsoft.com/office/drawing/2014/main" id="{94365B86-46EE-4B20-904C-35D53C850CB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9326CC3-FF0E-44C1-AF98-20B4B3C1E67F}" type="slidenum">
              <a:rPr lang="en-US" altLang="en-US"/>
              <a:pPr eaLnBrk="1" hangingPunct="1"/>
              <a:t>27</a:t>
            </a:fld>
            <a:endParaRPr lang="en-US" altLang="en-US" dirty="0"/>
          </a:p>
        </p:txBody>
      </p:sp>
      <p:sp>
        <p:nvSpPr>
          <p:cNvPr id="182275" name="Rectangle 2">
            <a:extLst>
              <a:ext uri="{FF2B5EF4-FFF2-40B4-BE49-F238E27FC236}">
                <a16:creationId xmlns:a16="http://schemas.microsoft.com/office/drawing/2014/main" id="{082DFA60-EF4A-4C73-869B-C7708BD7F4CF}"/>
              </a:ext>
            </a:extLst>
          </p:cNvPr>
          <p:cNvSpPr>
            <a:spLocks noGrp="1" noRot="1" noChangeAspect="1" noChangeArrowheads="1" noTextEdit="1"/>
          </p:cNvSpPr>
          <p:nvPr>
            <p:ph type="sldImg"/>
          </p:nvPr>
        </p:nvSpPr>
        <p:spPr>
          <a:ln/>
        </p:spPr>
      </p:sp>
      <p:sp>
        <p:nvSpPr>
          <p:cNvPr id="182276" name="Rectangle 3">
            <a:extLst>
              <a:ext uri="{FF2B5EF4-FFF2-40B4-BE49-F238E27FC236}">
                <a16:creationId xmlns:a16="http://schemas.microsoft.com/office/drawing/2014/main" id="{7D3BB9AD-0766-4C15-ABFC-928D4FDE5D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a:extLst>
              <a:ext uri="{FF2B5EF4-FFF2-40B4-BE49-F238E27FC236}">
                <a16:creationId xmlns:a16="http://schemas.microsoft.com/office/drawing/2014/main" id="{A3FEF394-F1A6-458F-A9C9-AB428AF105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6E413F-5C8A-446A-80C2-9DEC54832245}" type="slidenum">
              <a:rPr lang="en-US" altLang="en-US"/>
              <a:pPr eaLnBrk="1" hangingPunct="1"/>
              <a:t>28</a:t>
            </a:fld>
            <a:endParaRPr lang="en-US" altLang="en-US" dirty="0"/>
          </a:p>
        </p:txBody>
      </p:sp>
      <p:sp>
        <p:nvSpPr>
          <p:cNvPr id="183299" name="Rectangle 2">
            <a:extLst>
              <a:ext uri="{FF2B5EF4-FFF2-40B4-BE49-F238E27FC236}">
                <a16:creationId xmlns:a16="http://schemas.microsoft.com/office/drawing/2014/main" id="{9D300597-2DEE-4AE2-9A53-2DB156DD8D50}"/>
              </a:ext>
            </a:extLst>
          </p:cNvPr>
          <p:cNvSpPr>
            <a:spLocks noGrp="1" noRot="1" noChangeAspect="1" noChangeArrowheads="1" noTextEdit="1"/>
          </p:cNvSpPr>
          <p:nvPr>
            <p:ph type="sldImg"/>
          </p:nvPr>
        </p:nvSpPr>
        <p:spPr>
          <a:ln/>
        </p:spPr>
      </p:sp>
      <p:sp>
        <p:nvSpPr>
          <p:cNvPr id="183300" name="Rectangle 3">
            <a:extLst>
              <a:ext uri="{FF2B5EF4-FFF2-40B4-BE49-F238E27FC236}">
                <a16:creationId xmlns:a16="http://schemas.microsoft.com/office/drawing/2014/main" id="{312892D1-18E8-47F8-B713-6B98B036992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a:extLst>
              <a:ext uri="{FF2B5EF4-FFF2-40B4-BE49-F238E27FC236}">
                <a16:creationId xmlns:a16="http://schemas.microsoft.com/office/drawing/2014/main" id="{792BB5B1-75C4-429E-A368-3B7A4044248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20BE6E-08FD-4343-865A-E1A7F4568317}" type="slidenum">
              <a:rPr lang="en-US" altLang="en-US"/>
              <a:pPr eaLnBrk="1" hangingPunct="1"/>
              <a:t>29</a:t>
            </a:fld>
            <a:endParaRPr lang="en-US" altLang="en-US" dirty="0"/>
          </a:p>
        </p:txBody>
      </p:sp>
      <p:sp>
        <p:nvSpPr>
          <p:cNvPr id="184323" name="Rectangle 2">
            <a:extLst>
              <a:ext uri="{FF2B5EF4-FFF2-40B4-BE49-F238E27FC236}">
                <a16:creationId xmlns:a16="http://schemas.microsoft.com/office/drawing/2014/main" id="{F2830113-AB4A-4464-BEFF-8BC60F5E23D7}"/>
              </a:ext>
            </a:extLst>
          </p:cNvPr>
          <p:cNvSpPr>
            <a:spLocks noGrp="1" noRot="1" noChangeAspect="1" noChangeArrowheads="1" noTextEdit="1"/>
          </p:cNvSpPr>
          <p:nvPr>
            <p:ph type="sldImg"/>
          </p:nvPr>
        </p:nvSpPr>
        <p:spPr>
          <a:ln/>
        </p:spPr>
      </p:sp>
      <p:sp>
        <p:nvSpPr>
          <p:cNvPr id="184324" name="Rectangle 3">
            <a:extLst>
              <a:ext uri="{FF2B5EF4-FFF2-40B4-BE49-F238E27FC236}">
                <a16:creationId xmlns:a16="http://schemas.microsoft.com/office/drawing/2014/main" id="{BB25229F-8E27-40BA-B33D-B610F120302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a:extLst>
              <a:ext uri="{FF2B5EF4-FFF2-40B4-BE49-F238E27FC236}">
                <a16:creationId xmlns:a16="http://schemas.microsoft.com/office/drawing/2014/main" id="{0A20A418-2EF5-48DE-B5B1-44864F6DC08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ACEBEA1-BDB4-49D5-9693-872C967E251D}" type="slidenum">
              <a:rPr lang="en-US" altLang="en-US"/>
              <a:pPr eaLnBrk="1" hangingPunct="1"/>
              <a:t>4</a:t>
            </a:fld>
            <a:endParaRPr lang="en-US" altLang="en-US" dirty="0"/>
          </a:p>
        </p:txBody>
      </p:sp>
      <p:sp>
        <p:nvSpPr>
          <p:cNvPr id="108547" name="Rectangle 2">
            <a:extLst>
              <a:ext uri="{FF2B5EF4-FFF2-40B4-BE49-F238E27FC236}">
                <a16:creationId xmlns:a16="http://schemas.microsoft.com/office/drawing/2014/main" id="{86B8EEDE-CBA8-4EE0-9206-C573FCDFCC44}"/>
              </a:ext>
            </a:extLst>
          </p:cNvPr>
          <p:cNvSpPr>
            <a:spLocks noGrp="1" noRot="1" noChangeAspect="1" noChangeArrowheads="1" noTextEdit="1"/>
          </p:cNvSpPr>
          <p:nvPr>
            <p:ph type="sldImg"/>
          </p:nvPr>
        </p:nvSpPr>
        <p:spPr>
          <a:xfrm>
            <a:off x="1143000" y="685800"/>
            <a:ext cx="4573588" cy="3430588"/>
          </a:xfrm>
          <a:ln/>
        </p:spPr>
      </p:sp>
      <p:sp>
        <p:nvSpPr>
          <p:cNvPr id="108548" name="Rectangle 3">
            <a:extLst>
              <a:ext uri="{FF2B5EF4-FFF2-40B4-BE49-F238E27FC236}">
                <a16:creationId xmlns:a16="http://schemas.microsoft.com/office/drawing/2014/main" id="{031F67DE-1362-4452-A68C-E148A37115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a:extLst>
              <a:ext uri="{FF2B5EF4-FFF2-40B4-BE49-F238E27FC236}">
                <a16:creationId xmlns:a16="http://schemas.microsoft.com/office/drawing/2014/main" id="{06EF2C45-5FAB-475E-88D7-2B9295B0B0B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AF70980-1CFB-4B77-A019-5B7D09F50C5A}" type="slidenum">
              <a:rPr lang="en-US" altLang="en-US"/>
              <a:pPr eaLnBrk="1" hangingPunct="1"/>
              <a:t>5</a:t>
            </a:fld>
            <a:endParaRPr lang="en-US" altLang="en-US" dirty="0"/>
          </a:p>
        </p:txBody>
      </p:sp>
      <p:sp>
        <p:nvSpPr>
          <p:cNvPr id="109571" name="Rectangle 2">
            <a:extLst>
              <a:ext uri="{FF2B5EF4-FFF2-40B4-BE49-F238E27FC236}">
                <a16:creationId xmlns:a16="http://schemas.microsoft.com/office/drawing/2014/main" id="{3EB9C652-485C-4BEA-B8FC-90A2DE368547}"/>
              </a:ext>
            </a:extLst>
          </p:cNvPr>
          <p:cNvSpPr>
            <a:spLocks noGrp="1" noRot="1" noChangeAspect="1" noChangeArrowheads="1" noTextEdit="1"/>
          </p:cNvSpPr>
          <p:nvPr>
            <p:ph type="sldImg"/>
          </p:nvPr>
        </p:nvSpPr>
        <p:spPr>
          <a:xfrm>
            <a:off x="1143000" y="685800"/>
            <a:ext cx="4573588" cy="3430588"/>
          </a:xfrm>
          <a:ln/>
        </p:spPr>
      </p:sp>
      <p:sp>
        <p:nvSpPr>
          <p:cNvPr id="109572" name="Rectangle 3">
            <a:extLst>
              <a:ext uri="{FF2B5EF4-FFF2-40B4-BE49-F238E27FC236}">
                <a16:creationId xmlns:a16="http://schemas.microsoft.com/office/drawing/2014/main" id="{6B373717-5D3F-4CCF-A250-175F9C89C8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a:extLst>
              <a:ext uri="{FF2B5EF4-FFF2-40B4-BE49-F238E27FC236}">
                <a16:creationId xmlns:a16="http://schemas.microsoft.com/office/drawing/2014/main" id="{07A56648-4D19-41FF-AB34-8D28BECE49E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CF1A9DB-4D7D-404A-8BED-C59091B556B4}" type="slidenum">
              <a:rPr lang="en-US" altLang="en-US"/>
              <a:pPr eaLnBrk="1" hangingPunct="1"/>
              <a:t>6</a:t>
            </a:fld>
            <a:endParaRPr lang="en-US" altLang="en-US" dirty="0"/>
          </a:p>
        </p:txBody>
      </p:sp>
      <p:sp>
        <p:nvSpPr>
          <p:cNvPr id="110595" name="Rectangle 2">
            <a:extLst>
              <a:ext uri="{FF2B5EF4-FFF2-40B4-BE49-F238E27FC236}">
                <a16:creationId xmlns:a16="http://schemas.microsoft.com/office/drawing/2014/main" id="{3FEEFFC9-4517-409C-A2BF-C9721B79FDBB}"/>
              </a:ext>
            </a:extLst>
          </p:cNvPr>
          <p:cNvSpPr>
            <a:spLocks noGrp="1" noRot="1" noChangeAspect="1" noChangeArrowheads="1" noTextEdit="1"/>
          </p:cNvSpPr>
          <p:nvPr>
            <p:ph type="sldImg"/>
          </p:nvPr>
        </p:nvSpPr>
        <p:spPr>
          <a:xfrm>
            <a:off x="1143000" y="685800"/>
            <a:ext cx="4573588" cy="3430588"/>
          </a:xfrm>
          <a:ln/>
        </p:spPr>
      </p:sp>
      <p:sp>
        <p:nvSpPr>
          <p:cNvPr id="110596" name="Rectangle 3">
            <a:extLst>
              <a:ext uri="{FF2B5EF4-FFF2-40B4-BE49-F238E27FC236}">
                <a16:creationId xmlns:a16="http://schemas.microsoft.com/office/drawing/2014/main" id="{99EA439C-7D78-45E4-9E56-388F3D4D6C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a:extLst>
              <a:ext uri="{FF2B5EF4-FFF2-40B4-BE49-F238E27FC236}">
                <a16:creationId xmlns:a16="http://schemas.microsoft.com/office/drawing/2014/main" id="{677D1F78-840C-478B-8B7B-50EE4AAF136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D4F8D2-A99A-4211-AD1A-85920118E8FE}" type="slidenum">
              <a:rPr lang="en-US" altLang="en-US"/>
              <a:pPr eaLnBrk="1" hangingPunct="1"/>
              <a:t>7</a:t>
            </a:fld>
            <a:endParaRPr lang="en-US" altLang="en-US" dirty="0"/>
          </a:p>
        </p:txBody>
      </p:sp>
      <p:sp>
        <p:nvSpPr>
          <p:cNvPr id="111619" name="Rectangle 2">
            <a:extLst>
              <a:ext uri="{FF2B5EF4-FFF2-40B4-BE49-F238E27FC236}">
                <a16:creationId xmlns:a16="http://schemas.microsoft.com/office/drawing/2014/main" id="{AC4F6FAA-8374-46A2-B034-E169C4E68C11}"/>
              </a:ext>
            </a:extLst>
          </p:cNvPr>
          <p:cNvSpPr>
            <a:spLocks noGrp="1" noRot="1" noChangeAspect="1" noChangeArrowheads="1" noTextEdit="1"/>
          </p:cNvSpPr>
          <p:nvPr>
            <p:ph type="sldImg"/>
          </p:nvPr>
        </p:nvSpPr>
        <p:spPr>
          <a:ln/>
        </p:spPr>
      </p:sp>
      <p:sp>
        <p:nvSpPr>
          <p:cNvPr id="111620" name="Rectangle 3">
            <a:extLst>
              <a:ext uri="{FF2B5EF4-FFF2-40B4-BE49-F238E27FC236}">
                <a16:creationId xmlns:a16="http://schemas.microsoft.com/office/drawing/2014/main" id="{69026345-C3F5-4A77-97FD-1926E7790DB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a:extLst>
              <a:ext uri="{FF2B5EF4-FFF2-40B4-BE49-F238E27FC236}">
                <a16:creationId xmlns:a16="http://schemas.microsoft.com/office/drawing/2014/main" id="{0F7D8BB8-EA8E-4985-936B-2DFCFE37E3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015F3CA-7882-40BF-9954-3E3F731CD02C}" type="slidenum">
              <a:rPr lang="en-US" altLang="en-US"/>
              <a:pPr eaLnBrk="1" hangingPunct="1"/>
              <a:t>9</a:t>
            </a:fld>
            <a:endParaRPr lang="en-US" altLang="en-US" dirty="0"/>
          </a:p>
        </p:txBody>
      </p:sp>
      <p:sp>
        <p:nvSpPr>
          <p:cNvPr id="113667" name="Rectangle 2">
            <a:extLst>
              <a:ext uri="{FF2B5EF4-FFF2-40B4-BE49-F238E27FC236}">
                <a16:creationId xmlns:a16="http://schemas.microsoft.com/office/drawing/2014/main" id="{7DECC4BA-6504-40E2-A697-DAEEDEA9F382}"/>
              </a:ext>
            </a:extLst>
          </p:cNvPr>
          <p:cNvSpPr>
            <a:spLocks noGrp="1" noRot="1" noChangeAspect="1" noChangeArrowheads="1" noTextEdit="1"/>
          </p:cNvSpPr>
          <p:nvPr>
            <p:ph type="sldImg"/>
          </p:nvPr>
        </p:nvSpPr>
        <p:spPr>
          <a:ln/>
        </p:spPr>
      </p:sp>
      <p:sp>
        <p:nvSpPr>
          <p:cNvPr id="113668" name="Rectangle 3">
            <a:extLst>
              <a:ext uri="{FF2B5EF4-FFF2-40B4-BE49-F238E27FC236}">
                <a16:creationId xmlns:a16="http://schemas.microsoft.com/office/drawing/2014/main" id="{25ED3C2A-BCB0-4EFF-8ADE-74FD14E087F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a:extLst>
              <a:ext uri="{FF2B5EF4-FFF2-40B4-BE49-F238E27FC236}">
                <a16:creationId xmlns:a16="http://schemas.microsoft.com/office/drawing/2014/main" id="{197E1552-169D-4D38-9D49-C27C7F184F9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A51B55-7943-4F92-9C50-B43FBCDE2B09}" type="slidenum">
              <a:rPr lang="en-US" altLang="en-US"/>
              <a:pPr eaLnBrk="1" hangingPunct="1"/>
              <a:t>10</a:t>
            </a:fld>
            <a:endParaRPr lang="en-US" altLang="en-US" dirty="0"/>
          </a:p>
        </p:txBody>
      </p:sp>
      <p:sp>
        <p:nvSpPr>
          <p:cNvPr id="153603" name="Rectangle 2">
            <a:extLst>
              <a:ext uri="{FF2B5EF4-FFF2-40B4-BE49-F238E27FC236}">
                <a16:creationId xmlns:a16="http://schemas.microsoft.com/office/drawing/2014/main" id="{8CAD6E84-6C3A-4AC4-BC5F-C3A09527CB8E}"/>
              </a:ext>
            </a:extLst>
          </p:cNvPr>
          <p:cNvSpPr>
            <a:spLocks noGrp="1" noRot="1" noChangeAspect="1" noChangeArrowheads="1" noTextEdit="1"/>
          </p:cNvSpPr>
          <p:nvPr>
            <p:ph type="sldImg"/>
          </p:nvPr>
        </p:nvSpPr>
        <p:spPr>
          <a:ln/>
        </p:spPr>
      </p:sp>
      <p:sp>
        <p:nvSpPr>
          <p:cNvPr id="153604" name="Rectangle 3">
            <a:extLst>
              <a:ext uri="{FF2B5EF4-FFF2-40B4-BE49-F238E27FC236}">
                <a16:creationId xmlns:a16="http://schemas.microsoft.com/office/drawing/2014/main" id="{BC2E8E33-88AC-4043-A89E-FF33AD032D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a:extLst>
              <a:ext uri="{FF2B5EF4-FFF2-40B4-BE49-F238E27FC236}">
                <a16:creationId xmlns:a16="http://schemas.microsoft.com/office/drawing/2014/main" id="{EEB4A380-EBF2-48B6-99CE-43CDFFF4819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0A5627B-41B2-440E-AD0A-DC784639D400}" type="slidenum">
              <a:rPr lang="en-US" altLang="en-US"/>
              <a:pPr eaLnBrk="1" hangingPunct="1"/>
              <a:t>11</a:t>
            </a:fld>
            <a:endParaRPr lang="en-US" altLang="en-US" dirty="0"/>
          </a:p>
        </p:txBody>
      </p:sp>
      <p:sp>
        <p:nvSpPr>
          <p:cNvPr id="146435" name="Rectangle 2">
            <a:extLst>
              <a:ext uri="{FF2B5EF4-FFF2-40B4-BE49-F238E27FC236}">
                <a16:creationId xmlns:a16="http://schemas.microsoft.com/office/drawing/2014/main" id="{1B381AFE-52C2-4EC8-B1FE-5951D9332130}"/>
              </a:ext>
            </a:extLst>
          </p:cNvPr>
          <p:cNvSpPr>
            <a:spLocks noGrp="1" noRot="1" noChangeAspect="1" noChangeArrowheads="1" noTextEdit="1"/>
          </p:cNvSpPr>
          <p:nvPr>
            <p:ph type="sldImg"/>
          </p:nvPr>
        </p:nvSpPr>
        <p:spPr>
          <a:ln/>
        </p:spPr>
      </p:sp>
      <p:sp>
        <p:nvSpPr>
          <p:cNvPr id="146436" name="Rectangle 3">
            <a:extLst>
              <a:ext uri="{FF2B5EF4-FFF2-40B4-BE49-F238E27FC236}">
                <a16:creationId xmlns:a16="http://schemas.microsoft.com/office/drawing/2014/main" id="{79700723-371A-4D9A-BF00-D2886B0DB1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31507A-5C57-4AE5-8BA8-6970891D7B3D}" type="datetimeFigureOut">
              <a:rPr lang="en-US" smtClean="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4AC53E-A296-4919-A910-CF32E186E347}" type="slidenum">
              <a:rPr lang="en-US" smtClean="0"/>
              <a:t>‹#›</a:t>
            </a:fld>
            <a:endParaRPr lang="en-US" dirty="0"/>
          </a:p>
        </p:txBody>
      </p:sp>
    </p:spTree>
    <p:extLst>
      <p:ext uri="{BB962C8B-B14F-4D97-AF65-F5344CB8AC3E}">
        <p14:creationId xmlns:p14="http://schemas.microsoft.com/office/powerpoint/2010/main" val="318943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31507A-5C57-4AE5-8BA8-6970891D7B3D}" type="datetimeFigureOut">
              <a:rPr lang="en-US" smtClean="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4AC53E-A296-4919-A910-CF32E186E347}" type="slidenum">
              <a:rPr lang="en-US" smtClean="0"/>
              <a:t>‹#›</a:t>
            </a:fld>
            <a:endParaRPr lang="en-US" dirty="0"/>
          </a:p>
        </p:txBody>
      </p:sp>
    </p:spTree>
    <p:extLst>
      <p:ext uri="{BB962C8B-B14F-4D97-AF65-F5344CB8AC3E}">
        <p14:creationId xmlns:p14="http://schemas.microsoft.com/office/powerpoint/2010/main" val="3331262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31507A-5C57-4AE5-8BA8-6970891D7B3D}" type="datetimeFigureOut">
              <a:rPr lang="en-US" smtClean="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4AC53E-A296-4919-A910-CF32E186E347}" type="slidenum">
              <a:rPr lang="en-US" smtClean="0"/>
              <a:t>‹#›</a:t>
            </a:fld>
            <a:endParaRPr lang="en-US" dirty="0"/>
          </a:p>
        </p:txBody>
      </p:sp>
    </p:spTree>
    <p:extLst>
      <p:ext uri="{BB962C8B-B14F-4D97-AF65-F5344CB8AC3E}">
        <p14:creationId xmlns:p14="http://schemas.microsoft.com/office/powerpoint/2010/main" val="38062582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a:p>
        </p:txBody>
      </p:sp>
      <p:sp>
        <p:nvSpPr>
          <p:cNvPr id="4" name="Rectangle 4">
            <a:extLst>
              <a:ext uri="{FF2B5EF4-FFF2-40B4-BE49-F238E27FC236}">
                <a16:creationId xmlns:a16="http://schemas.microsoft.com/office/drawing/2014/main" id="{BBC53521-6267-429D-87FE-35F69AC4D475}"/>
              </a:ext>
            </a:extLst>
          </p:cNvPr>
          <p:cNvSpPr>
            <a:spLocks noGrp="1" noChangeArrowheads="1"/>
          </p:cNvSpPr>
          <p:nvPr>
            <p:ph type="dt" sz="half" idx="10"/>
          </p:nvPr>
        </p:nvSpPr>
        <p:spPr>
          <a:ln/>
        </p:spPr>
        <p:txBody>
          <a:bodyPr/>
          <a:lstStyle>
            <a:lvl1pPr>
              <a:defRPr/>
            </a:lvl1pPr>
          </a:lstStyle>
          <a:p>
            <a:pPr>
              <a:defRPr/>
            </a:pPr>
            <a:fld id="{50959C23-03A8-40D3-90FD-E44D094BC552}" type="datetime1">
              <a:rPr lang="en-US"/>
              <a:pPr>
                <a:defRPr/>
              </a:pPr>
              <a:t>1/26/2022</a:t>
            </a:fld>
            <a:endParaRPr lang="en-US" dirty="0"/>
          </a:p>
        </p:txBody>
      </p:sp>
      <p:sp>
        <p:nvSpPr>
          <p:cNvPr id="5" name="Rectangle 5">
            <a:extLst>
              <a:ext uri="{FF2B5EF4-FFF2-40B4-BE49-F238E27FC236}">
                <a16:creationId xmlns:a16="http://schemas.microsoft.com/office/drawing/2014/main" id="{C03216D4-50A8-495E-8C54-14B2866576DD}"/>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DD0E3A1E-8AF5-4A55-9E6D-EB812DD900F4}"/>
              </a:ext>
            </a:extLst>
          </p:cNvPr>
          <p:cNvSpPr>
            <a:spLocks noGrp="1" noChangeArrowheads="1"/>
          </p:cNvSpPr>
          <p:nvPr>
            <p:ph type="sldNum" sz="quarter" idx="12"/>
          </p:nvPr>
        </p:nvSpPr>
        <p:spPr>
          <a:ln/>
        </p:spPr>
        <p:txBody>
          <a:bodyPr/>
          <a:lstStyle>
            <a:lvl1pPr>
              <a:defRPr/>
            </a:lvl1pPr>
          </a:lstStyle>
          <a:p>
            <a:fld id="{368F493E-F3E7-4EF2-AD65-77710DAE0698}" type="slidenum">
              <a:rPr lang="en-US" altLang="en-US"/>
              <a:pPr/>
              <a:t>‹#›</a:t>
            </a:fld>
            <a:endParaRPr lang="en-US" altLang="en-US" dirty="0"/>
          </a:p>
        </p:txBody>
      </p:sp>
    </p:spTree>
    <p:extLst>
      <p:ext uri="{BB962C8B-B14F-4D97-AF65-F5344CB8AC3E}">
        <p14:creationId xmlns:p14="http://schemas.microsoft.com/office/powerpoint/2010/main" val="4166382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31507A-5C57-4AE5-8BA8-6970891D7B3D}" type="datetimeFigureOut">
              <a:rPr lang="en-US" smtClean="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4AC53E-A296-4919-A910-CF32E186E347}" type="slidenum">
              <a:rPr lang="en-US" smtClean="0"/>
              <a:t>‹#›</a:t>
            </a:fld>
            <a:endParaRPr lang="en-US" dirty="0"/>
          </a:p>
        </p:txBody>
      </p:sp>
    </p:spTree>
    <p:extLst>
      <p:ext uri="{BB962C8B-B14F-4D97-AF65-F5344CB8AC3E}">
        <p14:creationId xmlns:p14="http://schemas.microsoft.com/office/powerpoint/2010/main" val="1036763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31507A-5C57-4AE5-8BA8-6970891D7B3D}" type="datetimeFigureOut">
              <a:rPr lang="en-US" smtClean="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4AC53E-A296-4919-A910-CF32E186E347}" type="slidenum">
              <a:rPr lang="en-US" smtClean="0"/>
              <a:t>‹#›</a:t>
            </a:fld>
            <a:endParaRPr lang="en-US" dirty="0"/>
          </a:p>
        </p:txBody>
      </p:sp>
    </p:spTree>
    <p:extLst>
      <p:ext uri="{BB962C8B-B14F-4D97-AF65-F5344CB8AC3E}">
        <p14:creationId xmlns:p14="http://schemas.microsoft.com/office/powerpoint/2010/main" val="756378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31507A-5C57-4AE5-8BA8-6970891D7B3D}" type="datetimeFigureOut">
              <a:rPr lang="en-US" smtClean="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4AC53E-A296-4919-A910-CF32E186E347}" type="slidenum">
              <a:rPr lang="en-US" smtClean="0"/>
              <a:t>‹#›</a:t>
            </a:fld>
            <a:endParaRPr lang="en-US" dirty="0"/>
          </a:p>
        </p:txBody>
      </p:sp>
    </p:spTree>
    <p:extLst>
      <p:ext uri="{BB962C8B-B14F-4D97-AF65-F5344CB8AC3E}">
        <p14:creationId xmlns:p14="http://schemas.microsoft.com/office/powerpoint/2010/main" val="3077558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31507A-5C57-4AE5-8BA8-6970891D7B3D}" type="datetimeFigureOut">
              <a:rPr lang="en-US" smtClean="0"/>
              <a:t>1/26/2022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24AC53E-A296-4919-A910-CF32E186E347}" type="slidenum">
              <a:rPr lang="en-US" smtClean="0"/>
              <a:t>‹#›</a:t>
            </a:fld>
            <a:endParaRPr lang="en-US" dirty="0"/>
          </a:p>
        </p:txBody>
      </p:sp>
    </p:spTree>
    <p:extLst>
      <p:ext uri="{BB962C8B-B14F-4D97-AF65-F5344CB8AC3E}">
        <p14:creationId xmlns:p14="http://schemas.microsoft.com/office/powerpoint/2010/main" val="1581125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31507A-5C57-4AE5-8BA8-6970891D7B3D}" type="datetimeFigureOut">
              <a:rPr lang="en-US" smtClean="0"/>
              <a:t>1/26/2022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24AC53E-A296-4919-A910-CF32E186E347}" type="slidenum">
              <a:rPr lang="en-US" smtClean="0"/>
              <a:t>‹#›</a:t>
            </a:fld>
            <a:endParaRPr lang="en-US" dirty="0"/>
          </a:p>
        </p:txBody>
      </p:sp>
    </p:spTree>
    <p:extLst>
      <p:ext uri="{BB962C8B-B14F-4D97-AF65-F5344CB8AC3E}">
        <p14:creationId xmlns:p14="http://schemas.microsoft.com/office/powerpoint/2010/main" val="2673564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1507A-5C57-4AE5-8BA8-6970891D7B3D}" type="datetimeFigureOut">
              <a:rPr lang="en-US" smtClean="0"/>
              <a:t>1/26/2022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24AC53E-A296-4919-A910-CF32E186E347}" type="slidenum">
              <a:rPr lang="en-US" smtClean="0"/>
              <a:t>‹#›</a:t>
            </a:fld>
            <a:endParaRPr lang="en-US" dirty="0"/>
          </a:p>
        </p:txBody>
      </p:sp>
    </p:spTree>
    <p:extLst>
      <p:ext uri="{BB962C8B-B14F-4D97-AF65-F5344CB8AC3E}">
        <p14:creationId xmlns:p14="http://schemas.microsoft.com/office/powerpoint/2010/main" val="4135285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31507A-5C57-4AE5-8BA8-6970891D7B3D}" type="datetimeFigureOut">
              <a:rPr lang="en-US" smtClean="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4AC53E-A296-4919-A910-CF32E186E347}" type="slidenum">
              <a:rPr lang="en-US" smtClean="0"/>
              <a:t>‹#›</a:t>
            </a:fld>
            <a:endParaRPr lang="en-US" dirty="0"/>
          </a:p>
        </p:txBody>
      </p:sp>
    </p:spTree>
    <p:extLst>
      <p:ext uri="{BB962C8B-B14F-4D97-AF65-F5344CB8AC3E}">
        <p14:creationId xmlns:p14="http://schemas.microsoft.com/office/powerpoint/2010/main" val="722536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31507A-5C57-4AE5-8BA8-6970891D7B3D}" type="datetimeFigureOut">
              <a:rPr lang="en-US" smtClean="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4AC53E-A296-4919-A910-CF32E186E347}" type="slidenum">
              <a:rPr lang="en-US" smtClean="0"/>
              <a:t>‹#›</a:t>
            </a:fld>
            <a:endParaRPr lang="en-US" dirty="0"/>
          </a:p>
        </p:txBody>
      </p:sp>
    </p:spTree>
    <p:extLst>
      <p:ext uri="{BB962C8B-B14F-4D97-AF65-F5344CB8AC3E}">
        <p14:creationId xmlns:p14="http://schemas.microsoft.com/office/powerpoint/2010/main" val="139795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31507A-5C57-4AE5-8BA8-6970891D7B3D}" type="datetimeFigureOut">
              <a:rPr lang="en-US" smtClean="0"/>
              <a:t>1/26/2022</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4AC53E-A296-4919-A910-CF32E186E347}" type="slidenum">
              <a:rPr lang="en-US" smtClean="0"/>
              <a:t>‹#›</a:t>
            </a:fld>
            <a:endParaRPr lang="en-US" dirty="0"/>
          </a:p>
        </p:txBody>
      </p:sp>
    </p:spTree>
    <p:extLst>
      <p:ext uri="{BB962C8B-B14F-4D97-AF65-F5344CB8AC3E}">
        <p14:creationId xmlns:p14="http://schemas.microsoft.com/office/powerpoint/2010/main" val="5193171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viacharacter.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harthill.co.uk/"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harthill.co.uk/"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harthill.co.uk/"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harthill.co.uk/" TargetMode="External"/><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hyperlink" Target="http://www.harthill.co.uk/"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harthill.co.uk/"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harthill.co.uk/"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harthill.co.uk/"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harthill.co.uk/"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harthill.co.uk/"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8" Type="http://schemas.openxmlformats.org/officeDocument/2006/relationships/hyperlink" Target="https://www.viacharacter.org/" TargetMode="External"/><Relationship Id="rId3" Type="http://schemas.openxmlformats.org/officeDocument/2006/relationships/hyperlink" Target="https://www.harthill.co.uk/" TargetMode="External"/><Relationship Id="rId7" Type="http://schemas.openxmlformats.org/officeDocument/2006/relationships/hyperlink" Target="https://www.co-intelligence.org/" TargetMode="External"/><Relationship Id="rId2" Type="http://schemas.openxmlformats.org/officeDocument/2006/relationships/hyperlink" Target="https://www.youtube.com/watch?v=8ZlStKt8wN8" TargetMode="External"/><Relationship Id="rId1" Type="http://schemas.openxmlformats.org/officeDocument/2006/relationships/slideLayout" Target="../slideLayouts/slideLayout7.xml"/><Relationship Id="rId6" Type="http://schemas.openxmlformats.org/officeDocument/2006/relationships/hyperlink" Target="https://www.youtube.com/channel/UCaT5a5nYYbm4z5gTPKF6SXg" TargetMode="External"/><Relationship Id="rId11" Type="http://schemas.openxmlformats.org/officeDocument/2006/relationships/hyperlink" Target="https://www.youtube.com/watch?v=sb-smgE71l0" TargetMode="External"/><Relationship Id="rId5" Type="http://schemas.openxmlformats.org/officeDocument/2006/relationships/hyperlink" Target="https://www.projectwisdom.com/ERS/Introduction.asp" TargetMode="External"/><Relationship Id="rId10" Type="http://schemas.openxmlformats.org/officeDocument/2006/relationships/hyperlink" Target="https://sigma.nursingrepository.org/handle/10755/582319" TargetMode="External"/><Relationship Id="rId4" Type="http://schemas.openxmlformats.org/officeDocument/2006/relationships/hyperlink" Target="https://wisdomcenter.uchicago.edu/about" TargetMode="External"/><Relationship Id="rId9" Type="http://schemas.openxmlformats.org/officeDocument/2006/relationships/hyperlink" Target="https://www.youtube.com/watch?v=zmci5YBXSGU&amp;list=PLQ49nIC7ESoD_KSaaNaG33WqrxCN8a55A&amp;index=5"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co-intelligence.org/I-wholenes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wfs.org/Q-intro.htm" TargetMode="External"/><Relationship Id="rId4" Type="http://schemas.openxmlformats.org/officeDocument/2006/relationships/hyperlink" Target="http://www.co-intelligence.org/wisdom.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co-intelligence.org/WisdomCharacteristics.html"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www.co-intelligence.org/wisdom.html"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www.harthill.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A21FA-EBE2-0A4D-8C8C-C087E61EBB06}"/>
              </a:ext>
            </a:extLst>
          </p:cNvPr>
          <p:cNvSpPr>
            <a:spLocks noGrp="1"/>
          </p:cNvSpPr>
          <p:nvPr>
            <p:ph type="ctrTitle"/>
          </p:nvPr>
        </p:nvSpPr>
        <p:spPr>
          <a:xfrm>
            <a:off x="685800" y="1122363"/>
            <a:ext cx="7772400" cy="2133599"/>
          </a:xfrm>
        </p:spPr>
        <p:txBody>
          <a:bodyPr>
            <a:noAutofit/>
          </a:bodyPr>
          <a:lstStyle/>
          <a:p>
            <a:r>
              <a:rPr lang="en-US" sz="3300" dirty="0"/>
              <a:t>Visionary Leadership in Healthcare</a:t>
            </a:r>
            <a:br>
              <a:rPr lang="en-US" sz="3300" dirty="0"/>
            </a:br>
            <a:r>
              <a:rPr lang="en-US" sz="3300" dirty="0"/>
              <a:t> </a:t>
            </a:r>
            <a:r>
              <a:rPr lang="en-US" sz="2400" dirty="0"/>
              <a:t>Excellence in Practice, Policy, and Ethics</a:t>
            </a:r>
          </a:p>
        </p:txBody>
      </p:sp>
      <p:sp>
        <p:nvSpPr>
          <p:cNvPr id="3" name="Subtitle 2">
            <a:extLst>
              <a:ext uri="{FF2B5EF4-FFF2-40B4-BE49-F238E27FC236}">
                <a16:creationId xmlns:a16="http://schemas.microsoft.com/office/drawing/2014/main" id="{86D5727D-0293-C748-9A35-AD73255732BE}"/>
              </a:ext>
            </a:extLst>
          </p:cNvPr>
          <p:cNvSpPr>
            <a:spLocks noGrp="1"/>
          </p:cNvSpPr>
          <p:nvPr>
            <p:ph type="subTitle" idx="1"/>
          </p:nvPr>
        </p:nvSpPr>
        <p:spPr/>
        <p:txBody>
          <a:bodyPr/>
          <a:lstStyle/>
          <a:p>
            <a:endParaRPr lang="en-US" b="1" dirty="0"/>
          </a:p>
          <a:p>
            <a:r>
              <a:rPr lang="en-US" b="1" dirty="0"/>
              <a:t>Holly Wei</a:t>
            </a:r>
            <a:r>
              <a:rPr lang="en-US" dirty="0"/>
              <a:t>, PhD, RN, NEA-BC, FAAN </a:t>
            </a:r>
          </a:p>
          <a:p>
            <a:r>
              <a:rPr lang="en-US" b="1" dirty="0"/>
              <a:t>Sara Horton-Deutsch</a:t>
            </a:r>
            <a:r>
              <a:rPr lang="en-US" dirty="0"/>
              <a:t>, PhD, RN, </a:t>
            </a:r>
            <a:r>
              <a:rPr lang="en-US" i="0" u="none" strike="noStrike" baseline="0" dirty="0">
                <a:solidFill>
                  <a:srgbClr val="211D1E"/>
                </a:solidFill>
              </a:rPr>
              <a:t>PMHCNS, </a:t>
            </a:r>
            <a:r>
              <a:rPr lang="en-US" dirty="0"/>
              <a:t>FAAN, ANEF</a:t>
            </a:r>
          </a:p>
        </p:txBody>
      </p:sp>
    </p:spTree>
    <p:extLst>
      <p:ext uri="{BB962C8B-B14F-4D97-AF65-F5344CB8AC3E}">
        <p14:creationId xmlns:p14="http://schemas.microsoft.com/office/powerpoint/2010/main" val="3433711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5B054EC3-8578-40A9-A7D7-0D317D9DFABB}"/>
              </a:ext>
            </a:extLst>
          </p:cNvPr>
          <p:cNvSpPr>
            <a:spLocks noGrp="1" noChangeArrowheads="1"/>
          </p:cNvSpPr>
          <p:nvPr>
            <p:ph type="ctrTitle"/>
          </p:nvPr>
        </p:nvSpPr>
        <p:spPr>
          <a:xfrm>
            <a:off x="685800" y="107295"/>
            <a:ext cx="7772400" cy="2387600"/>
          </a:xfrm>
        </p:spPr>
        <p:txBody>
          <a:bodyPr>
            <a:normAutofit/>
          </a:bodyPr>
          <a:lstStyle/>
          <a:p>
            <a:pPr eaLnBrk="1" hangingPunct="1"/>
            <a:r>
              <a:rPr lang="en-US" altLang="en-US" dirty="0"/>
              <a:t>Personal Values Inventory </a:t>
            </a:r>
          </a:p>
        </p:txBody>
      </p:sp>
      <p:sp>
        <p:nvSpPr>
          <p:cNvPr id="61443" name="Rectangle 3">
            <a:extLst>
              <a:ext uri="{FF2B5EF4-FFF2-40B4-BE49-F238E27FC236}">
                <a16:creationId xmlns:a16="http://schemas.microsoft.com/office/drawing/2014/main" id="{0B073482-6218-4F44-98B8-9526DF7AE6CD}"/>
              </a:ext>
            </a:extLst>
          </p:cNvPr>
          <p:cNvSpPr>
            <a:spLocks noGrp="1" noChangeArrowheads="1"/>
          </p:cNvSpPr>
          <p:nvPr>
            <p:ph type="subTitle" idx="1"/>
          </p:nvPr>
        </p:nvSpPr>
        <p:spPr>
          <a:xfrm>
            <a:off x="1371600" y="2832100"/>
            <a:ext cx="6400800" cy="3136900"/>
          </a:xfrm>
        </p:spPr>
        <p:txBody>
          <a:bodyPr/>
          <a:lstStyle/>
          <a:p>
            <a:pPr eaLnBrk="1" hangingPunct="1"/>
            <a:r>
              <a:rPr lang="en-US" altLang="en-US" dirty="0"/>
              <a:t>Values Inventory of Strengths Assessment </a:t>
            </a:r>
          </a:p>
          <a:p>
            <a:pPr eaLnBrk="1" hangingPunct="1"/>
            <a:r>
              <a:rPr lang="en-US" altLang="en-US" u="sng" dirty="0">
                <a:hlinkClick r:id="rId3"/>
              </a:rPr>
              <a:t>http://www.viacharacter.org/</a:t>
            </a:r>
            <a:r>
              <a:rPr lang="en-US" altLang="en-US" u="sng" dirty="0"/>
              <a:t> </a:t>
            </a:r>
          </a:p>
          <a:p>
            <a:pPr eaLnBrk="1" hangingPunct="1"/>
            <a:endParaRPr lang="en-US" altLang="en-US" u="sng"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986C525-5D92-46C1-BD6B-B3894DCA2B14}"/>
              </a:ext>
            </a:extLst>
          </p:cNvPr>
          <p:cNvSpPr>
            <a:spLocks noGrp="1" noChangeArrowheads="1"/>
          </p:cNvSpPr>
          <p:nvPr>
            <p:ph type="ctrTitle"/>
          </p:nvPr>
        </p:nvSpPr>
        <p:spPr>
          <a:xfrm>
            <a:off x="685800" y="644525"/>
            <a:ext cx="7772400" cy="1470025"/>
          </a:xfrm>
        </p:spPr>
        <p:txBody>
          <a:bodyPr>
            <a:normAutofit fontScale="90000"/>
          </a:bodyPr>
          <a:lstStyle/>
          <a:p>
            <a:pPr eaLnBrk="1" hangingPunct="1"/>
            <a:r>
              <a:rPr lang="en-US" altLang="en-US" dirty="0"/>
              <a:t>Character Strengths and Virtues</a:t>
            </a:r>
          </a:p>
        </p:txBody>
      </p:sp>
      <p:sp>
        <p:nvSpPr>
          <p:cNvPr id="54275" name="Rectangle 4">
            <a:extLst>
              <a:ext uri="{FF2B5EF4-FFF2-40B4-BE49-F238E27FC236}">
                <a16:creationId xmlns:a16="http://schemas.microsoft.com/office/drawing/2014/main" id="{2774D85C-C579-47C6-8F62-E13C05FC1666}"/>
              </a:ext>
            </a:extLst>
          </p:cNvPr>
          <p:cNvSpPr>
            <a:spLocks noGrp="1" noChangeArrowheads="1"/>
          </p:cNvSpPr>
          <p:nvPr>
            <p:ph type="subTitle" idx="1"/>
          </p:nvPr>
        </p:nvSpPr>
        <p:spPr>
          <a:xfrm>
            <a:off x="812800" y="2159000"/>
            <a:ext cx="7874000" cy="3009900"/>
          </a:xfrm>
        </p:spPr>
        <p:txBody>
          <a:bodyPr>
            <a:normAutofit lnSpcReduction="10000"/>
          </a:bodyPr>
          <a:lstStyle/>
          <a:p>
            <a:pPr eaLnBrk="1" hangingPunct="1"/>
            <a:r>
              <a:rPr lang="en-US" altLang="en-US" sz="2600" dirty="0"/>
              <a:t> </a:t>
            </a:r>
          </a:p>
          <a:p>
            <a:pPr eaLnBrk="1" hangingPunct="1"/>
            <a:r>
              <a:rPr lang="en-US" altLang="en-US" sz="2400" dirty="0"/>
              <a:t>Wisdom and Knowledge</a:t>
            </a:r>
          </a:p>
          <a:p>
            <a:pPr eaLnBrk="1" hangingPunct="1"/>
            <a:r>
              <a:rPr lang="en-US" altLang="en-US" sz="2400" dirty="0"/>
              <a:t>Courage</a:t>
            </a:r>
          </a:p>
          <a:p>
            <a:pPr eaLnBrk="1" hangingPunct="1"/>
            <a:r>
              <a:rPr lang="en-US" altLang="en-US" sz="2400" dirty="0"/>
              <a:t>Humanity</a:t>
            </a:r>
          </a:p>
          <a:p>
            <a:pPr eaLnBrk="1" hangingPunct="1"/>
            <a:r>
              <a:rPr lang="en-US" altLang="en-US" sz="2400" dirty="0"/>
              <a:t>Justice</a:t>
            </a:r>
          </a:p>
          <a:p>
            <a:pPr eaLnBrk="1" hangingPunct="1"/>
            <a:r>
              <a:rPr lang="en-US" altLang="en-US" sz="2400" dirty="0"/>
              <a:t>Temperance</a:t>
            </a:r>
          </a:p>
          <a:p>
            <a:pPr eaLnBrk="1" hangingPunct="1"/>
            <a:r>
              <a:rPr lang="en-US" altLang="en-US" sz="2400" dirty="0"/>
              <a:t>Transcendence</a:t>
            </a:r>
          </a:p>
          <a:p>
            <a:pPr eaLnBrk="1" hangingPunct="1"/>
            <a:endParaRPr lang="en-US" altLang="en-US" sz="2600" dirty="0"/>
          </a:p>
        </p:txBody>
      </p:sp>
      <p:sp>
        <p:nvSpPr>
          <p:cNvPr id="5" name="Rectangle 4">
            <a:extLst>
              <a:ext uri="{FF2B5EF4-FFF2-40B4-BE49-F238E27FC236}">
                <a16:creationId xmlns:a16="http://schemas.microsoft.com/office/drawing/2014/main" id="{8FB24AF6-F8BE-4DD0-8DAE-B2D5A7252ACD}"/>
              </a:ext>
            </a:extLst>
          </p:cNvPr>
          <p:cNvSpPr/>
          <p:nvPr/>
        </p:nvSpPr>
        <p:spPr>
          <a:xfrm>
            <a:off x="6611938" y="7912100"/>
            <a:ext cx="390525" cy="460375"/>
          </a:xfrm>
          <a:prstGeom prst="rect">
            <a:avLst/>
          </a:prstGeom>
        </p:spPr>
        <p:txBody>
          <a:bodyPr wrap="none">
            <a:spAutoFit/>
          </a:bodyPr>
          <a:lstStyle/>
          <a:p>
            <a:pPr>
              <a:defRPr/>
            </a:pPr>
            <a:r>
              <a:rPr lang="en-US" sz="2400" kern="0" dirty="0">
                <a:solidFill>
                  <a:srgbClr val="A20027"/>
                </a:solidFill>
                <a:latin typeface="Arial"/>
              </a:rPr>
              <a:t>P</a:t>
            </a:r>
            <a:endParaRPr lang="en-US" dirty="0">
              <a:latin typeface="Arial" charset="0"/>
            </a:endParaRPr>
          </a:p>
        </p:txBody>
      </p:sp>
      <p:sp>
        <p:nvSpPr>
          <p:cNvPr id="54277" name="TextBox 5">
            <a:extLst>
              <a:ext uri="{FF2B5EF4-FFF2-40B4-BE49-F238E27FC236}">
                <a16:creationId xmlns:a16="http://schemas.microsoft.com/office/drawing/2014/main" id="{F1000E1E-3751-4692-B17D-EEDA8649E831}"/>
              </a:ext>
            </a:extLst>
          </p:cNvPr>
          <p:cNvSpPr txBox="1">
            <a:spLocks noChangeArrowheads="1"/>
          </p:cNvSpPr>
          <p:nvPr/>
        </p:nvSpPr>
        <p:spPr bwMode="auto">
          <a:xfrm>
            <a:off x="533400" y="5384800"/>
            <a:ext cx="75483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dirty="0"/>
              <a:t>Peterson, C. &amp; Seligman, M. (2004). </a:t>
            </a:r>
            <a:r>
              <a:rPr lang="en-US" altLang="en-US" sz="1400" i="1" dirty="0"/>
              <a:t>Character strengths and virtues: A handbook and </a:t>
            </a:r>
          </a:p>
          <a:p>
            <a:pPr eaLnBrk="1" hangingPunct="1"/>
            <a:r>
              <a:rPr lang="en-US" altLang="en-US" sz="1400" i="1" dirty="0"/>
              <a:t>classification.</a:t>
            </a:r>
            <a:r>
              <a:rPr lang="en-US" altLang="en-US" sz="1400" dirty="0"/>
              <a:t> Oxford University Press -American Psychological Association Washington, DC.</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ED5EABEA-DCC6-4719-B280-4DF27DF801E1}"/>
              </a:ext>
            </a:extLst>
          </p:cNvPr>
          <p:cNvSpPr>
            <a:spLocks noGrp="1" noChangeArrowheads="1"/>
          </p:cNvSpPr>
          <p:nvPr>
            <p:ph type="title"/>
          </p:nvPr>
        </p:nvSpPr>
        <p:spPr/>
        <p:txBody>
          <a:bodyPr/>
          <a:lstStyle/>
          <a:p>
            <a:pPr algn="ctr" eaLnBrk="1" hangingPunct="1"/>
            <a:r>
              <a:rPr lang="en-US" altLang="en-US" dirty="0"/>
              <a:t>Wisdom </a:t>
            </a:r>
          </a:p>
        </p:txBody>
      </p:sp>
      <p:sp>
        <p:nvSpPr>
          <p:cNvPr id="55299" name="Rectangle 3">
            <a:extLst>
              <a:ext uri="{FF2B5EF4-FFF2-40B4-BE49-F238E27FC236}">
                <a16:creationId xmlns:a16="http://schemas.microsoft.com/office/drawing/2014/main" id="{6754D325-9209-435A-A800-2912B231AA99}"/>
              </a:ext>
            </a:extLst>
          </p:cNvPr>
          <p:cNvSpPr>
            <a:spLocks noGrp="1" noChangeArrowheads="1"/>
          </p:cNvSpPr>
          <p:nvPr>
            <p:ph type="body" sz="half" idx="1"/>
          </p:nvPr>
        </p:nvSpPr>
        <p:spPr>
          <a:xfrm>
            <a:off x="457200" y="1600200"/>
            <a:ext cx="4033838" cy="2908300"/>
          </a:xfrm>
        </p:spPr>
        <p:txBody>
          <a:bodyPr/>
          <a:lstStyle/>
          <a:p>
            <a:pPr eaLnBrk="1" hangingPunct="1"/>
            <a:r>
              <a:rPr lang="en-US" altLang="en-US" sz="2600" dirty="0"/>
              <a:t>Creativity</a:t>
            </a:r>
          </a:p>
          <a:p>
            <a:pPr eaLnBrk="1" hangingPunct="1"/>
            <a:r>
              <a:rPr lang="en-US" altLang="en-US" sz="2600" dirty="0"/>
              <a:t>Curiosity</a:t>
            </a:r>
          </a:p>
          <a:p>
            <a:pPr eaLnBrk="1" hangingPunct="1"/>
            <a:r>
              <a:rPr lang="en-US" altLang="en-US" sz="2600" dirty="0"/>
              <a:t>Open-mindedness</a:t>
            </a:r>
          </a:p>
          <a:p>
            <a:pPr eaLnBrk="1" hangingPunct="1"/>
            <a:r>
              <a:rPr lang="en-US" altLang="en-US" sz="2600" dirty="0"/>
              <a:t>Love of learning</a:t>
            </a:r>
          </a:p>
          <a:p>
            <a:pPr eaLnBrk="1" hangingPunct="1"/>
            <a:r>
              <a:rPr lang="en-US" altLang="en-US" sz="2600" dirty="0"/>
              <a:t>Perspective (wisdom)</a:t>
            </a:r>
          </a:p>
        </p:txBody>
      </p:sp>
      <p:sp>
        <p:nvSpPr>
          <p:cNvPr id="55300" name="Rectangle 4">
            <a:extLst>
              <a:ext uri="{FF2B5EF4-FFF2-40B4-BE49-F238E27FC236}">
                <a16:creationId xmlns:a16="http://schemas.microsoft.com/office/drawing/2014/main" id="{44248E3A-5404-48F5-95D0-2AE0BFE90163}"/>
              </a:ext>
            </a:extLst>
          </p:cNvPr>
          <p:cNvSpPr>
            <a:spLocks noGrp="1" noChangeArrowheads="1"/>
          </p:cNvSpPr>
          <p:nvPr>
            <p:ph type="body" sz="half" idx="2"/>
          </p:nvPr>
        </p:nvSpPr>
        <p:spPr>
          <a:xfrm>
            <a:off x="4268911" y="1690689"/>
            <a:ext cx="4340831" cy="2489200"/>
          </a:xfrm>
        </p:spPr>
        <p:txBody>
          <a:bodyPr/>
          <a:lstStyle/>
          <a:p>
            <a:pPr eaLnBrk="1" hangingPunct="1"/>
            <a:r>
              <a:rPr lang="en-US" altLang="en-US" sz="2600" dirty="0"/>
              <a:t>Cognitive strengths that entail the acquisition and use of knowledge</a:t>
            </a:r>
          </a:p>
          <a:p>
            <a:pPr eaLnBrk="1" hangingPunct="1"/>
            <a:endParaRPr lang="en-US" altLang="en-US" sz="2600" dirty="0"/>
          </a:p>
          <a:p>
            <a:pPr eaLnBrk="1" hangingPunct="1"/>
            <a:endParaRPr lang="en-US" altLang="en-US" sz="2600" dirty="0"/>
          </a:p>
        </p:txBody>
      </p:sp>
      <p:sp>
        <p:nvSpPr>
          <p:cNvPr id="5" name="Rectangle 4">
            <a:extLst>
              <a:ext uri="{FF2B5EF4-FFF2-40B4-BE49-F238E27FC236}">
                <a16:creationId xmlns:a16="http://schemas.microsoft.com/office/drawing/2014/main" id="{9E432C1B-5B01-49AB-93EC-28C0E2EF1B5F}"/>
              </a:ext>
            </a:extLst>
          </p:cNvPr>
          <p:cNvSpPr/>
          <p:nvPr/>
        </p:nvSpPr>
        <p:spPr>
          <a:xfrm>
            <a:off x="6611938" y="7912100"/>
            <a:ext cx="390525" cy="460375"/>
          </a:xfrm>
          <a:prstGeom prst="rect">
            <a:avLst/>
          </a:prstGeom>
        </p:spPr>
        <p:txBody>
          <a:bodyPr wrap="none">
            <a:spAutoFit/>
          </a:bodyPr>
          <a:lstStyle/>
          <a:p>
            <a:pPr>
              <a:defRPr/>
            </a:pPr>
            <a:r>
              <a:rPr lang="en-US" sz="2400" kern="0" dirty="0">
                <a:solidFill>
                  <a:srgbClr val="A20027"/>
                </a:solidFill>
                <a:latin typeface="Arial"/>
              </a:rPr>
              <a:t>P</a:t>
            </a:r>
            <a:endParaRPr lang="en-US" dirty="0">
              <a:latin typeface="Arial" charset="0"/>
            </a:endParaRPr>
          </a:p>
        </p:txBody>
      </p:sp>
      <p:sp>
        <p:nvSpPr>
          <p:cNvPr id="55302" name="TextBox 5">
            <a:extLst>
              <a:ext uri="{FF2B5EF4-FFF2-40B4-BE49-F238E27FC236}">
                <a16:creationId xmlns:a16="http://schemas.microsoft.com/office/drawing/2014/main" id="{0415900E-2CE3-414F-91DE-29BB3150D389}"/>
              </a:ext>
            </a:extLst>
          </p:cNvPr>
          <p:cNvSpPr txBox="1">
            <a:spLocks noChangeArrowheads="1"/>
          </p:cNvSpPr>
          <p:nvPr/>
        </p:nvSpPr>
        <p:spPr bwMode="auto">
          <a:xfrm>
            <a:off x="546100" y="5092700"/>
            <a:ext cx="75483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dirty="0"/>
              <a:t>Peterson, C. &amp; Seligman, M. (2004). </a:t>
            </a:r>
            <a:r>
              <a:rPr lang="en-US" altLang="en-US" sz="1400" i="1" dirty="0"/>
              <a:t>Character strengths and virtues: A handbook and </a:t>
            </a:r>
          </a:p>
          <a:p>
            <a:pPr eaLnBrk="1" hangingPunct="1"/>
            <a:r>
              <a:rPr lang="en-US" altLang="en-US" sz="1400" i="1" dirty="0"/>
              <a:t>classification.</a:t>
            </a:r>
            <a:r>
              <a:rPr lang="en-US" altLang="en-US" sz="1400" dirty="0"/>
              <a:t> Oxford University Press -American Psychological Association Washington, DC.</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C6EC2DD6-5578-4AF9-9757-029357912FE3}"/>
              </a:ext>
            </a:extLst>
          </p:cNvPr>
          <p:cNvSpPr>
            <a:spLocks noGrp="1" noChangeArrowheads="1"/>
          </p:cNvSpPr>
          <p:nvPr>
            <p:ph type="title"/>
          </p:nvPr>
        </p:nvSpPr>
        <p:spPr/>
        <p:txBody>
          <a:bodyPr/>
          <a:lstStyle/>
          <a:p>
            <a:pPr algn="ctr" eaLnBrk="1" hangingPunct="1"/>
            <a:r>
              <a:rPr lang="en-US" altLang="en-US" dirty="0"/>
              <a:t>Courage</a:t>
            </a:r>
          </a:p>
        </p:txBody>
      </p:sp>
      <p:sp>
        <p:nvSpPr>
          <p:cNvPr id="56323" name="Rectangle 3">
            <a:extLst>
              <a:ext uri="{FF2B5EF4-FFF2-40B4-BE49-F238E27FC236}">
                <a16:creationId xmlns:a16="http://schemas.microsoft.com/office/drawing/2014/main" id="{4EFB65C2-3592-4F68-8805-12453AA06E53}"/>
              </a:ext>
            </a:extLst>
          </p:cNvPr>
          <p:cNvSpPr>
            <a:spLocks noGrp="1" noChangeArrowheads="1"/>
          </p:cNvSpPr>
          <p:nvPr>
            <p:ph type="body" sz="half" idx="1"/>
          </p:nvPr>
        </p:nvSpPr>
        <p:spPr>
          <a:xfrm>
            <a:off x="457200" y="1600200"/>
            <a:ext cx="4033838" cy="2908300"/>
          </a:xfrm>
        </p:spPr>
        <p:txBody>
          <a:bodyPr/>
          <a:lstStyle/>
          <a:p>
            <a:pPr eaLnBrk="1" hangingPunct="1"/>
            <a:r>
              <a:rPr lang="en-US" altLang="en-US" sz="2600" dirty="0"/>
              <a:t>Bravery</a:t>
            </a:r>
          </a:p>
          <a:p>
            <a:pPr eaLnBrk="1" hangingPunct="1"/>
            <a:r>
              <a:rPr lang="en-US" altLang="en-US" sz="2600" dirty="0"/>
              <a:t>Persistence</a:t>
            </a:r>
          </a:p>
          <a:p>
            <a:pPr eaLnBrk="1" hangingPunct="1"/>
            <a:r>
              <a:rPr lang="en-US" altLang="en-US" sz="2600" dirty="0"/>
              <a:t>Integrity</a:t>
            </a:r>
          </a:p>
          <a:p>
            <a:pPr eaLnBrk="1" hangingPunct="1"/>
            <a:r>
              <a:rPr lang="en-US" altLang="en-US" sz="2600" dirty="0"/>
              <a:t>Vitality</a:t>
            </a:r>
          </a:p>
        </p:txBody>
      </p:sp>
      <p:sp>
        <p:nvSpPr>
          <p:cNvPr id="56324" name="Rectangle 4">
            <a:extLst>
              <a:ext uri="{FF2B5EF4-FFF2-40B4-BE49-F238E27FC236}">
                <a16:creationId xmlns:a16="http://schemas.microsoft.com/office/drawing/2014/main" id="{A7B29E37-AB83-4360-8318-07BC674871AC}"/>
              </a:ext>
            </a:extLst>
          </p:cNvPr>
          <p:cNvSpPr>
            <a:spLocks noGrp="1" noChangeArrowheads="1"/>
          </p:cNvSpPr>
          <p:nvPr>
            <p:ph type="body" sz="half" idx="2"/>
          </p:nvPr>
        </p:nvSpPr>
        <p:spPr>
          <a:xfrm>
            <a:off x="3400746" y="1600200"/>
            <a:ext cx="5282879" cy="2209800"/>
          </a:xfrm>
        </p:spPr>
        <p:txBody>
          <a:bodyPr/>
          <a:lstStyle/>
          <a:p>
            <a:pPr eaLnBrk="1" hangingPunct="1"/>
            <a:r>
              <a:rPr lang="en-US" altLang="en-US" sz="2600" dirty="0"/>
              <a:t>Emotional strengths that involve the exercise of will to accomplish goals in the face of opposition, external or internal.</a:t>
            </a:r>
          </a:p>
          <a:p>
            <a:pPr eaLnBrk="1" hangingPunct="1"/>
            <a:endParaRPr lang="en-US" altLang="en-US" sz="2600" dirty="0"/>
          </a:p>
        </p:txBody>
      </p:sp>
      <p:sp>
        <p:nvSpPr>
          <p:cNvPr id="5" name="Rectangle 4">
            <a:extLst>
              <a:ext uri="{FF2B5EF4-FFF2-40B4-BE49-F238E27FC236}">
                <a16:creationId xmlns:a16="http://schemas.microsoft.com/office/drawing/2014/main" id="{EF5C8C4E-DEAE-4C21-B802-31427E9216D8}"/>
              </a:ext>
            </a:extLst>
          </p:cNvPr>
          <p:cNvSpPr/>
          <p:nvPr/>
        </p:nvSpPr>
        <p:spPr>
          <a:xfrm>
            <a:off x="6611938" y="7912100"/>
            <a:ext cx="390525" cy="460375"/>
          </a:xfrm>
          <a:prstGeom prst="rect">
            <a:avLst/>
          </a:prstGeom>
        </p:spPr>
        <p:txBody>
          <a:bodyPr wrap="none">
            <a:spAutoFit/>
          </a:bodyPr>
          <a:lstStyle/>
          <a:p>
            <a:pPr>
              <a:defRPr/>
            </a:pPr>
            <a:r>
              <a:rPr lang="en-US" sz="2400" kern="0" dirty="0">
                <a:solidFill>
                  <a:srgbClr val="A20027"/>
                </a:solidFill>
                <a:latin typeface="Arial"/>
              </a:rPr>
              <a:t>P</a:t>
            </a:r>
            <a:endParaRPr lang="en-US" dirty="0">
              <a:latin typeface="Arial" charset="0"/>
            </a:endParaRPr>
          </a:p>
        </p:txBody>
      </p:sp>
      <p:sp>
        <p:nvSpPr>
          <p:cNvPr id="56326" name="TextBox 5">
            <a:extLst>
              <a:ext uri="{FF2B5EF4-FFF2-40B4-BE49-F238E27FC236}">
                <a16:creationId xmlns:a16="http://schemas.microsoft.com/office/drawing/2014/main" id="{7804A8E4-51B9-4F74-8F07-865C34D672F2}"/>
              </a:ext>
            </a:extLst>
          </p:cNvPr>
          <p:cNvSpPr txBox="1">
            <a:spLocks noChangeArrowheads="1"/>
          </p:cNvSpPr>
          <p:nvPr/>
        </p:nvSpPr>
        <p:spPr bwMode="auto">
          <a:xfrm>
            <a:off x="546100" y="5092700"/>
            <a:ext cx="75483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dirty="0"/>
              <a:t>Peterson, C. &amp; Seligman, M. (2004). </a:t>
            </a:r>
            <a:r>
              <a:rPr lang="en-US" altLang="en-US" sz="1400" i="1" dirty="0"/>
              <a:t>Character strengths and virtues: A handbook and </a:t>
            </a:r>
          </a:p>
          <a:p>
            <a:pPr eaLnBrk="1" hangingPunct="1"/>
            <a:r>
              <a:rPr lang="en-US" altLang="en-US" sz="1400" i="1" dirty="0"/>
              <a:t>classification.</a:t>
            </a:r>
            <a:r>
              <a:rPr lang="en-US" altLang="en-US" sz="1400" dirty="0"/>
              <a:t> Oxford University Press -American Psychological Association Washington, DC.</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32687253-4CC5-4FDA-BED2-E4E998E837D6}"/>
              </a:ext>
            </a:extLst>
          </p:cNvPr>
          <p:cNvSpPr>
            <a:spLocks noGrp="1" noChangeArrowheads="1"/>
          </p:cNvSpPr>
          <p:nvPr>
            <p:ph type="title"/>
          </p:nvPr>
        </p:nvSpPr>
        <p:spPr/>
        <p:txBody>
          <a:bodyPr/>
          <a:lstStyle/>
          <a:p>
            <a:pPr algn="ctr" eaLnBrk="1" hangingPunct="1"/>
            <a:r>
              <a:rPr lang="en-US" altLang="en-US" dirty="0"/>
              <a:t>Humanity</a:t>
            </a:r>
          </a:p>
        </p:txBody>
      </p:sp>
      <p:sp>
        <p:nvSpPr>
          <p:cNvPr id="57347" name="Rectangle 3">
            <a:extLst>
              <a:ext uri="{FF2B5EF4-FFF2-40B4-BE49-F238E27FC236}">
                <a16:creationId xmlns:a16="http://schemas.microsoft.com/office/drawing/2014/main" id="{8091878E-D3C5-4C25-80BB-E0F932A765DC}"/>
              </a:ext>
            </a:extLst>
          </p:cNvPr>
          <p:cNvSpPr>
            <a:spLocks noGrp="1" noChangeArrowheads="1"/>
          </p:cNvSpPr>
          <p:nvPr>
            <p:ph type="body" sz="half" idx="1"/>
          </p:nvPr>
        </p:nvSpPr>
        <p:spPr>
          <a:xfrm>
            <a:off x="457200" y="1600200"/>
            <a:ext cx="4033838" cy="2908300"/>
          </a:xfrm>
        </p:spPr>
        <p:txBody>
          <a:bodyPr/>
          <a:lstStyle/>
          <a:p>
            <a:pPr eaLnBrk="1" hangingPunct="1"/>
            <a:r>
              <a:rPr lang="en-US" altLang="en-US" sz="2600" dirty="0"/>
              <a:t>Love</a:t>
            </a:r>
          </a:p>
          <a:p>
            <a:pPr eaLnBrk="1" hangingPunct="1"/>
            <a:r>
              <a:rPr lang="en-US" altLang="en-US" sz="2600" dirty="0"/>
              <a:t>Kindness</a:t>
            </a:r>
          </a:p>
          <a:p>
            <a:pPr eaLnBrk="1" hangingPunct="1"/>
            <a:r>
              <a:rPr lang="en-US" altLang="en-US" sz="2600" dirty="0"/>
              <a:t>Social intelligence</a:t>
            </a:r>
          </a:p>
          <a:p>
            <a:pPr eaLnBrk="1" hangingPunct="1"/>
            <a:endParaRPr lang="en-US" altLang="en-US" sz="2600" dirty="0"/>
          </a:p>
        </p:txBody>
      </p:sp>
      <p:sp>
        <p:nvSpPr>
          <p:cNvPr id="57348" name="Rectangle 4">
            <a:extLst>
              <a:ext uri="{FF2B5EF4-FFF2-40B4-BE49-F238E27FC236}">
                <a16:creationId xmlns:a16="http://schemas.microsoft.com/office/drawing/2014/main" id="{F3B442FD-8CD1-49E2-863D-9278530FAD76}"/>
              </a:ext>
            </a:extLst>
          </p:cNvPr>
          <p:cNvSpPr>
            <a:spLocks noGrp="1" noChangeArrowheads="1"/>
          </p:cNvSpPr>
          <p:nvPr>
            <p:ph type="body" sz="half" idx="2"/>
          </p:nvPr>
        </p:nvSpPr>
        <p:spPr>
          <a:xfrm>
            <a:off x="4572000" y="1690688"/>
            <a:ext cx="3771900" cy="2119311"/>
          </a:xfrm>
        </p:spPr>
        <p:txBody>
          <a:bodyPr/>
          <a:lstStyle/>
          <a:p>
            <a:pPr eaLnBrk="1" hangingPunct="1"/>
            <a:r>
              <a:rPr lang="en-US" altLang="en-US" sz="2600" dirty="0"/>
              <a:t>Interpersonal strengths that involve tending and befriending others</a:t>
            </a:r>
          </a:p>
        </p:txBody>
      </p:sp>
      <p:sp>
        <p:nvSpPr>
          <p:cNvPr id="5" name="Rectangle 4">
            <a:extLst>
              <a:ext uri="{FF2B5EF4-FFF2-40B4-BE49-F238E27FC236}">
                <a16:creationId xmlns:a16="http://schemas.microsoft.com/office/drawing/2014/main" id="{5F9DB6FD-BEB8-4EE6-ADCA-1B5A9AFDD622}"/>
              </a:ext>
            </a:extLst>
          </p:cNvPr>
          <p:cNvSpPr/>
          <p:nvPr/>
        </p:nvSpPr>
        <p:spPr>
          <a:xfrm>
            <a:off x="6611938" y="7912100"/>
            <a:ext cx="390525" cy="460375"/>
          </a:xfrm>
          <a:prstGeom prst="rect">
            <a:avLst/>
          </a:prstGeom>
        </p:spPr>
        <p:txBody>
          <a:bodyPr wrap="none">
            <a:spAutoFit/>
          </a:bodyPr>
          <a:lstStyle/>
          <a:p>
            <a:pPr>
              <a:defRPr/>
            </a:pPr>
            <a:r>
              <a:rPr lang="en-US" sz="2400" kern="0" dirty="0">
                <a:solidFill>
                  <a:srgbClr val="A20027"/>
                </a:solidFill>
                <a:latin typeface="Arial"/>
              </a:rPr>
              <a:t>P</a:t>
            </a:r>
            <a:endParaRPr lang="en-US" dirty="0">
              <a:latin typeface="Arial" charset="0"/>
            </a:endParaRPr>
          </a:p>
        </p:txBody>
      </p:sp>
      <p:sp>
        <p:nvSpPr>
          <p:cNvPr id="57350" name="TextBox 5">
            <a:extLst>
              <a:ext uri="{FF2B5EF4-FFF2-40B4-BE49-F238E27FC236}">
                <a16:creationId xmlns:a16="http://schemas.microsoft.com/office/drawing/2014/main" id="{78A80AE4-7905-4873-B944-26AAA6C77C19}"/>
              </a:ext>
            </a:extLst>
          </p:cNvPr>
          <p:cNvSpPr txBox="1">
            <a:spLocks noChangeArrowheads="1"/>
          </p:cNvSpPr>
          <p:nvPr/>
        </p:nvSpPr>
        <p:spPr bwMode="auto">
          <a:xfrm>
            <a:off x="546100" y="5092700"/>
            <a:ext cx="75483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dirty="0"/>
              <a:t>Peterson, C. &amp; Seligman, M. (2004). </a:t>
            </a:r>
            <a:r>
              <a:rPr lang="en-US" altLang="en-US" sz="1400" i="1" dirty="0"/>
              <a:t>Character strengths and virtues: A handbook and </a:t>
            </a:r>
          </a:p>
          <a:p>
            <a:pPr eaLnBrk="1" hangingPunct="1"/>
            <a:r>
              <a:rPr lang="en-US" altLang="en-US" sz="1400" i="1" dirty="0"/>
              <a:t>classification.</a:t>
            </a:r>
            <a:r>
              <a:rPr lang="en-US" altLang="en-US" sz="1400" dirty="0"/>
              <a:t> Oxford University Press -American Psychological Association Washington, DC.</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FA1183BA-1F2F-4EA5-B737-6400CB893C44}"/>
              </a:ext>
            </a:extLst>
          </p:cNvPr>
          <p:cNvSpPr>
            <a:spLocks noGrp="1" noChangeArrowheads="1"/>
          </p:cNvSpPr>
          <p:nvPr>
            <p:ph type="title"/>
          </p:nvPr>
        </p:nvSpPr>
        <p:spPr/>
        <p:txBody>
          <a:bodyPr/>
          <a:lstStyle/>
          <a:p>
            <a:pPr algn="ctr" eaLnBrk="1" hangingPunct="1"/>
            <a:r>
              <a:rPr lang="en-US" altLang="en-US" dirty="0"/>
              <a:t>Justice</a:t>
            </a:r>
          </a:p>
        </p:txBody>
      </p:sp>
      <p:sp>
        <p:nvSpPr>
          <p:cNvPr id="58371" name="Rectangle 3">
            <a:extLst>
              <a:ext uri="{FF2B5EF4-FFF2-40B4-BE49-F238E27FC236}">
                <a16:creationId xmlns:a16="http://schemas.microsoft.com/office/drawing/2014/main" id="{B065472F-FD5A-49F2-A844-409CE21E08D9}"/>
              </a:ext>
            </a:extLst>
          </p:cNvPr>
          <p:cNvSpPr>
            <a:spLocks noGrp="1" noChangeArrowheads="1"/>
          </p:cNvSpPr>
          <p:nvPr>
            <p:ph type="body" sz="half" idx="1"/>
          </p:nvPr>
        </p:nvSpPr>
        <p:spPr>
          <a:xfrm>
            <a:off x="457200" y="1600200"/>
            <a:ext cx="4033838" cy="2908300"/>
          </a:xfrm>
        </p:spPr>
        <p:txBody>
          <a:bodyPr/>
          <a:lstStyle/>
          <a:p>
            <a:pPr eaLnBrk="1" hangingPunct="1"/>
            <a:r>
              <a:rPr lang="en-US" altLang="en-US" sz="2600" dirty="0"/>
              <a:t>Citizenship</a:t>
            </a:r>
          </a:p>
          <a:p>
            <a:pPr eaLnBrk="1" hangingPunct="1"/>
            <a:r>
              <a:rPr lang="en-US" altLang="en-US" sz="2600" dirty="0"/>
              <a:t>Fairness</a:t>
            </a:r>
          </a:p>
          <a:p>
            <a:pPr eaLnBrk="1" hangingPunct="1"/>
            <a:r>
              <a:rPr lang="en-US" altLang="en-US" sz="2600" dirty="0"/>
              <a:t>Leadership</a:t>
            </a:r>
          </a:p>
        </p:txBody>
      </p:sp>
      <p:sp>
        <p:nvSpPr>
          <p:cNvPr id="58372" name="Rectangle 4">
            <a:extLst>
              <a:ext uri="{FF2B5EF4-FFF2-40B4-BE49-F238E27FC236}">
                <a16:creationId xmlns:a16="http://schemas.microsoft.com/office/drawing/2014/main" id="{63265738-2720-4AE4-9ACC-B335DD691CBC}"/>
              </a:ext>
            </a:extLst>
          </p:cNvPr>
          <p:cNvSpPr>
            <a:spLocks noGrp="1" noChangeArrowheads="1"/>
          </p:cNvSpPr>
          <p:nvPr>
            <p:ph type="body" sz="half" idx="2"/>
          </p:nvPr>
        </p:nvSpPr>
        <p:spPr>
          <a:xfrm>
            <a:off x="4572000" y="1600200"/>
            <a:ext cx="3771900" cy="2209800"/>
          </a:xfrm>
        </p:spPr>
        <p:txBody>
          <a:bodyPr/>
          <a:lstStyle/>
          <a:p>
            <a:pPr eaLnBrk="1" hangingPunct="1"/>
            <a:r>
              <a:rPr lang="en-US" altLang="en-US" sz="2600" dirty="0"/>
              <a:t>Civic strengths that underlie healthy community life</a:t>
            </a:r>
          </a:p>
        </p:txBody>
      </p:sp>
      <p:sp>
        <p:nvSpPr>
          <p:cNvPr id="5" name="Rectangle 4">
            <a:extLst>
              <a:ext uri="{FF2B5EF4-FFF2-40B4-BE49-F238E27FC236}">
                <a16:creationId xmlns:a16="http://schemas.microsoft.com/office/drawing/2014/main" id="{EFEC7985-66C3-4C3D-AB82-CAC47BCD2701}"/>
              </a:ext>
            </a:extLst>
          </p:cNvPr>
          <p:cNvSpPr/>
          <p:nvPr/>
        </p:nvSpPr>
        <p:spPr>
          <a:xfrm>
            <a:off x="6611938" y="7912100"/>
            <a:ext cx="390525" cy="460375"/>
          </a:xfrm>
          <a:prstGeom prst="rect">
            <a:avLst/>
          </a:prstGeom>
        </p:spPr>
        <p:txBody>
          <a:bodyPr wrap="none">
            <a:spAutoFit/>
          </a:bodyPr>
          <a:lstStyle/>
          <a:p>
            <a:pPr>
              <a:defRPr/>
            </a:pPr>
            <a:r>
              <a:rPr lang="en-US" sz="2400" kern="0" dirty="0">
                <a:solidFill>
                  <a:srgbClr val="A20027"/>
                </a:solidFill>
                <a:latin typeface="Arial"/>
              </a:rPr>
              <a:t>P</a:t>
            </a:r>
            <a:endParaRPr lang="en-US" dirty="0">
              <a:latin typeface="Arial" charset="0"/>
            </a:endParaRPr>
          </a:p>
        </p:txBody>
      </p:sp>
      <p:sp>
        <p:nvSpPr>
          <p:cNvPr id="58374" name="TextBox 5">
            <a:extLst>
              <a:ext uri="{FF2B5EF4-FFF2-40B4-BE49-F238E27FC236}">
                <a16:creationId xmlns:a16="http://schemas.microsoft.com/office/drawing/2014/main" id="{F0F4DCC4-70C6-4C42-A4F9-D80DDB39FCF1}"/>
              </a:ext>
            </a:extLst>
          </p:cNvPr>
          <p:cNvSpPr txBox="1">
            <a:spLocks noChangeArrowheads="1"/>
          </p:cNvSpPr>
          <p:nvPr/>
        </p:nvSpPr>
        <p:spPr bwMode="auto">
          <a:xfrm>
            <a:off x="546100" y="5092700"/>
            <a:ext cx="75483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dirty="0"/>
              <a:t>Peterson, C. &amp; Seligman, M. (2004). </a:t>
            </a:r>
            <a:r>
              <a:rPr lang="en-US" altLang="en-US" sz="1400" i="1" dirty="0"/>
              <a:t>Character strengths and virtues: A handbook and </a:t>
            </a:r>
          </a:p>
          <a:p>
            <a:pPr eaLnBrk="1" hangingPunct="1"/>
            <a:r>
              <a:rPr lang="en-US" altLang="en-US" sz="1400" i="1" dirty="0"/>
              <a:t>classification.</a:t>
            </a:r>
            <a:r>
              <a:rPr lang="en-US" altLang="en-US" sz="1400" dirty="0"/>
              <a:t> Oxford University Press -American Psychological Association Washington, DC.</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C2D21ECE-C49F-48C3-9B20-42CCCE4DB284}"/>
              </a:ext>
            </a:extLst>
          </p:cNvPr>
          <p:cNvSpPr>
            <a:spLocks noGrp="1" noChangeArrowheads="1"/>
          </p:cNvSpPr>
          <p:nvPr>
            <p:ph type="title"/>
          </p:nvPr>
        </p:nvSpPr>
        <p:spPr/>
        <p:txBody>
          <a:bodyPr/>
          <a:lstStyle/>
          <a:p>
            <a:pPr algn="ctr" eaLnBrk="1" hangingPunct="1"/>
            <a:r>
              <a:rPr lang="en-US" altLang="en-US" dirty="0"/>
              <a:t>Temperance</a:t>
            </a:r>
          </a:p>
        </p:txBody>
      </p:sp>
      <p:sp>
        <p:nvSpPr>
          <p:cNvPr id="59395" name="Rectangle 3">
            <a:extLst>
              <a:ext uri="{FF2B5EF4-FFF2-40B4-BE49-F238E27FC236}">
                <a16:creationId xmlns:a16="http://schemas.microsoft.com/office/drawing/2014/main" id="{28F86927-0F4C-4C62-9694-8B627999BC60}"/>
              </a:ext>
            </a:extLst>
          </p:cNvPr>
          <p:cNvSpPr>
            <a:spLocks noGrp="1" noChangeArrowheads="1"/>
          </p:cNvSpPr>
          <p:nvPr>
            <p:ph type="body" sz="half" idx="1"/>
          </p:nvPr>
        </p:nvSpPr>
        <p:spPr>
          <a:xfrm>
            <a:off x="457200" y="1600200"/>
            <a:ext cx="4033838" cy="2908300"/>
          </a:xfrm>
        </p:spPr>
        <p:txBody>
          <a:bodyPr/>
          <a:lstStyle/>
          <a:p>
            <a:pPr eaLnBrk="1" hangingPunct="1"/>
            <a:r>
              <a:rPr lang="en-US" altLang="en-US" sz="2600" dirty="0"/>
              <a:t>Forgiveness and mercy</a:t>
            </a:r>
          </a:p>
          <a:p>
            <a:pPr eaLnBrk="1" hangingPunct="1"/>
            <a:r>
              <a:rPr lang="en-US" altLang="en-US" sz="2600" dirty="0"/>
              <a:t>Humility/modesty</a:t>
            </a:r>
          </a:p>
          <a:p>
            <a:pPr eaLnBrk="1" hangingPunct="1"/>
            <a:r>
              <a:rPr lang="en-US" altLang="en-US" sz="2600" dirty="0"/>
              <a:t>Prudence</a:t>
            </a:r>
          </a:p>
          <a:p>
            <a:pPr eaLnBrk="1" hangingPunct="1"/>
            <a:r>
              <a:rPr lang="en-US" altLang="en-US" sz="2600" dirty="0"/>
              <a:t>Self-regulation</a:t>
            </a:r>
          </a:p>
        </p:txBody>
      </p:sp>
      <p:sp>
        <p:nvSpPr>
          <p:cNvPr id="59396" name="Rectangle 4">
            <a:extLst>
              <a:ext uri="{FF2B5EF4-FFF2-40B4-BE49-F238E27FC236}">
                <a16:creationId xmlns:a16="http://schemas.microsoft.com/office/drawing/2014/main" id="{9CED2E35-CB25-4375-86EE-D7CFB077773C}"/>
              </a:ext>
            </a:extLst>
          </p:cNvPr>
          <p:cNvSpPr>
            <a:spLocks noGrp="1" noChangeArrowheads="1"/>
          </p:cNvSpPr>
          <p:nvPr>
            <p:ph type="body" sz="half" idx="2"/>
          </p:nvPr>
        </p:nvSpPr>
        <p:spPr>
          <a:xfrm>
            <a:off x="4572000" y="1600200"/>
            <a:ext cx="3771900" cy="2209800"/>
          </a:xfrm>
        </p:spPr>
        <p:txBody>
          <a:bodyPr/>
          <a:lstStyle/>
          <a:p>
            <a:pPr eaLnBrk="1" hangingPunct="1"/>
            <a:r>
              <a:rPr lang="en-US" altLang="en-US" sz="2600" dirty="0"/>
              <a:t>Strengths that protect against excess</a:t>
            </a:r>
          </a:p>
        </p:txBody>
      </p:sp>
      <p:sp>
        <p:nvSpPr>
          <p:cNvPr id="5" name="Rectangle 4">
            <a:extLst>
              <a:ext uri="{FF2B5EF4-FFF2-40B4-BE49-F238E27FC236}">
                <a16:creationId xmlns:a16="http://schemas.microsoft.com/office/drawing/2014/main" id="{12B188F9-166A-4FDD-97C5-78EA9E05EC9B}"/>
              </a:ext>
            </a:extLst>
          </p:cNvPr>
          <p:cNvSpPr/>
          <p:nvPr/>
        </p:nvSpPr>
        <p:spPr>
          <a:xfrm>
            <a:off x="6611938" y="7912100"/>
            <a:ext cx="390525" cy="460375"/>
          </a:xfrm>
          <a:prstGeom prst="rect">
            <a:avLst/>
          </a:prstGeom>
        </p:spPr>
        <p:txBody>
          <a:bodyPr wrap="none">
            <a:spAutoFit/>
          </a:bodyPr>
          <a:lstStyle/>
          <a:p>
            <a:pPr>
              <a:defRPr/>
            </a:pPr>
            <a:r>
              <a:rPr lang="en-US" sz="2400" kern="0" dirty="0">
                <a:solidFill>
                  <a:srgbClr val="A20027"/>
                </a:solidFill>
                <a:latin typeface="Arial"/>
              </a:rPr>
              <a:t>P</a:t>
            </a:r>
            <a:endParaRPr lang="en-US" dirty="0">
              <a:latin typeface="Arial" charset="0"/>
            </a:endParaRPr>
          </a:p>
        </p:txBody>
      </p:sp>
      <p:sp>
        <p:nvSpPr>
          <p:cNvPr id="59398" name="TextBox 5">
            <a:extLst>
              <a:ext uri="{FF2B5EF4-FFF2-40B4-BE49-F238E27FC236}">
                <a16:creationId xmlns:a16="http://schemas.microsoft.com/office/drawing/2014/main" id="{B7A30289-35D6-43C9-B749-440E6BE89E0A}"/>
              </a:ext>
            </a:extLst>
          </p:cNvPr>
          <p:cNvSpPr txBox="1">
            <a:spLocks noChangeArrowheads="1"/>
          </p:cNvSpPr>
          <p:nvPr/>
        </p:nvSpPr>
        <p:spPr bwMode="auto">
          <a:xfrm>
            <a:off x="76200" y="4978400"/>
            <a:ext cx="91249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dirty="0"/>
              <a:t>Peterson, Christopher &amp; Seligman, Martin. (2004). </a:t>
            </a:r>
            <a:r>
              <a:rPr lang="en-US" altLang="en-US" sz="1600" i="1" dirty="0"/>
              <a:t>Character strengths and virtues: A handbook</a:t>
            </a:r>
          </a:p>
          <a:p>
            <a:pPr eaLnBrk="1" hangingPunct="1"/>
            <a:r>
              <a:rPr lang="en-US" altLang="en-US" sz="1600" i="1" dirty="0"/>
              <a:t> and classification.</a:t>
            </a:r>
            <a:r>
              <a:rPr lang="en-US" altLang="en-US" sz="1600" dirty="0"/>
              <a:t> Oxford University Press -American Psychological Association Washington, DC.</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55222B93-713F-473F-8583-69673B5840A8}"/>
              </a:ext>
            </a:extLst>
          </p:cNvPr>
          <p:cNvSpPr>
            <a:spLocks noGrp="1" noChangeArrowheads="1"/>
          </p:cNvSpPr>
          <p:nvPr>
            <p:ph type="title"/>
          </p:nvPr>
        </p:nvSpPr>
        <p:spPr/>
        <p:txBody>
          <a:bodyPr/>
          <a:lstStyle/>
          <a:p>
            <a:pPr algn="ctr" eaLnBrk="1" hangingPunct="1"/>
            <a:r>
              <a:rPr lang="en-US" altLang="en-US" dirty="0"/>
              <a:t>Transcendence</a:t>
            </a:r>
          </a:p>
        </p:txBody>
      </p:sp>
      <p:sp>
        <p:nvSpPr>
          <p:cNvPr id="60419" name="Rectangle 3">
            <a:extLst>
              <a:ext uri="{FF2B5EF4-FFF2-40B4-BE49-F238E27FC236}">
                <a16:creationId xmlns:a16="http://schemas.microsoft.com/office/drawing/2014/main" id="{33FB260F-5599-495B-83EE-76566EF6A009}"/>
              </a:ext>
            </a:extLst>
          </p:cNvPr>
          <p:cNvSpPr>
            <a:spLocks noGrp="1" noChangeArrowheads="1"/>
          </p:cNvSpPr>
          <p:nvPr>
            <p:ph type="body" sz="half" idx="1"/>
          </p:nvPr>
        </p:nvSpPr>
        <p:spPr>
          <a:xfrm>
            <a:off x="457200" y="1600200"/>
            <a:ext cx="4033838" cy="2908300"/>
          </a:xfrm>
        </p:spPr>
        <p:txBody>
          <a:bodyPr/>
          <a:lstStyle/>
          <a:p>
            <a:pPr eaLnBrk="1" hangingPunct="1"/>
            <a:r>
              <a:rPr lang="en-US" altLang="en-US" sz="2600" dirty="0"/>
              <a:t>Appreciation of beauty and excellence</a:t>
            </a:r>
          </a:p>
          <a:p>
            <a:pPr eaLnBrk="1" hangingPunct="1"/>
            <a:r>
              <a:rPr lang="en-US" altLang="en-US" sz="2600" dirty="0"/>
              <a:t>Gratitude</a:t>
            </a:r>
          </a:p>
          <a:p>
            <a:pPr eaLnBrk="1" hangingPunct="1"/>
            <a:r>
              <a:rPr lang="en-US" altLang="en-US" sz="2600" dirty="0"/>
              <a:t>Hope</a:t>
            </a:r>
          </a:p>
          <a:p>
            <a:pPr eaLnBrk="1" hangingPunct="1"/>
            <a:r>
              <a:rPr lang="en-US" altLang="en-US" sz="2600" dirty="0"/>
              <a:t>Humor</a:t>
            </a:r>
          </a:p>
          <a:p>
            <a:pPr eaLnBrk="1" hangingPunct="1"/>
            <a:r>
              <a:rPr lang="en-US" altLang="en-US" sz="2600" dirty="0"/>
              <a:t>Spirituality</a:t>
            </a:r>
          </a:p>
        </p:txBody>
      </p:sp>
      <p:sp>
        <p:nvSpPr>
          <p:cNvPr id="60420" name="Rectangle 4">
            <a:extLst>
              <a:ext uri="{FF2B5EF4-FFF2-40B4-BE49-F238E27FC236}">
                <a16:creationId xmlns:a16="http://schemas.microsoft.com/office/drawing/2014/main" id="{F5E61825-3FEC-40AC-A395-644D7B7537CD}"/>
              </a:ext>
            </a:extLst>
          </p:cNvPr>
          <p:cNvSpPr>
            <a:spLocks noGrp="1" noChangeArrowheads="1"/>
          </p:cNvSpPr>
          <p:nvPr>
            <p:ph type="body" sz="half" idx="2"/>
          </p:nvPr>
        </p:nvSpPr>
        <p:spPr>
          <a:xfrm>
            <a:off x="4572000" y="1690688"/>
            <a:ext cx="3771900" cy="2119311"/>
          </a:xfrm>
        </p:spPr>
        <p:txBody>
          <a:bodyPr/>
          <a:lstStyle/>
          <a:p>
            <a:pPr eaLnBrk="1" hangingPunct="1"/>
            <a:r>
              <a:rPr lang="en-US" altLang="en-US" sz="2600" dirty="0"/>
              <a:t>Strengths that forge connections to the larger universe and provide meaning</a:t>
            </a:r>
          </a:p>
        </p:txBody>
      </p:sp>
      <p:sp>
        <p:nvSpPr>
          <p:cNvPr id="5" name="Rectangle 4">
            <a:extLst>
              <a:ext uri="{FF2B5EF4-FFF2-40B4-BE49-F238E27FC236}">
                <a16:creationId xmlns:a16="http://schemas.microsoft.com/office/drawing/2014/main" id="{5587AA19-1A8C-4446-9D47-4D57D2A2A4A7}"/>
              </a:ext>
            </a:extLst>
          </p:cNvPr>
          <p:cNvSpPr/>
          <p:nvPr/>
        </p:nvSpPr>
        <p:spPr>
          <a:xfrm>
            <a:off x="6611938" y="7912100"/>
            <a:ext cx="390525" cy="460375"/>
          </a:xfrm>
          <a:prstGeom prst="rect">
            <a:avLst/>
          </a:prstGeom>
        </p:spPr>
        <p:txBody>
          <a:bodyPr wrap="none">
            <a:spAutoFit/>
          </a:bodyPr>
          <a:lstStyle/>
          <a:p>
            <a:pPr>
              <a:defRPr/>
            </a:pPr>
            <a:r>
              <a:rPr lang="en-US" sz="2400" kern="0" dirty="0">
                <a:solidFill>
                  <a:srgbClr val="A20027"/>
                </a:solidFill>
                <a:latin typeface="Arial"/>
              </a:rPr>
              <a:t>P</a:t>
            </a:r>
            <a:endParaRPr lang="en-US" dirty="0">
              <a:latin typeface="Arial" charset="0"/>
            </a:endParaRPr>
          </a:p>
        </p:txBody>
      </p:sp>
      <p:sp>
        <p:nvSpPr>
          <p:cNvPr id="60422" name="TextBox 5">
            <a:extLst>
              <a:ext uri="{FF2B5EF4-FFF2-40B4-BE49-F238E27FC236}">
                <a16:creationId xmlns:a16="http://schemas.microsoft.com/office/drawing/2014/main" id="{6D66CA2A-F2DD-482A-8186-44CA3D39E4C2}"/>
              </a:ext>
            </a:extLst>
          </p:cNvPr>
          <p:cNvSpPr txBox="1">
            <a:spLocks noChangeArrowheads="1"/>
          </p:cNvSpPr>
          <p:nvPr/>
        </p:nvSpPr>
        <p:spPr bwMode="auto">
          <a:xfrm>
            <a:off x="546100" y="5092700"/>
            <a:ext cx="8137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dirty="0"/>
              <a:t>Peterson, Christopher &amp; Seligman, Martin. (2004). </a:t>
            </a:r>
            <a:r>
              <a:rPr lang="en-US" altLang="en-US" sz="1400" i="1" dirty="0"/>
              <a:t>Character strengths and virtues: A handbook and </a:t>
            </a:r>
          </a:p>
          <a:p>
            <a:pPr eaLnBrk="1" hangingPunct="1"/>
            <a:r>
              <a:rPr lang="en-US" altLang="en-US" sz="1400" i="1" dirty="0"/>
              <a:t>classification.</a:t>
            </a:r>
            <a:r>
              <a:rPr lang="en-US" altLang="en-US" sz="1400" dirty="0"/>
              <a:t> Oxford University Press -American Psychological Association Washington, DC.</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3">
            <a:extLst>
              <a:ext uri="{FF2B5EF4-FFF2-40B4-BE49-F238E27FC236}">
                <a16:creationId xmlns:a16="http://schemas.microsoft.com/office/drawing/2014/main" id="{5D1A1BDB-1C78-4A1C-8B0C-5DE7737E1B4D}"/>
              </a:ext>
            </a:extLst>
          </p:cNvPr>
          <p:cNvSpPr txBox="1">
            <a:spLocks noChangeArrowheads="1"/>
          </p:cNvSpPr>
          <p:nvPr/>
        </p:nvSpPr>
        <p:spPr bwMode="auto">
          <a:xfrm>
            <a:off x="165100" y="228600"/>
            <a:ext cx="28956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100" b="1" dirty="0">
                <a:latin typeface="+mn-lt"/>
              </a:rPr>
              <a:t>Developmental Theory</a:t>
            </a:r>
          </a:p>
        </p:txBody>
      </p:sp>
      <p:grpSp>
        <p:nvGrpSpPr>
          <p:cNvPr id="34819" name="Group 4">
            <a:extLst>
              <a:ext uri="{FF2B5EF4-FFF2-40B4-BE49-F238E27FC236}">
                <a16:creationId xmlns:a16="http://schemas.microsoft.com/office/drawing/2014/main" id="{79A3B6CC-A174-4C58-AD58-BC15B873B8C1}"/>
              </a:ext>
            </a:extLst>
          </p:cNvPr>
          <p:cNvGrpSpPr>
            <a:grpSpLocks/>
          </p:cNvGrpSpPr>
          <p:nvPr/>
        </p:nvGrpSpPr>
        <p:grpSpPr bwMode="auto">
          <a:xfrm>
            <a:off x="1677988" y="0"/>
            <a:ext cx="5826125" cy="6275388"/>
            <a:chOff x="1057" y="0"/>
            <a:chExt cx="3670" cy="3953"/>
          </a:xfrm>
        </p:grpSpPr>
        <p:pic>
          <p:nvPicPr>
            <p:cNvPr id="34825" name="Picture 5">
              <a:extLst>
                <a:ext uri="{FF2B5EF4-FFF2-40B4-BE49-F238E27FC236}">
                  <a16:creationId xmlns:a16="http://schemas.microsoft.com/office/drawing/2014/main" id="{5FF29885-E8AD-40EA-985A-8B05773C3661}"/>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363" y="0"/>
              <a:ext cx="2990" cy="3953"/>
            </a:xfrm>
            <a:prstGeom prst="rect">
              <a:avLst/>
            </a:prstGeom>
            <a:solidFill>
              <a:srgbClr val="99CCFF">
                <a:alpha val="5882"/>
              </a:srgb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4826" name="Oval 6">
              <a:extLst>
                <a:ext uri="{FF2B5EF4-FFF2-40B4-BE49-F238E27FC236}">
                  <a16:creationId xmlns:a16="http://schemas.microsoft.com/office/drawing/2014/main" id="{8A02FA04-8E41-433B-A5EC-DABE8A9083DF}"/>
                </a:ext>
              </a:extLst>
            </p:cNvPr>
            <p:cNvSpPr>
              <a:spLocks noChangeAspect="1" noChangeArrowheads="1"/>
            </p:cNvSpPr>
            <p:nvPr/>
          </p:nvSpPr>
          <p:spPr bwMode="auto">
            <a:xfrm>
              <a:off x="1057" y="238"/>
              <a:ext cx="3670" cy="3671"/>
            </a:xfrm>
            <a:prstGeom prst="ellipse">
              <a:avLst/>
            </a:prstGeom>
            <a:solidFill>
              <a:srgbClr val="FF9933">
                <a:alpha val="14902"/>
              </a:srgbClr>
            </a:solidFill>
            <a:ln w="9525">
              <a:solidFill>
                <a:srgbClr val="6699FF"/>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34827" name="Oval 7">
              <a:extLst>
                <a:ext uri="{FF2B5EF4-FFF2-40B4-BE49-F238E27FC236}">
                  <a16:creationId xmlns:a16="http://schemas.microsoft.com/office/drawing/2014/main" id="{93094403-ADFE-467E-B34D-E08130048826}"/>
                </a:ext>
              </a:extLst>
            </p:cNvPr>
            <p:cNvSpPr>
              <a:spLocks noChangeAspect="1" noChangeArrowheads="1"/>
            </p:cNvSpPr>
            <p:nvPr/>
          </p:nvSpPr>
          <p:spPr bwMode="auto">
            <a:xfrm>
              <a:off x="1547" y="728"/>
              <a:ext cx="2691" cy="2692"/>
            </a:xfrm>
            <a:prstGeom prst="ellipse">
              <a:avLst/>
            </a:prstGeom>
            <a:solidFill>
              <a:srgbClr val="FF6699">
                <a:alpha val="14902"/>
              </a:srgbClr>
            </a:solidFill>
            <a:ln w="9525">
              <a:solidFill>
                <a:srgbClr val="6699FF"/>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34828" name="Oval 8">
              <a:extLst>
                <a:ext uri="{FF2B5EF4-FFF2-40B4-BE49-F238E27FC236}">
                  <a16:creationId xmlns:a16="http://schemas.microsoft.com/office/drawing/2014/main" id="{139DF7F0-632E-4A52-9CEC-1487623F6437}"/>
                </a:ext>
              </a:extLst>
            </p:cNvPr>
            <p:cNvSpPr>
              <a:spLocks noChangeAspect="1" noChangeArrowheads="1"/>
            </p:cNvSpPr>
            <p:nvPr/>
          </p:nvSpPr>
          <p:spPr bwMode="auto">
            <a:xfrm>
              <a:off x="2036" y="1217"/>
              <a:ext cx="1712" cy="1713"/>
            </a:xfrm>
            <a:prstGeom prst="ellipse">
              <a:avLst/>
            </a:prstGeom>
            <a:solidFill>
              <a:srgbClr val="FF99FF">
                <a:alpha val="14902"/>
              </a:srgbClr>
            </a:solidFill>
            <a:ln w="9525">
              <a:solidFill>
                <a:srgbClr val="6699FF"/>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34829" name="Oval 9">
              <a:extLst>
                <a:ext uri="{FF2B5EF4-FFF2-40B4-BE49-F238E27FC236}">
                  <a16:creationId xmlns:a16="http://schemas.microsoft.com/office/drawing/2014/main" id="{C3FCF56A-5000-4924-8243-E63E40B499A1}"/>
                </a:ext>
              </a:extLst>
            </p:cNvPr>
            <p:cNvSpPr>
              <a:spLocks noChangeAspect="1" noChangeArrowheads="1"/>
            </p:cNvSpPr>
            <p:nvPr/>
          </p:nvSpPr>
          <p:spPr bwMode="auto">
            <a:xfrm>
              <a:off x="2526" y="1707"/>
              <a:ext cx="733" cy="734"/>
            </a:xfrm>
            <a:prstGeom prst="ellipse">
              <a:avLst/>
            </a:prstGeom>
            <a:solidFill>
              <a:srgbClr val="6699FF">
                <a:alpha val="14902"/>
              </a:srgbClr>
            </a:solidFill>
            <a:ln w="9525">
              <a:solidFill>
                <a:srgbClr val="6699FF"/>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grpSp>
      <p:sp>
        <p:nvSpPr>
          <p:cNvPr id="34820" name="WordArt 10">
            <a:extLst>
              <a:ext uri="{FF2B5EF4-FFF2-40B4-BE49-F238E27FC236}">
                <a16:creationId xmlns:a16="http://schemas.microsoft.com/office/drawing/2014/main" id="{07B5AE0F-B864-4D5D-A27E-C4A2EB09B3AF}"/>
              </a:ext>
            </a:extLst>
          </p:cNvPr>
          <p:cNvSpPr>
            <a:spLocks noChangeArrowheads="1" noChangeShapeType="1" noTextEdit="1"/>
          </p:cNvSpPr>
          <p:nvPr/>
        </p:nvSpPr>
        <p:spPr bwMode="auto">
          <a:xfrm>
            <a:off x="4010025" y="2981325"/>
            <a:ext cx="1163638" cy="18319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spcFirstLastPara="1" wrap="none" fromWordArt="1">
            <a:prstTxWarp prst="textArchUp">
              <a:avLst>
                <a:gd name="adj" fmla="val 13493036"/>
              </a:avLst>
            </a:prstTxWarp>
          </a:bodyPr>
          <a:lstStyle/>
          <a:p>
            <a:pPr algn="ctr"/>
            <a:r>
              <a:rPr lang="en-US" sz="1400" kern="10" dirty="0">
                <a:solidFill>
                  <a:srgbClr val="777777"/>
                </a:solidFill>
                <a:latin typeface="Comic Sans MS" panose="030F0702030302020204" pitchFamily="66" charset="0"/>
              </a:rPr>
              <a:t>Pre conventional</a:t>
            </a:r>
          </a:p>
        </p:txBody>
      </p:sp>
      <p:sp>
        <p:nvSpPr>
          <p:cNvPr id="34821" name="WordArt 11">
            <a:extLst>
              <a:ext uri="{FF2B5EF4-FFF2-40B4-BE49-F238E27FC236}">
                <a16:creationId xmlns:a16="http://schemas.microsoft.com/office/drawing/2014/main" id="{0C0F4099-D8C3-4379-8DBB-0A5A7E4405FF}"/>
              </a:ext>
            </a:extLst>
          </p:cNvPr>
          <p:cNvSpPr>
            <a:spLocks noChangeArrowheads="1" noChangeShapeType="1" noTextEdit="1"/>
          </p:cNvSpPr>
          <p:nvPr/>
        </p:nvSpPr>
        <p:spPr bwMode="auto">
          <a:xfrm>
            <a:off x="3692525" y="2384425"/>
            <a:ext cx="1781175" cy="4286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spcFirstLastPara="1" wrap="none" fromWordArt="1">
            <a:prstTxWarp prst="textArchUp">
              <a:avLst>
                <a:gd name="adj" fmla="val 11319356"/>
              </a:avLst>
            </a:prstTxWarp>
          </a:bodyPr>
          <a:lstStyle/>
          <a:p>
            <a:pPr algn="ctr"/>
            <a:r>
              <a:rPr lang="en-US" kern="10" dirty="0">
                <a:solidFill>
                  <a:srgbClr val="777777"/>
                </a:solidFill>
                <a:latin typeface="Comic Sans MS" panose="030F0702030302020204" pitchFamily="66" charset="0"/>
              </a:rPr>
              <a:t>Conventional</a:t>
            </a:r>
          </a:p>
        </p:txBody>
      </p:sp>
      <p:sp>
        <p:nvSpPr>
          <p:cNvPr id="34822" name="WordArt 12">
            <a:extLst>
              <a:ext uri="{FF2B5EF4-FFF2-40B4-BE49-F238E27FC236}">
                <a16:creationId xmlns:a16="http://schemas.microsoft.com/office/drawing/2014/main" id="{0FFAF87B-9436-46F0-860E-331A5C665482}"/>
              </a:ext>
            </a:extLst>
          </p:cNvPr>
          <p:cNvSpPr>
            <a:spLocks noChangeArrowheads="1" noChangeShapeType="1" noTextEdit="1"/>
          </p:cNvSpPr>
          <p:nvPr/>
        </p:nvSpPr>
        <p:spPr bwMode="auto">
          <a:xfrm>
            <a:off x="2794000" y="1608138"/>
            <a:ext cx="3563938" cy="45402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spcFirstLastPara="1" wrap="none" fromWordArt="1">
            <a:prstTxWarp prst="textArchUp">
              <a:avLst>
                <a:gd name="adj" fmla="val 13131948"/>
              </a:avLst>
            </a:prstTxWarp>
          </a:bodyPr>
          <a:lstStyle/>
          <a:p>
            <a:pPr algn="ctr"/>
            <a:r>
              <a:rPr lang="en-US" sz="4000" kern="10" dirty="0">
                <a:solidFill>
                  <a:srgbClr val="777777"/>
                </a:solidFill>
                <a:latin typeface="Comic Sans MS" panose="030F0702030302020204" pitchFamily="66" charset="0"/>
              </a:rPr>
              <a:t>Post conventional</a:t>
            </a:r>
          </a:p>
        </p:txBody>
      </p:sp>
      <p:sp>
        <p:nvSpPr>
          <p:cNvPr id="34823" name="WordArt 13">
            <a:extLst>
              <a:ext uri="{FF2B5EF4-FFF2-40B4-BE49-F238E27FC236}">
                <a16:creationId xmlns:a16="http://schemas.microsoft.com/office/drawing/2014/main" id="{F3B59EF1-4672-4A9A-85CE-1EFCFB21F392}"/>
              </a:ext>
            </a:extLst>
          </p:cNvPr>
          <p:cNvSpPr>
            <a:spLocks noChangeArrowheads="1" noChangeShapeType="1" noTextEdit="1"/>
          </p:cNvSpPr>
          <p:nvPr/>
        </p:nvSpPr>
        <p:spPr bwMode="auto">
          <a:xfrm>
            <a:off x="1858963" y="708025"/>
            <a:ext cx="5340350" cy="5857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spcFirstLastPara="1" wrap="none" fromWordArt="1">
            <a:prstTxWarp prst="textArchUp">
              <a:avLst>
                <a:gd name="adj" fmla="val 13262564"/>
              </a:avLst>
            </a:prstTxWarp>
          </a:bodyPr>
          <a:lstStyle/>
          <a:p>
            <a:pPr algn="ctr"/>
            <a:r>
              <a:rPr lang="en-US" sz="4800" kern="10" dirty="0">
                <a:solidFill>
                  <a:srgbClr val="777777"/>
                </a:solidFill>
                <a:latin typeface="Comic Sans MS" panose="030F0702030302020204" pitchFamily="66" charset="0"/>
              </a:rPr>
              <a:t>Post post conventional</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13A5DD31-E597-4568-97D1-828E4A895F6F}"/>
              </a:ext>
            </a:extLst>
          </p:cNvPr>
          <p:cNvSpPr>
            <a:spLocks noGrp="1" noChangeArrowheads="1"/>
          </p:cNvSpPr>
          <p:nvPr>
            <p:ph type="title"/>
          </p:nvPr>
        </p:nvSpPr>
        <p:spPr/>
        <p:txBody>
          <a:bodyPr>
            <a:normAutofit/>
          </a:bodyPr>
          <a:lstStyle/>
          <a:p>
            <a:pPr eaLnBrk="1" hangingPunct="1"/>
            <a:r>
              <a:rPr lang="en-US" altLang="en-US" dirty="0"/>
              <a:t>Wisdom is a Function of Vertical  Development </a:t>
            </a:r>
          </a:p>
        </p:txBody>
      </p:sp>
      <p:sp>
        <p:nvSpPr>
          <p:cNvPr id="26627" name="Rectangle 3">
            <a:extLst>
              <a:ext uri="{FF2B5EF4-FFF2-40B4-BE49-F238E27FC236}">
                <a16:creationId xmlns:a16="http://schemas.microsoft.com/office/drawing/2014/main" id="{A548BADA-6072-4AB6-A3AA-276F3E23C872}"/>
              </a:ext>
            </a:extLst>
          </p:cNvPr>
          <p:cNvSpPr>
            <a:spLocks noGrp="1" noChangeArrowheads="1"/>
          </p:cNvSpPr>
          <p:nvPr>
            <p:ph type="body" idx="1"/>
          </p:nvPr>
        </p:nvSpPr>
        <p:spPr/>
        <p:txBody>
          <a:bodyPr/>
          <a:lstStyle/>
          <a:p>
            <a:pPr eaLnBrk="1" hangingPunct="1"/>
            <a:r>
              <a:rPr lang="en-US" altLang="en-US" dirty="0"/>
              <a:t>Development occurs in predictable patterns; evolution emerges into something new, different and unpredictable</a:t>
            </a:r>
          </a:p>
          <a:p>
            <a:pPr eaLnBrk="1" hangingPunct="1"/>
            <a:r>
              <a:rPr lang="en-US" altLang="en-US" dirty="0"/>
              <a:t>Evolution in the developed world has reached a particular level and individuals or groups can move beyond the current level through conscious effort</a:t>
            </a:r>
          </a:p>
        </p:txBody>
      </p:sp>
      <p:sp>
        <p:nvSpPr>
          <p:cNvPr id="26628" name="Text Box 4">
            <a:extLst>
              <a:ext uri="{FF2B5EF4-FFF2-40B4-BE49-F238E27FC236}">
                <a16:creationId xmlns:a16="http://schemas.microsoft.com/office/drawing/2014/main" id="{6621C4FA-8E80-444B-997C-FC94A7E6DB56}"/>
              </a:ext>
            </a:extLst>
          </p:cNvPr>
          <p:cNvSpPr txBox="1">
            <a:spLocks noChangeArrowheads="1"/>
          </p:cNvSpPr>
          <p:nvPr/>
        </p:nvSpPr>
        <p:spPr bwMode="auto">
          <a:xfrm>
            <a:off x="504825" y="5294313"/>
            <a:ext cx="831830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dirty="0"/>
              <a:t>Fiandt, K., Forman, J., Megel, M., Pakieser, R., Burge, S. (2003). Integral nursing: </a:t>
            </a:r>
          </a:p>
          <a:p>
            <a:pPr eaLnBrk="1" hangingPunct="1"/>
            <a:r>
              <a:rPr lang="en-US" altLang="en-US" sz="1400" dirty="0"/>
              <a:t>An emerging framework for engaging the evolution of the profession.</a:t>
            </a:r>
            <a:r>
              <a:rPr lang="en-US" altLang="en-US" sz="1400" i="1" dirty="0"/>
              <a:t> Nursing Outlook,</a:t>
            </a:r>
            <a:r>
              <a:rPr lang="en-US" altLang="en-US" sz="1400" dirty="0"/>
              <a:t> 51, (3), 130-137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F665C40A-5C2A-4B50-86AC-2B5B346C79A3}"/>
              </a:ext>
            </a:extLst>
          </p:cNvPr>
          <p:cNvSpPr>
            <a:spLocks noChangeArrowheads="1"/>
          </p:cNvSpPr>
          <p:nvPr/>
        </p:nvSpPr>
        <p:spPr bwMode="auto">
          <a:xfrm>
            <a:off x="597529" y="950614"/>
            <a:ext cx="7746371" cy="2478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dirty="0">
                <a:latin typeface="+mn-lt"/>
              </a:rPr>
              <a:t>Chapter 17. Wisdom Leadership: A Developmental Journey</a:t>
            </a:r>
            <a:endParaRPr lang="en-US" altLang="en-US" sz="3600" b="1" dirty="0">
              <a:latin typeface="+mn-lt"/>
              <a:cs typeface="Arial" panose="020B0604020202020204" pitchFamily="34" charset="0"/>
            </a:endParaRPr>
          </a:p>
        </p:txBody>
      </p:sp>
      <p:sp>
        <p:nvSpPr>
          <p:cNvPr id="7171" name="Rectangle 3">
            <a:extLst>
              <a:ext uri="{FF2B5EF4-FFF2-40B4-BE49-F238E27FC236}">
                <a16:creationId xmlns:a16="http://schemas.microsoft.com/office/drawing/2014/main" id="{A62F59FB-593D-43FC-A32A-5B46D4E3E337}"/>
              </a:ext>
            </a:extLst>
          </p:cNvPr>
          <p:cNvSpPr>
            <a:spLocks noChangeArrowheads="1"/>
          </p:cNvSpPr>
          <p:nvPr/>
        </p:nvSpPr>
        <p:spPr bwMode="auto">
          <a:xfrm>
            <a:off x="733331" y="3779178"/>
            <a:ext cx="7393528"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en-US" altLang="en-US" sz="2600" dirty="0">
                <a:latin typeface="+mn-lt"/>
              </a:rPr>
              <a:t>Contributors </a:t>
            </a:r>
            <a:r>
              <a:rPr lang="en-US" altLang="en-US" sz="2000" dirty="0">
                <a:latin typeface="Arial Unicode MS" panose="020B0604020202020204" pitchFamily="34" charset="-128"/>
              </a:rPr>
              <a:t>			</a:t>
            </a:r>
            <a:r>
              <a:rPr lang="en-US" altLang="en-US" sz="2000" b="1" dirty="0">
                <a:latin typeface="Arial Unicode MS" panose="020B0604020202020204" pitchFamily="34" charset="-128"/>
              </a:rPr>
              <a:t>Daniel J. Pesut</a:t>
            </a:r>
            <a:r>
              <a:rPr lang="en-US" altLang="en-US" sz="2000" dirty="0">
                <a:latin typeface="Arial Unicode MS" panose="020B0604020202020204" pitchFamily="34" charset="-128"/>
              </a:rPr>
              <a:t>, PhD, RN, FAAN</a:t>
            </a:r>
          </a:p>
          <a:p>
            <a:pPr eaLnBrk="1" hangingPunct="1">
              <a:lnSpc>
                <a:spcPct val="90000"/>
              </a:lnSpc>
              <a:spcBef>
                <a:spcPct val="20000"/>
              </a:spcBef>
            </a:pPr>
            <a:r>
              <a:rPr lang="en-US" altLang="en-US" sz="2000" dirty="0">
                <a:solidFill>
                  <a:schemeClr val="hlink"/>
                </a:solidFill>
                <a:latin typeface="Verdana" panose="020B0604030504040204" pitchFamily="34" charset="0"/>
              </a:rPr>
              <a:t> </a:t>
            </a:r>
          </a:p>
          <a:p>
            <a:pPr algn="ctr" eaLnBrk="1" hangingPunct="1">
              <a:lnSpc>
                <a:spcPct val="90000"/>
              </a:lnSpc>
              <a:spcBef>
                <a:spcPct val="20000"/>
              </a:spcBef>
            </a:pPr>
            <a:endParaRPr lang="en-US" altLang="en-US" sz="2000" dirty="0">
              <a:solidFill>
                <a:schemeClr val="hlink"/>
              </a:solidFill>
              <a:latin typeface="Verdana" panose="020B0604030504040204" pitchFamily="34"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a:extLst>
              <a:ext uri="{FF2B5EF4-FFF2-40B4-BE49-F238E27FC236}">
                <a16:creationId xmlns:a16="http://schemas.microsoft.com/office/drawing/2014/main" id="{3EFEDE5D-36C6-445A-AD32-306085C217A0}"/>
              </a:ext>
            </a:extLst>
          </p:cNvPr>
          <p:cNvSpPr>
            <a:spLocks noGrp="1" noChangeArrowheads="1"/>
          </p:cNvSpPr>
          <p:nvPr>
            <p:ph type="title"/>
          </p:nvPr>
        </p:nvSpPr>
        <p:spPr>
          <a:xfrm>
            <a:off x="406400" y="261938"/>
            <a:ext cx="8737600" cy="547687"/>
          </a:xfrm>
        </p:spPr>
        <p:txBody>
          <a:bodyPr>
            <a:normAutofit fontScale="90000"/>
          </a:bodyPr>
          <a:lstStyle/>
          <a:p>
            <a:pPr eaLnBrk="1" hangingPunct="1"/>
            <a:r>
              <a:rPr lang="en-US" altLang="en-US" dirty="0"/>
              <a:t>Supporting Development &amp; Transformation</a:t>
            </a:r>
          </a:p>
        </p:txBody>
      </p:sp>
      <p:sp>
        <p:nvSpPr>
          <p:cNvPr id="171026" name="Text Box 18">
            <a:extLst>
              <a:ext uri="{FF2B5EF4-FFF2-40B4-BE49-F238E27FC236}">
                <a16:creationId xmlns:a16="http://schemas.microsoft.com/office/drawing/2014/main" id="{C60BC243-A33A-4CDB-AE4B-443F040FA718}"/>
              </a:ext>
            </a:extLst>
          </p:cNvPr>
          <p:cNvSpPr txBox="1">
            <a:spLocks noChangeArrowheads="1"/>
          </p:cNvSpPr>
          <p:nvPr/>
        </p:nvSpPr>
        <p:spPr bwMode="auto">
          <a:xfrm>
            <a:off x="609600" y="1544081"/>
            <a:ext cx="6294438" cy="132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ts val="600"/>
              </a:spcBef>
            </a:pPr>
            <a:r>
              <a:rPr lang="en-US" altLang="en-US" dirty="0">
                <a:solidFill>
                  <a:srgbClr val="0000FF"/>
                </a:solidFill>
                <a:latin typeface="Comic Sans MS" panose="030F0702030302020204" pitchFamily="66" charset="0"/>
              </a:rPr>
              <a:t>Lateral, Horizontal</a:t>
            </a:r>
            <a:r>
              <a:rPr lang="en-US" altLang="en-US" b="1" dirty="0">
                <a:solidFill>
                  <a:srgbClr val="0000FF"/>
                </a:solidFill>
                <a:latin typeface="Comic Sans MS" panose="030F0702030302020204" pitchFamily="66" charset="0"/>
              </a:rPr>
              <a:t> </a:t>
            </a:r>
            <a:r>
              <a:rPr lang="en-US" altLang="en-US" dirty="0">
                <a:solidFill>
                  <a:srgbClr val="0000FF"/>
                </a:solidFill>
                <a:latin typeface="Comic Sans MS" panose="030F0702030302020204" pitchFamily="66" charset="0"/>
              </a:rPr>
              <a:t>=</a:t>
            </a:r>
            <a:r>
              <a:rPr lang="en-US" altLang="en-US" b="1" dirty="0">
                <a:latin typeface="Comic Sans MS" panose="030F0702030302020204" pitchFamily="66" charset="0"/>
              </a:rPr>
              <a:t> </a:t>
            </a:r>
            <a:r>
              <a:rPr lang="en-US" altLang="en-US" dirty="0">
                <a:latin typeface="Comic Sans MS" panose="030F0702030302020204" pitchFamily="66" charset="0"/>
              </a:rPr>
              <a:t>expansion </a:t>
            </a:r>
            <a:br>
              <a:rPr lang="en-US" altLang="en-US" dirty="0">
                <a:latin typeface="Comic Sans MS" panose="030F0702030302020204" pitchFamily="66" charset="0"/>
              </a:rPr>
            </a:br>
            <a:r>
              <a:rPr lang="en-US" altLang="en-US" dirty="0">
                <a:latin typeface="Comic Sans MS" panose="030F0702030302020204" pitchFamily="66" charset="0"/>
              </a:rPr>
              <a:t>at same stage (developing new skills, adding information </a:t>
            </a:r>
            <a:br>
              <a:rPr lang="en-US" altLang="en-US" dirty="0">
                <a:latin typeface="Comic Sans MS" panose="030F0702030302020204" pitchFamily="66" charset="0"/>
              </a:rPr>
            </a:br>
            <a:r>
              <a:rPr lang="en-US" altLang="en-US" dirty="0">
                <a:latin typeface="Comic Sans MS" panose="030F0702030302020204" pitchFamily="66" charset="0"/>
              </a:rPr>
              <a:t>and knowledge, transfer from one area to another): </a:t>
            </a:r>
            <a:br>
              <a:rPr lang="en-US" altLang="en-US" dirty="0">
                <a:latin typeface="Comic Sans MS" panose="030F0702030302020204" pitchFamily="66" charset="0"/>
              </a:rPr>
            </a:br>
            <a:r>
              <a:rPr lang="en-US" altLang="en-US" dirty="0">
                <a:latin typeface="Comic Sans MS" panose="030F0702030302020204" pitchFamily="66" charset="0"/>
              </a:rPr>
              <a:t>Wilber calls this “translating”.</a:t>
            </a:r>
          </a:p>
        </p:txBody>
      </p:sp>
      <p:sp>
        <p:nvSpPr>
          <p:cNvPr id="171027" name="Text Box 19">
            <a:extLst>
              <a:ext uri="{FF2B5EF4-FFF2-40B4-BE49-F238E27FC236}">
                <a16:creationId xmlns:a16="http://schemas.microsoft.com/office/drawing/2014/main" id="{3EF02E06-0D9A-4552-9898-885093A0079A}"/>
              </a:ext>
            </a:extLst>
          </p:cNvPr>
          <p:cNvSpPr txBox="1">
            <a:spLocks noChangeArrowheads="1"/>
          </p:cNvSpPr>
          <p:nvPr/>
        </p:nvSpPr>
        <p:spPr bwMode="auto">
          <a:xfrm>
            <a:off x="609600" y="3448050"/>
            <a:ext cx="6049963"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90000"/>
              </a:lnSpc>
            </a:pPr>
            <a:r>
              <a:rPr lang="en-US" altLang="en-US" dirty="0">
                <a:solidFill>
                  <a:srgbClr val="0000FF"/>
                </a:solidFill>
                <a:latin typeface="Comic Sans MS" panose="030F0702030302020204" pitchFamily="66" charset="0"/>
              </a:rPr>
              <a:t>Vertical Up =</a:t>
            </a:r>
            <a:r>
              <a:rPr lang="en-US" altLang="en-US" dirty="0">
                <a:latin typeface="Comic Sans MS" panose="030F0702030302020204" pitchFamily="66" charset="0"/>
              </a:rPr>
              <a:t> transformation, vertical development, new perspective</a:t>
            </a:r>
          </a:p>
        </p:txBody>
      </p:sp>
      <p:sp>
        <p:nvSpPr>
          <p:cNvPr id="171028" name="Text Box 20">
            <a:extLst>
              <a:ext uri="{FF2B5EF4-FFF2-40B4-BE49-F238E27FC236}">
                <a16:creationId xmlns:a16="http://schemas.microsoft.com/office/drawing/2014/main" id="{A21ED801-2560-4E53-8C0B-9ECAFB21570F}"/>
              </a:ext>
            </a:extLst>
          </p:cNvPr>
          <p:cNvSpPr txBox="1">
            <a:spLocks noChangeArrowheads="1"/>
          </p:cNvSpPr>
          <p:nvPr/>
        </p:nvSpPr>
        <p:spPr bwMode="auto">
          <a:xfrm>
            <a:off x="609600" y="4406900"/>
            <a:ext cx="6049963"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ts val="600"/>
              </a:spcBef>
            </a:pPr>
            <a:r>
              <a:rPr lang="en-US" altLang="en-US" dirty="0">
                <a:solidFill>
                  <a:srgbClr val="0000FF"/>
                </a:solidFill>
                <a:latin typeface="Comic Sans MS" panose="030F0702030302020204" pitchFamily="66" charset="0"/>
              </a:rPr>
              <a:t>Vertical Down =</a:t>
            </a:r>
            <a:r>
              <a:rPr lang="en-US" altLang="en-US" dirty="0">
                <a:latin typeface="Comic Sans MS" panose="030F0702030302020204" pitchFamily="66" charset="0"/>
              </a:rPr>
              <a:t> temporary or permanent regression due to life circumstances, environment, </a:t>
            </a:r>
            <a:br>
              <a:rPr lang="en-US" altLang="en-US" dirty="0">
                <a:latin typeface="Comic Sans MS" panose="030F0702030302020204" pitchFamily="66" charset="0"/>
              </a:rPr>
            </a:br>
            <a:r>
              <a:rPr lang="en-US" altLang="en-US" dirty="0">
                <a:latin typeface="Comic Sans MS" panose="030F0702030302020204" pitchFamily="66" charset="0"/>
              </a:rPr>
              <a:t>stress and disease.</a:t>
            </a:r>
          </a:p>
        </p:txBody>
      </p:sp>
      <p:sp>
        <p:nvSpPr>
          <p:cNvPr id="171034" name="Line 26">
            <a:extLst>
              <a:ext uri="{FF2B5EF4-FFF2-40B4-BE49-F238E27FC236}">
                <a16:creationId xmlns:a16="http://schemas.microsoft.com/office/drawing/2014/main" id="{43C11877-F0F8-4AF8-9EF2-F37779CC59C3}"/>
              </a:ext>
            </a:extLst>
          </p:cNvPr>
          <p:cNvSpPr>
            <a:spLocks noChangeShapeType="1"/>
          </p:cNvSpPr>
          <p:nvPr/>
        </p:nvSpPr>
        <p:spPr bwMode="auto">
          <a:xfrm>
            <a:off x="7459663" y="4557713"/>
            <a:ext cx="0" cy="1149350"/>
          </a:xfrm>
          <a:prstGeom prst="line">
            <a:avLst/>
          </a:prstGeom>
          <a:noFill/>
          <a:ln w="57150">
            <a:solidFill>
              <a:schemeClr val="bg2"/>
            </a:solidFill>
            <a:round/>
            <a:headEnd/>
            <a:tailEnd type="stealth" w="med" len="lg"/>
          </a:ln>
          <a:extLst>
            <a:ext uri="{909E8E84-426E-40DD-AFC4-6F175D3DCCD1}">
              <a14:hiddenFill xmlns:a14="http://schemas.microsoft.com/office/drawing/2010/main">
                <a:noFill/>
              </a14:hiddenFill>
            </a:ext>
          </a:extLst>
        </p:spPr>
        <p:txBody>
          <a:bodyPr/>
          <a:lstStyle/>
          <a:p>
            <a:endParaRPr lang="en-US" dirty="0"/>
          </a:p>
        </p:txBody>
      </p:sp>
      <p:grpSp>
        <p:nvGrpSpPr>
          <p:cNvPr id="2" name="Group 27">
            <a:extLst>
              <a:ext uri="{FF2B5EF4-FFF2-40B4-BE49-F238E27FC236}">
                <a16:creationId xmlns:a16="http://schemas.microsoft.com/office/drawing/2014/main" id="{B773895D-1827-4FA0-9DCD-B49E42B849C6}"/>
              </a:ext>
            </a:extLst>
          </p:cNvPr>
          <p:cNvGrpSpPr>
            <a:grpSpLocks/>
          </p:cNvGrpSpPr>
          <p:nvPr/>
        </p:nvGrpSpPr>
        <p:grpSpPr bwMode="auto">
          <a:xfrm>
            <a:off x="6203950" y="2232025"/>
            <a:ext cx="2511425" cy="2557463"/>
            <a:chOff x="3908" y="1406"/>
            <a:chExt cx="1582" cy="1611"/>
          </a:xfrm>
        </p:grpSpPr>
        <p:sp>
          <p:nvSpPr>
            <p:cNvPr id="35856" name="Oval 28">
              <a:extLst>
                <a:ext uri="{FF2B5EF4-FFF2-40B4-BE49-F238E27FC236}">
                  <a16:creationId xmlns:a16="http://schemas.microsoft.com/office/drawing/2014/main" id="{09DF7AA8-3329-4990-996E-8B1FB67E82A7}"/>
                </a:ext>
              </a:extLst>
            </p:cNvPr>
            <p:cNvSpPr>
              <a:spLocks noChangeArrowheads="1"/>
            </p:cNvSpPr>
            <p:nvPr/>
          </p:nvSpPr>
          <p:spPr bwMode="auto">
            <a:xfrm flipH="1">
              <a:off x="4349" y="2691"/>
              <a:ext cx="703" cy="326"/>
            </a:xfrm>
            <a:prstGeom prst="ellipse">
              <a:avLst/>
            </a:prstGeom>
            <a:solidFill>
              <a:srgbClr val="FF9900">
                <a:alpha val="85881"/>
              </a:srgbClr>
            </a:solidFill>
            <a:ln w="9525">
              <a:round/>
              <a:headEnd/>
              <a:tailEnd/>
            </a:ln>
            <a:scene3d>
              <a:camera prst="legacyPerspectiveBottom">
                <a:rot lat="20099986" lon="0" rev="0"/>
              </a:camera>
              <a:lightRig rig="legacyFlat2" dir="t"/>
            </a:scene3d>
            <a:sp3d extrusionH="430200" prstMaterial="legacyPlastic">
              <a:bevelT w="13500" h="13500" prst="angle"/>
              <a:bevelB w="13500" h="13500" prst="angle"/>
              <a:extrusionClr>
                <a:srgbClr val="FF9900"/>
              </a:extrusionClr>
              <a:contourClr>
                <a:srgbClr val="FF9900"/>
              </a:contourClr>
            </a:sp3d>
          </p:spPr>
          <p:txBody>
            <a:bodyP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35857" name="Line 29">
              <a:extLst>
                <a:ext uri="{FF2B5EF4-FFF2-40B4-BE49-F238E27FC236}">
                  <a16:creationId xmlns:a16="http://schemas.microsoft.com/office/drawing/2014/main" id="{19E04838-4299-473C-8EC0-424E1024EEE8}"/>
                </a:ext>
              </a:extLst>
            </p:cNvPr>
            <p:cNvSpPr>
              <a:spLocks noChangeShapeType="1"/>
            </p:cNvSpPr>
            <p:nvPr/>
          </p:nvSpPr>
          <p:spPr bwMode="auto">
            <a:xfrm flipV="1">
              <a:off x="4701" y="2563"/>
              <a:ext cx="0" cy="307"/>
            </a:xfrm>
            <a:prstGeom prst="line">
              <a:avLst/>
            </a:prstGeom>
            <a:noFill/>
            <a:ln w="57150">
              <a:solidFill>
                <a:schemeClr val="bg2"/>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5858" name="Oval 30">
              <a:extLst>
                <a:ext uri="{FF2B5EF4-FFF2-40B4-BE49-F238E27FC236}">
                  <a16:creationId xmlns:a16="http://schemas.microsoft.com/office/drawing/2014/main" id="{CA9A778A-808E-4C73-861A-4B21DA3CC075}"/>
                </a:ext>
              </a:extLst>
            </p:cNvPr>
            <p:cNvSpPr>
              <a:spLocks noChangeArrowheads="1"/>
            </p:cNvSpPr>
            <p:nvPr/>
          </p:nvSpPr>
          <p:spPr bwMode="auto">
            <a:xfrm>
              <a:off x="4167" y="2187"/>
              <a:ext cx="1044" cy="432"/>
            </a:xfrm>
            <a:prstGeom prst="ellipse">
              <a:avLst/>
            </a:prstGeom>
            <a:solidFill>
              <a:srgbClr val="00FF00">
                <a:alpha val="85881"/>
              </a:srgbClr>
            </a:solidFill>
            <a:ln w="9525">
              <a:round/>
              <a:headEnd/>
              <a:tailEnd/>
            </a:ln>
            <a:scene3d>
              <a:camera prst="legacyObliqueBottom"/>
              <a:lightRig rig="legacyFlat2" dir="t"/>
            </a:scene3d>
            <a:sp3d extrusionH="430200" prstMaterial="legacyMatte">
              <a:bevelT w="13500" h="13500" prst="angle"/>
              <a:bevelB w="13500" h="13500" prst="angle"/>
              <a:extrusionClr>
                <a:srgbClr val="00FF00"/>
              </a:extrusionClr>
              <a:contourClr>
                <a:srgbClr val="00FF00"/>
              </a:contourClr>
            </a:sp3d>
          </p:spPr>
          <p:txBody>
            <a:bodyP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35859" name="Line 31">
              <a:extLst>
                <a:ext uri="{FF2B5EF4-FFF2-40B4-BE49-F238E27FC236}">
                  <a16:creationId xmlns:a16="http://schemas.microsoft.com/office/drawing/2014/main" id="{658ED605-1182-4085-9A2B-28EAFC2BE7AB}"/>
                </a:ext>
              </a:extLst>
            </p:cNvPr>
            <p:cNvSpPr>
              <a:spLocks noChangeShapeType="1"/>
            </p:cNvSpPr>
            <p:nvPr/>
          </p:nvSpPr>
          <p:spPr bwMode="auto">
            <a:xfrm flipV="1">
              <a:off x="4691" y="2090"/>
              <a:ext cx="0" cy="306"/>
            </a:xfrm>
            <a:prstGeom prst="line">
              <a:avLst/>
            </a:prstGeom>
            <a:noFill/>
            <a:ln w="57150">
              <a:solidFill>
                <a:schemeClr val="bg2"/>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5860" name="Oval 32">
              <a:extLst>
                <a:ext uri="{FF2B5EF4-FFF2-40B4-BE49-F238E27FC236}">
                  <a16:creationId xmlns:a16="http://schemas.microsoft.com/office/drawing/2014/main" id="{4074B4F9-657A-441C-8FA4-511A941B8092}"/>
                </a:ext>
              </a:extLst>
            </p:cNvPr>
            <p:cNvSpPr>
              <a:spLocks noChangeArrowheads="1"/>
            </p:cNvSpPr>
            <p:nvPr/>
          </p:nvSpPr>
          <p:spPr bwMode="auto">
            <a:xfrm>
              <a:off x="3908" y="1406"/>
              <a:ext cx="1582" cy="669"/>
            </a:xfrm>
            <a:prstGeom prst="ellipse">
              <a:avLst/>
            </a:prstGeom>
            <a:solidFill>
              <a:srgbClr val="00FFFF">
                <a:alpha val="78038"/>
              </a:srgbClr>
            </a:solidFill>
            <a:ln w="9525">
              <a:round/>
              <a:headEnd/>
              <a:tailEnd/>
            </a:ln>
            <a:scene3d>
              <a:camera prst="legacyObliqueBottom">
                <a:rot lat="21299986" lon="0" rev="0"/>
              </a:camera>
              <a:lightRig rig="legacyFlat2" dir="t"/>
            </a:scene3d>
            <a:sp3d extrusionH="290500" prstMaterial="legacyPlastic">
              <a:bevelT w="13500" h="13500" prst="angle"/>
              <a:bevelB w="13500" h="13500" prst="angle"/>
              <a:extrusionClr>
                <a:schemeClr val="bg1"/>
              </a:extrusionClr>
              <a:contourClr>
                <a:srgbClr val="00FFFF"/>
              </a:contourClr>
            </a:sp3d>
          </p:spPr>
          <p:txBody>
            <a:bodyP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grpSp>
      <p:sp>
        <p:nvSpPr>
          <p:cNvPr id="171041" name="Line 33">
            <a:extLst>
              <a:ext uri="{FF2B5EF4-FFF2-40B4-BE49-F238E27FC236}">
                <a16:creationId xmlns:a16="http://schemas.microsoft.com/office/drawing/2014/main" id="{81611F73-9308-40BA-881D-D5CB3D2695E6}"/>
              </a:ext>
            </a:extLst>
          </p:cNvPr>
          <p:cNvSpPr>
            <a:spLocks noChangeShapeType="1"/>
          </p:cNvSpPr>
          <p:nvPr/>
        </p:nvSpPr>
        <p:spPr bwMode="auto">
          <a:xfrm flipV="1">
            <a:off x="7459663" y="1716088"/>
            <a:ext cx="0" cy="1057275"/>
          </a:xfrm>
          <a:prstGeom prst="line">
            <a:avLst/>
          </a:prstGeom>
          <a:noFill/>
          <a:ln w="57150">
            <a:solidFill>
              <a:schemeClr val="bg2"/>
            </a:solidFill>
            <a:round/>
            <a:headEnd/>
            <a:tailEnd type="stealth" w="med" len="lg"/>
          </a:ln>
          <a:extLst>
            <a:ext uri="{909E8E84-426E-40DD-AFC4-6F175D3DCCD1}">
              <a14:hiddenFill xmlns:a14="http://schemas.microsoft.com/office/drawing/2010/main">
                <a:noFill/>
              </a14:hiddenFill>
            </a:ext>
          </a:extLst>
        </p:spPr>
        <p:txBody>
          <a:bodyPr/>
          <a:lstStyle/>
          <a:p>
            <a:endParaRPr lang="en-US" dirty="0"/>
          </a:p>
        </p:txBody>
      </p:sp>
      <p:grpSp>
        <p:nvGrpSpPr>
          <p:cNvPr id="3" name="Group 34">
            <a:extLst>
              <a:ext uri="{FF2B5EF4-FFF2-40B4-BE49-F238E27FC236}">
                <a16:creationId xmlns:a16="http://schemas.microsoft.com/office/drawing/2014/main" id="{391C10C9-F344-4F86-8A2E-6E612876AB7E}"/>
              </a:ext>
            </a:extLst>
          </p:cNvPr>
          <p:cNvGrpSpPr>
            <a:grpSpLocks/>
          </p:cNvGrpSpPr>
          <p:nvPr/>
        </p:nvGrpSpPr>
        <p:grpSpPr bwMode="auto">
          <a:xfrm>
            <a:off x="5945188" y="2509838"/>
            <a:ext cx="2984500" cy="669925"/>
            <a:chOff x="3745" y="1581"/>
            <a:chExt cx="1880" cy="422"/>
          </a:xfrm>
        </p:grpSpPr>
        <p:sp>
          <p:nvSpPr>
            <p:cNvPr id="35851" name="Line 35">
              <a:extLst>
                <a:ext uri="{FF2B5EF4-FFF2-40B4-BE49-F238E27FC236}">
                  <a16:creationId xmlns:a16="http://schemas.microsoft.com/office/drawing/2014/main" id="{F99DAD28-8F03-4405-999E-228CEBE9CFBE}"/>
                </a:ext>
              </a:extLst>
            </p:cNvPr>
            <p:cNvSpPr>
              <a:spLocks noChangeShapeType="1"/>
            </p:cNvSpPr>
            <p:nvPr/>
          </p:nvSpPr>
          <p:spPr bwMode="auto">
            <a:xfrm flipH="1">
              <a:off x="3745" y="1747"/>
              <a:ext cx="949" cy="0"/>
            </a:xfrm>
            <a:prstGeom prst="line">
              <a:avLst/>
            </a:prstGeom>
            <a:noFill/>
            <a:ln w="38100">
              <a:solidFill>
                <a:schemeClr val="bg2"/>
              </a:solidFill>
              <a:prstDash val="sysDot"/>
              <a:round/>
              <a:headEnd/>
              <a:tailEnd type="stealth" w="med" len="lg"/>
            </a:ln>
            <a:extLst>
              <a:ext uri="{909E8E84-426E-40DD-AFC4-6F175D3DCCD1}">
                <a14:hiddenFill xmlns:a14="http://schemas.microsoft.com/office/drawing/2010/main">
                  <a:noFill/>
                </a14:hiddenFill>
              </a:ext>
            </a:extLst>
          </p:spPr>
          <p:txBody>
            <a:bodyPr/>
            <a:lstStyle/>
            <a:p>
              <a:endParaRPr lang="en-US" dirty="0"/>
            </a:p>
          </p:txBody>
        </p:sp>
        <p:sp>
          <p:nvSpPr>
            <p:cNvPr id="35852" name="Line 36">
              <a:extLst>
                <a:ext uri="{FF2B5EF4-FFF2-40B4-BE49-F238E27FC236}">
                  <a16:creationId xmlns:a16="http://schemas.microsoft.com/office/drawing/2014/main" id="{7826C9BE-C920-43F9-B174-EB99B3D3AA0B}"/>
                </a:ext>
              </a:extLst>
            </p:cNvPr>
            <p:cNvSpPr>
              <a:spLocks noChangeShapeType="1"/>
            </p:cNvSpPr>
            <p:nvPr/>
          </p:nvSpPr>
          <p:spPr bwMode="auto">
            <a:xfrm flipH="1">
              <a:off x="4427" y="1746"/>
              <a:ext cx="268" cy="257"/>
            </a:xfrm>
            <a:prstGeom prst="line">
              <a:avLst/>
            </a:prstGeom>
            <a:noFill/>
            <a:ln w="38100">
              <a:solidFill>
                <a:schemeClr val="bg2"/>
              </a:solidFill>
              <a:prstDash val="sysDot"/>
              <a:round/>
              <a:headEnd/>
              <a:tailEnd type="stealth" w="med" len="lg"/>
            </a:ln>
            <a:extLst>
              <a:ext uri="{909E8E84-426E-40DD-AFC4-6F175D3DCCD1}">
                <a14:hiddenFill xmlns:a14="http://schemas.microsoft.com/office/drawing/2010/main">
                  <a:noFill/>
                </a14:hiddenFill>
              </a:ext>
            </a:extLst>
          </p:spPr>
          <p:txBody>
            <a:bodyPr/>
            <a:lstStyle/>
            <a:p>
              <a:endParaRPr lang="en-US" dirty="0"/>
            </a:p>
          </p:txBody>
        </p:sp>
        <p:sp>
          <p:nvSpPr>
            <p:cNvPr id="35853" name="Line 37">
              <a:extLst>
                <a:ext uri="{FF2B5EF4-FFF2-40B4-BE49-F238E27FC236}">
                  <a16:creationId xmlns:a16="http://schemas.microsoft.com/office/drawing/2014/main" id="{00AEA305-42FA-43BA-ABC7-8E2D9EE8F8CC}"/>
                </a:ext>
              </a:extLst>
            </p:cNvPr>
            <p:cNvSpPr>
              <a:spLocks noChangeShapeType="1"/>
            </p:cNvSpPr>
            <p:nvPr/>
          </p:nvSpPr>
          <p:spPr bwMode="auto">
            <a:xfrm flipV="1">
              <a:off x="4700" y="1629"/>
              <a:ext cx="488" cy="116"/>
            </a:xfrm>
            <a:prstGeom prst="line">
              <a:avLst/>
            </a:prstGeom>
            <a:noFill/>
            <a:ln w="38100">
              <a:solidFill>
                <a:schemeClr val="bg2"/>
              </a:solidFill>
              <a:prstDash val="sysDot"/>
              <a:round/>
              <a:headEnd/>
              <a:tailEnd type="stealth" w="med" len="lg"/>
            </a:ln>
            <a:extLst>
              <a:ext uri="{909E8E84-426E-40DD-AFC4-6F175D3DCCD1}">
                <a14:hiddenFill xmlns:a14="http://schemas.microsoft.com/office/drawing/2010/main">
                  <a:noFill/>
                </a14:hiddenFill>
              </a:ext>
            </a:extLst>
          </p:spPr>
          <p:txBody>
            <a:bodyPr/>
            <a:lstStyle/>
            <a:p>
              <a:endParaRPr lang="en-US" dirty="0"/>
            </a:p>
          </p:txBody>
        </p:sp>
        <p:sp>
          <p:nvSpPr>
            <p:cNvPr id="35854" name="Line 38">
              <a:extLst>
                <a:ext uri="{FF2B5EF4-FFF2-40B4-BE49-F238E27FC236}">
                  <a16:creationId xmlns:a16="http://schemas.microsoft.com/office/drawing/2014/main" id="{02C1D370-707C-42D8-B2BA-52ECCCD96D82}"/>
                </a:ext>
              </a:extLst>
            </p:cNvPr>
            <p:cNvSpPr>
              <a:spLocks noChangeShapeType="1"/>
            </p:cNvSpPr>
            <p:nvPr/>
          </p:nvSpPr>
          <p:spPr bwMode="auto">
            <a:xfrm flipH="1" flipV="1">
              <a:off x="4527" y="1581"/>
              <a:ext cx="168" cy="166"/>
            </a:xfrm>
            <a:prstGeom prst="line">
              <a:avLst/>
            </a:prstGeom>
            <a:noFill/>
            <a:ln w="38100">
              <a:solidFill>
                <a:schemeClr val="bg2"/>
              </a:solidFill>
              <a:prstDash val="sysDot"/>
              <a:round/>
              <a:headEnd/>
              <a:tailEnd type="stealth" w="med" len="lg"/>
            </a:ln>
            <a:extLst>
              <a:ext uri="{909E8E84-426E-40DD-AFC4-6F175D3DCCD1}">
                <a14:hiddenFill xmlns:a14="http://schemas.microsoft.com/office/drawing/2010/main">
                  <a:noFill/>
                </a14:hiddenFill>
              </a:ext>
            </a:extLst>
          </p:spPr>
          <p:txBody>
            <a:bodyPr/>
            <a:lstStyle/>
            <a:p>
              <a:endParaRPr lang="en-US" dirty="0"/>
            </a:p>
          </p:txBody>
        </p:sp>
        <p:sp>
          <p:nvSpPr>
            <p:cNvPr id="35855" name="Line 39">
              <a:extLst>
                <a:ext uri="{FF2B5EF4-FFF2-40B4-BE49-F238E27FC236}">
                  <a16:creationId xmlns:a16="http://schemas.microsoft.com/office/drawing/2014/main" id="{714E79C8-6D1F-4337-BD4E-0F2B9657662D}"/>
                </a:ext>
              </a:extLst>
            </p:cNvPr>
            <p:cNvSpPr>
              <a:spLocks noChangeShapeType="1"/>
            </p:cNvSpPr>
            <p:nvPr/>
          </p:nvSpPr>
          <p:spPr bwMode="auto">
            <a:xfrm>
              <a:off x="4697" y="1744"/>
              <a:ext cx="928" cy="232"/>
            </a:xfrm>
            <a:prstGeom prst="line">
              <a:avLst/>
            </a:prstGeom>
            <a:noFill/>
            <a:ln w="38100">
              <a:solidFill>
                <a:schemeClr val="bg2"/>
              </a:solidFill>
              <a:prstDash val="sysDot"/>
              <a:round/>
              <a:headEnd/>
              <a:tailEnd type="stealth" w="med" len="lg"/>
            </a:ln>
            <a:extLst>
              <a:ext uri="{909E8E84-426E-40DD-AFC4-6F175D3DCCD1}">
                <a14:hiddenFill xmlns:a14="http://schemas.microsoft.com/office/drawing/2010/main">
                  <a:noFill/>
                </a14:hiddenFill>
              </a:ext>
            </a:extLst>
          </p:spPr>
          <p:txBody>
            <a:bodyPr/>
            <a:lstStyle/>
            <a:p>
              <a:endParaRPr lang="en-US" dirty="0"/>
            </a:p>
          </p:txBody>
        </p:sp>
      </p:grpSp>
      <p:sp>
        <p:nvSpPr>
          <p:cNvPr id="35850" name="TextBox 19">
            <a:extLst>
              <a:ext uri="{FF2B5EF4-FFF2-40B4-BE49-F238E27FC236}">
                <a16:creationId xmlns:a16="http://schemas.microsoft.com/office/drawing/2014/main" id="{726A8904-AA7F-4C4E-BF4B-D1AE943B13DB}"/>
              </a:ext>
            </a:extLst>
          </p:cNvPr>
          <p:cNvSpPr txBox="1">
            <a:spLocks noChangeArrowheads="1"/>
          </p:cNvSpPr>
          <p:nvPr/>
        </p:nvSpPr>
        <p:spPr bwMode="auto">
          <a:xfrm>
            <a:off x="3352800" y="6121400"/>
            <a:ext cx="5619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latin typeface="Comic Sans MS" panose="030F0702030302020204" pitchFamily="66" charset="0"/>
                <a:hlinkClick r:id="rId3"/>
              </a:rPr>
              <a:t>Adapted and courtesy http://www.harthill.co.uk/</a:t>
            </a:r>
            <a:r>
              <a:rPr lang="en-US" altLang="en-US" dirty="0">
                <a:latin typeface="Comic Sans MS" panose="030F0702030302020204" pitchFamily="66"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71010"/>
                                        </p:tgtEl>
                                        <p:attrNameLst>
                                          <p:attrName>style.visibility</p:attrName>
                                        </p:attrNameLst>
                                      </p:cBhvr>
                                      <p:to>
                                        <p:strVal val="visible"/>
                                      </p:to>
                                    </p:set>
                                    <p:animEffect transition="in" filter="fade">
                                      <p:cBhvr>
                                        <p:cTn id="7" dur="1000"/>
                                        <p:tgtEl>
                                          <p:spTgt spid="1710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1026"/>
                                        </p:tgtEl>
                                        <p:attrNameLst>
                                          <p:attrName>style.visibility</p:attrName>
                                        </p:attrNameLst>
                                      </p:cBhvr>
                                      <p:to>
                                        <p:strVal val="visible"/>
                                      </p:to>
                                    </p:set>
                                    <p:animEffect transition="in" filter="fade">
                                      <p:cBhvr>
                                        <p:cTn id="12" dur="1000"/>
                                        <p:tgtEl>
                                          <p:spTgt spid="1710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1027"/>
                                        </p:tgtEl>
                                        <p:attrNameLst>
                                          <p:attrName>style.visibility</p:attrName>
                                        </p:attrNameLst>
                                      </p:cBhvr>
                                      <p:to>
                                        <p:strVal val="visible"/>
                                      </p:to>
                                    </p:set>
                                    <p:animEffect transition="in" filter="fade">
                                      <p:cBhvr>
                                        <p:cTn id="17" dur="1000"/>
                                        <p:tgtEl>
                                          <p:spTgt spid="17102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1028"/>
                                        </p:tgtEl>
                                        <p:attrNameLst>
                                          <p:attrName>style.visibility</p:attrName>
                                        </p:attrNameLst>
                                      </p:cBhvr>
                                      <p:to>
                                        <p:strVal val="visible"/>
                                      </p:to>
                                    </p:set>
                                    <p:animEffect transition="in" filter="fade">
                                      <p:cBhvr>
                                        <p:cTn id="22" dur="1000"/>
                                        <p:tgtEl>
                                          <p:spTgt spid="171028"/>
                                        </p:tgtEl>
                                      </p:cBhvr>
                                    </p:animEffect>
                                  </p:childTnLst>
                                </p:cTn>
                              </p:par>
                              <p:par>
                                <p:cTn id="23" presetID="10" presetClass="entr" presetSubtype="0" fill="hold" nodeType="withEffect">
                                  <p:stCondLst>
                                    <p:cond delay="0"/>
                                  </p:stCondLst>
                                  <p:childTnLst>
                                    <p:set>
                                      <p:cBhvr>
                                        <p:cTn id="24" dur="1" fill="hold">
                                          <p:stCondLst>
                                            <p:cond delay="0"/>
                                          </p:stCondLst>
                                        </p:cTn>
                                        <p:tgtEl>
                                          <p:spTgt spid="171034"/>
                                        </p:tgtEl>
                                        <p:attrNameLst>
                                          <p:attrName>style.visibility</p:attrName>
                                        </p:attrNameLst>
                                      </p:cBhvr>
                                      <p:to>
                                        <p:strVal val="visible"/>
                                      </p:to>
                                    </p:set>
                                    <p:animEffect transition="in" filter="fade">
                                      <p:cBhvr>
                                        <p:cTn id="25" dur="2000"/>
                                        <p:tgtEl>
                                          <p:spTgt spid="171034"/>
                                        </p:tgtEl>
                                      </p:cBhvr>
                                    </p:animEffect>
                                  </p:childTnLst>
                                </p:cTn>
                              </p:par>
                              <p:par>
                                <p:cTn id="26" presetID="10" presetClass="entr" presetSubtype="0" fill="hold" nodeType="with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2000"/>
                                        <p:tgtEl>
                                          <p:spTgt spid="2"/>
                                        </p:tgtEl>
                                      </p:cBhvr>
                                    </p:animEffect>
                                  </p:childTnLst>
                                </p:cTn>
                              </p:par>
                              <p:par>
                                <p:cTn id="29" presetID="10" presetClass="entr" presetSubtype="0" fill="hold" nodeType="withEffect">
                                  <p:stCondLst>
                                    <p:cond delay="0"/>
                                  </p:stCondLst>
                                  <p:childTnLst>
                                    <p:set>
                                      <p:cBhvr>
                                        <p:cTn id="30" dur="1" fill="hold">
                                          <p:stCondLst>
                                            <p:cond delay="0"/>
                                          </p:stCondLst>
                                        </p:cTn>
                                        <p:tgtEl>
                                          <p:spTgt spid="171041"/>
                                        </p:tgtEl>
                                        <p:attrNameLst>
                                          <p:attrName>style.visibility</p:attrName>
                                        </p:attrNameLst>
                                      </p:cBhvr>
                                      <p:to>
                                        <p:strVal val="visible"/>
                                      </p:to>
                                    </p:set>
                                    <p:animEffect transition="in" filter="fade">
                                      <p:cBhvr>
                                        <p:cTn id="31" dur="2000"/>
                                        <p:tgtEl>
                                          <p:spTgt spid="171041"/>
                                        </p:tgtEl>
                                      </p:cBhvr>
                                    </p:animEffect>
                                  </p:childTnLst>
                                </p:cTn>
                              </p:par>
                              <p:par>
                                <p:cTn id="32" presetID="10" presetClass="entr" presetSubtype="0" fill="hold" nodeType="with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2000"/>
                                        <p:tgtEl>
                                          <p:spTgt spid="3"/>
                                        </p:tgtEl>
                                      </p:cBhvr>
                                    </p:animEffect>
                                  </p:childTnLst>
                                </p:cTn>
                              </p:par>
                            </p:childTnLst>
                          </p:cTn>
                        </p:par>
                        <p:par>
                          <p:cTn id="35" fill="hold" nodeType="afterGroup">
                            <p:stCondLst>
                              <p:cond delay="2000"/>
                            </p:stCondLst>
                            <p:childTnLst>
                              <p:par>
                                <p:cTn id="36" presetID="35" presetClass="emph" presetSubtype="0" fill="hold" nodeType="afterEffect">
                                  <p:stCondLst>
                                    <p:cond delay="0"/>
                                  </p:stCondLst>
                                  <p:childTnLst>
                                    <p:anim calcmode="discrete" valueType="str">
                                      <p:cBhvr>
                                        <p:cTn id="37" dur="1000" fill="hold"/>
                                        <p:tgtEl>
                                          <p:spTgt spid="3"/>
                                        </p:tgtEl>
                                        <p:attrNameLst>
                                          <p:attrName>style.visibility</p:attrName>
                                        </p:attrNameLst>
                                      </p:cBhvr>
                                      <p:tavLst>
                                        <p:tav tm="0">
                                          <p:val>
                                            <p:strVal val="hidden"/>
                                          </p:val>
                                        </p:tav>
                                        <p:tav tm="50000">
                                          <p:val>
                                            <p:strVal val="visible"/>
                                          </p:val>
                                        </p:tav>
                                      </p:tavLst>
                                    </p:anim>
                                  </p:childTnLst>
                                </p:cTn>
                              </p:par>
                            </p:childTnLst>
                          </p:cTn>
                        </p:par>
                        <p:par>
                          <p:cTn id="38" fill="hold" nodeType="afterGroup">
                            <p:stCondLst>
                              <p:cond delay="3000"/>
                            </p:stCondLst>
                            <p:childTnLst>
                              <p:par>
                                <p:cTn id="39" presetID="6" presetClass="emph" presetSubtype="0" autoRev="1" fill="hold" nodeType="afterEffect">
                                  <p:stCondLst>
                                    <p:cond delay="0"/>
                                  </p:stCondLst>
                                  <p:childTnLst>
                                    <p:animScale>
                                      <p:cBhvr>
                                        <p:cTn id="40" dur="500" fill="hold"/>
                                        <p:tgtEl>
                                          <p:spTgt spid="3"/>
                                        </p:tgtEl>
                                      </p:cBhvr>
                                      <p:by x="150000" y="150000"/>
                                    </p:animScale>
                                  </p:childTnLst>
                                </p:cTn>
                              </p:par>
                            </p:childTnLst>
                          </p:cTn>
                        </p:par>
                        <p:par>
                          <p:cTn id="41" fill="hold" nodeType="afterGroup">
                            <p:stCondLst>
                              <p:cond delay="4000"/>
                            </p:stCondLst>
                            <p:childTnLst>
                              <p:par>
                                <p:cTn id="42" presetID="35" presetClass="emph" presetSubtype="0" fill="hold" nodeType="afterEffect">
                                  <p:stCondLst>
                                    <p:cond delay="0"/>
                                  </p:stCondLst>
                                  <p:childTnLst>
                                    <p:anim calcmode="discrete" valueType="str">
                                      <p:cBhvr>
                                        <p:cTn id="43" dur="1000" fill="hold"/>
                                        <p:tgtEl>
                                          <p:spTgt spid="3"/>
                                        </p:tgtEl>
                                        <p:attrNameLst>
                                          <p:attrName>style.visibility</p:attrName>
                                        </p:attrNameLst>
                                      </p:cBhvr>
                                      <p:tavLst>
                                        <p:tav tm="0">
                                          <p:val>
                                            <p:strVal val="hidden"/>
                                          </p:val>
                                        </p:tav>
                                        <p:tav tm="50000">
                                          <p:val>
                                            <p:strVal val="visible"/>
                                          </p:val>
                                        </p:tav>
                                      </p:tavLst>
                                    </p:anim>
                                  </p:childTnLst>
                                </p:cTn>
                              </p:par>
                            </p:childTnLst>
                          </p:cTn>
                        </p:par>
                        <p:par>
                          <p:cTn id="44" fill="hold" nodeType="afterGroup">
                            <p:stCondLst>
                              <p:cond delay="5000"/>
                            </p:stCondLst>
                            <p:childTnLst>
                              <p:par>
                                <p:cTn id="45" presetID="35" presetClass="emph" presetSubtype="0" fill="hold" nodeType="afterEffect">
                                  <p:stCondLst>
                                    <p:cond delay="0"/>
                                  </p:stCondLst>
                                  <p:childTnLst>
                                    <p:anim calcmode="discrete" valueType="str">
                                      <p:cBhvr>
                                        <p:cTn id="46" dur="1000" fill="hold"/>
                                        <p:tgtEl>
                                          <p:spTgt spid="171041"/>
                                        </p:tgtEl>
                                        <p:attrNameLst>
                                          <p:attrName>style.visibility</p:attrName>
                                        </p:attrNameLst>
                                      </p:cBhvr>
                                      <p:tavLst>
                                        <p:tav tm="0">
                                          <p:val>
                                            <p:strVal val="hidden"/>
                                          </p:val>
                                        </p:tav>
                                        <p:tav tm="50000">
                                          <p:val>
                                            <p:strVal val="visible"/>
                                          </p:val>
                                        </p:tav>
                                      </p:tavLst>
                                    </p:anim>
                                  </p:childTnLst>
                                </p:cTn>
                              </p:par>
                            </p:childTnLst>
                          </p:cTn>
                        </p:par>
                        <p:par>
                          <p:cTn id="47" fill="hold" nodeType="afterGroup">
                            <p:stCondLst>
                              <p:cond delay="6000"/>
                            </p:stCondLst>
                            <p:childTnLst>
                              <p:par>
                                <p:cTn id="48" presetID="35" presetClass="emph" presetSubtype="0" fill="hold" nodeType="afterEffect">
                                  <p:stCondLst>
                                    <p:cond delay="0"/>
                                  </p:stCondLst>
                                  <p:childTnLst>
                                    <p:anim calcmode="discrete" valueType="str">
                                      <p:cBhvr>
                                        <p:cTn id="49" dur="1000" fill="hold"/>
                                        <p:tgtEl>
                                          <p:spTgt spid="171041"/>
                                        </p:tgtEl>
                                        <p:attrNameLst>
                                          <p:attrName>style.visibility</p:attrName>
                                        </p:attrNameLst>
                                      </p:cBhvr>
                                      <p:tavLst>
                                        <p:tav tm="0">
                                          <p:val>
                                            <p:strVal val="hidden"/>
                                          </p:val>
                                        </p:tav>
                                        <p:tav tm="50000">
                                          <p:val>
                                            <p:strVal val="visible"/>
                                          </p:val>
                                        </p:tav>
                                      </p:tavLst>
                                    </p:anim>
                                  </p:childTnLst>
                                </p:cTn>
                              </p:par>
                            </p:childTnLst>
                          </p:cTn>
                        </p:par>
                        <p:par>
                          <p:cTn id="50" fill="hold" nodeType="afterGroup">
                            <p:stCondLst>
                              <p:cond delay="7000"/>
                            </p:stCondLst>
                            <p:childTnLst>
                              <p:par>
                                <p:cTn id="51" presetID="35" presetClass="emph" presetSubtype="0" fill="hold" nodeType="afterEffect">
                                  <p:stCondLst>
                                    <p:cond delay="0"/>
                                  </p:stCondLst>
                                  <p:childTnLst>
                                    <p:anim calcmode="discrete" valueType="str">
                                      <p:cBhvr>
                                        <p:cTn id="52" dur="1000" fill="hold"/>
                                        <p:tgtEl>
                                          <p:spTgt spid="171041"/>
                                        </p:tgtEl>
                                        <p:attrNameLst>
                                          <p:attrName>style.visibility</p:attrName>
                                        </p:attrNameLst>
                                      </p:cBhvr>
                                      <p:tavLst>
                                        <p:tav tm="0">
                                          <p:val>
                                            <p:strVal val="hidden"/>
                                          </p:val>
                                        </p:tav>
                                        <p:tav tm="50000">
                                          <p:val>
                                            <p:strVal val="visible"/>
                                          </p:val>
                                        </p:tav>
                                      </p:tavLst>
                                    </p:anim>
                                  </p:childTnLst>
                                </p:cTn>
                              </p:par>
                            </p:childTnLst>
                          </p:cTn>
                        </p:par>
                        <p:par>
                          <p:cTn id="53" fill="hold" nodeType="afterGroup">
                            <p:stCondLst>
                              <p:cond delay="8000"/>
                            </p:stCondLst>
                            <p:childTnLst>
                              <p:par>
                                <p:cTn id="54" presetID="35" presetClass="emph" presetSubtype="0" fill="hold" nodeType="afterEffect">
                                  <p:stCondLst>
                                    <p:cond delay="0"/>
                                  </p:stCondLst>
                                  <p:childTnLst>
                                    <p:anim calcmode="discrete" valueType="str">
                                      <p:cBhvr>
                                        <p:cTn id="55" dur="1000" fill="hold"/>
                                        <p:tgtEl>
                                          <p:spTgt spid="171041"/>
                                        </p:tgtEl>
                                        <p:attrNameLst>
                                          <p:attrName>style.visibility</p:attrName>
                                        </p:attrNameLst>
                                      </p:cBhvr>
                                      <p:tavLst>
                                        <p:tav tm="0">
                                          <p:val>
                                            <p:strVal val="hidden"/>
                                          </p:val>
                                        </p:tav>
                                        <p:tav tm="50000">
                                          <p:val>
                                            <p:strVal val="visible"/>
                                          </p:val>
                                        </p:tav>
                                      </p:tavLst>
                                    </p:anim>
                                  </p:childTnLst>
                                </p:cTn>
                              </p:par>
                            </p:childTnLst>
                          </p:cTn>
                        </p:par>
                        <p:par>
                          <p:cTn id="56" fill="hold" nodeType="afterGroup">
                            <p:stCondLst>
                              <p:cond delay="9000"/>
                            </p:stCondLst>
                            <p:childTnLst>
                              <p:par>
                                <p:cTn id="57" presetID="35" presetClass="emph" presetSubtype="0" fill="hold" nodeType="afterEffect">
                                  <p:stCondLst>
                                    <p:cond delay="0"/>
                                  </p:stCondLst>
                                  <p:childTnLst>
                                    <p:anim calcmode="discrete" valueType="str">
                                      <p:cBhvr>
                                        <p:cTn id="58" dur="1000" fill="hold"/>
                                        <p:tgtEl>
                                          <p:spTgt spid="171034"/>
                                        </p:tgtEl>
                                        <p:attrNameLst>
                                          <p:attrName>style.visibility</p:attrName>
                                        </p:attrNameLst>
                                      </p:cBhvr>
                                      <p:tavLst>
                                        <p:tav tm="0">
                                          <p:val>
                                            <p:strVal val="hidden"/>
                                          </p:val>
                                        </p:tav>
                                        <p:tav tm="50000">
                                          <p:val>
                                            <p:strVal val="visible"/>
                                          </p:val>
                                        </p:tav>
                                      </p:tavLst>
                                    </p:anim>
                                  </p:childTnLst>
                                </p:cTn>
                              </p:par>
                            </p:childTnLst>
                          </p:cTn>
                        </p:par>
                        <p:par>
                          <p:cTn id="59" fill="hold" nodeType="afterGroup">
                            <p:stCondLst>
                              <p:cond delay="10000"/>
                            </p:stCondLst>
                            <p:childTnLst>
                              <p:par>
                                <p:cTn id="60" presetID="35" presetClass="emph" presetSubtype="0" fill="hold" nodeType="afterEffect">
                                  <p:stCondLst>
                                    <p:cond delay="0"/>
                                  </p:stCondLst>
                                  <p:childTnLst>
                                    <p:anim calcmode="discrete" valueType="str">
                                      <p:cBhvr>
                                        <p:cTn id="61" dur="1000" fill="hold"/>
                                        <p:tgtEl>
                                          <p:spTgt spid="171034"/>
                                        </p:tgtEl>
                                        <p:attrNameLst>
                                          <p:attrName>style.visibility</p:attrName>
                                        </p:attrNameLst>
                                      </p:cBhvr>
                                      <p:tavLst>
                                        <p:tav tm="0">
                                          <p:val>
                                            <p:strVal val="hidden"/>
                                          </p:val>
                                        </p:tav>
                                        <p:tav tm="50000">
                                          <p:val>
                                            <p:strVal val="visible"/>
                                          </p:val>
                                        </p:tav>
                                      </p:tavLst>
                                    </p:anim>
                                  </p:childTnLst>
                                </p:cTn>
                              </p:par>
                            </p:childTnLst>
                          </p:cTn>
                        </p:par>
                        <p:par>
                          <p:cTn id="62" fill="hold" nodeType="afterGroup">
                            <p:stCondLst>
                              <p:cond delay="11000"/>
                            </p:stCondLst>
                            <p:childTnLst>
                              <p:par>
                                <p:cTn id="63" presetID="35" presetClass="emph" presetSubtype="0" fill="hold" nodeType="afterEffect">
                                  <p:stCondLst>
                                    <p:cond delay="0"/>
                                  </p:stCondLst>
                                  <p:childTnLst>
                                    <p:anim calcmode="discrete" valueType="str">
                                      <p:cBhvr>
                                        <p:cTn id="64" dur="1000" fill="hold"/>
                                        <p:tgtEl>
                                          <p:spTgt spid="171034"/>
                                        </p:tgtEl>
                                        <p:attrNameLst>
                                          <p:attrName>style.visibility</p:attrName>
                                        </p:attrNameLst>
                                      </p:cBhvr>
                                      <p:tavLst>
                                        <p:tav tm="0">
                                          <p:val>
                                            <p:strVal val="hidden"/>
                                          </p:val>
                                        </p:tav>
                                        <p:tav tm="50000">
                                          <p:val>
                                            <p:strVal val="visible"/>
                                          </p:val>
                                        </p:tav>
                                      </p:tavLst>
                                    </p:anim>
                                  </p:childTnLst>
                                </p:cTn>
                              </p:par>
                            </p:childTnLst>
                          </p:cTn>
                        </p:par>
                        <p:par>
                          <p:cTn id="65" fill="hold" nodeType="afterGroup">
                            <p:stCondLst>
                              <p:cond delay="12000"/>
                            </p:stCondLst>
                            <p:childTnLst>
                              <p:par>
                                <p:cTn id="66" presetID="35" presetClass="emph" presetSubtype="0" fill="hold" nodeType="afterEffect">
                                  <p:stCondLst>
                                    <p:cond delay="0"/>
                                  </p:stCondLst>
                                  <p:childTnLst>
                                    <p:anim calcmode="discrete" valueType="str">
                                      <p:cBhvr>
                                        <p:cTn id="67" dur="1000" fill="hold"/>
                                        <p:tgtEl>
                                          <p:spTgt spid="171034"/>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0" grpId="0"/>
      <p:bldP spid="171026" grpId="0"/>
      <p:bldP spid="171027" grpId="0"/>
      <p:bldP spid="17102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41C650BD-BF27-4A58-AC88-151CCDABA8F4}"/>
              </a:ext>
            </a:extLst>
          </p:cNvPr>
          <p:cNvSpPr>
            <a:spLocks noChangeArrowheads="1"/>
          </p:cNvSpPr>
          <p:nvPr/>
        </p:nvSpPr>
        <p:spPr bwMode="auto">
          <a:xfrm>
            <a:off x="501650" y="1312863"/>
            <a:ext cx="81407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438" tIns="36512" rIns="71438" bIns="36512">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GB" altLang="en-US" sz="3500" i="1" dirty="0">
              <a:solidFill>
                <a:srgbClr val="0000FF"/>
              </a:solidFill>
              <a:latin typeface="Comic Sans MS" panose="030F0702030302020204" pitchFamily="66" charset="0"/>
            </a:endParaRPr>
          </a:p>
        </p:txBody>
      </p:sp>
      <p:sp>
        <p:nvSpPr>
          <p:cNvPr id="82947" name="Text Box 3">
            <a:extLst>
              <a:ext uri="{FF2B5EF4-FFF2-40B4-BE49-F238E27FC236}">
                <a16:creationId xmlns:a16="http://schemas.microsoft.com/office/drawing/2014/main" id="{27A40E15-C915-40A1-9AF3-E7106F0E9A46}"/>
              </a:ext>
            </a:extLst>
          </p:cNvPr>
          <p:cNvSpPr txBox="1">
            <a:spLocks noChangeArrowheads="1"/>
          </p:cNvSpPr>
          <p:nvPr/>
        </p:nvSpPr>
        <p:spPr bwMode="auto">
          <a:xfrm>
            <a:off x="393700" y="319088"/>
            <a:ext cx="7620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dirty="0">
                <a:latin typeface="+mn-lt"/>
              </a:rPr>
              <a:t>Leadership Development Profile</a:t>
            </a:r>
          </a:p>
        </p:txBody>
      </p:sp>
      <p:sp>
        <p:nvSpPr>
          <p:cNvPr id="253956" name="Rectangle 4">
            <a:extLst>
              <a:ext uri="{FF2B5EF4-FFF2-40B4-BE49-F238E27FC236}">
                <a16:creationId xmlns:a16="http://schemas.microsoft.com/office/drawing/2014/main" id="{962E0957-50AC-4F85-9A7D-1B9EE05C1321}"/>
              </a:ext>
            </a:extLst>
          </p:cNvPr>
          <p:cNvSpPr>
            <a:spLocks noGrp="1" noChangeArrowheads="1"/>
          </p:cNvSpPr>
          <p:nvPr>
            <p:ph type="body" idx="1"/>
          </p:nvPr>
        </p:nvSpPr>
        <p:spPr>
          <a:xfrm>
            <a:off x="292100" y="1371600"/>
            <a:ext cx="8229600" cy="4525963"/>
          </a:xfrm>
          <a:noFill/>
        </p:spPr>
        <p:txBody>
          <a:bodyPr/>
          <a:lstStyle/>
          <a:p>
            <a:pPr eaLnBrk="1" hangingPunct="1">
              <a:lnSpc>
                <a:spcPct val="90000"/>
              </a:lnSpc>
              <a:spcBef>
                <a:spcPct val="50000"/>
              </a:spcBef>
            </a:pPr>
            <a:r>
              <a:rPr lang="en-US" altLang="en-US" sz="2400" dirty="0"/>
              <a:t>The Leadership Development Profile (LDP) is based on Washington University Sentence Completion Test, one of the most thoroughly researched and validated instruments in the constructivist field, based on 30 years of testing.  </a:t>
            </a:r>
          </a:p>
          <a:p>
            <a:pPr eaLnBrk="1" hangingPunct="1">
              <a:lnSpc>
                <a:spcPct val="90000"/>
              </a:lnSpc>
              <a:spcBef>
                <a:spcPct val="50000"/>
              </a:spcBef>
            </a:pPr>
            <a:r>
              <a:rPr lang="en-US" altLang="en-US" sz="2400" dirty="0"/>
              <a:t>Harthill’s associated scorers have profiled about 8,000 sentence completion tests.</a:t>
            </a:r>
          </a:p>
          <a:p>
            <a:pPr eaLnBrk="1" hangingPunct="1">
              <a:lnSpc>
                <a:spcPct val="90000"/>
              </a:lnSpc>
              <a:spcBef>
                <a:spcPct val="50000"/>
              </a:spcBef>
            </a:pPr>
            <a:r>
              <a:rPr lang="en-US" altLang="en-US" sz="2400" dirty="0"/>
              <a:t>Ongoing research by Harthill continues to adapt and validate the profile for use in the organizational setting.</a:t>
            </a:r>
          </a:p>
          <a:p>
            <a:pPr eaLnBrk="1" hangingPunct="1">
              <a:lnSpc>
                <a:spcPct val="90000"/>
              </a:lnSpc>
              <a:spcBef>
                <a:spcPct val="50000"/>
              </a:spcBef>
            </a:pPr>
            <a:r>
              <a:rPr lang="en-GB" altLang="en-US" sz="2400" dirty="0"/>
              <a:t>Many PhD research projects worldwide</a:t>
            </a:r>
          </a:p>
        </p:txBody>
      </p:sp>
      <p:sp>
        <p:nvSpPr>
          <p:cNvPr id="82949" name="TextBox 4">
            <a:extLst>
              <a:ext uri="{FF2B5EF4-FFF2-40B4-BE49-F238E27FC236}">
                <a16:creationId xmlns:a16="http://schemas.microsoft.com/office/drawing/2014/main" id="{5D37C6D5-C571-4886-A84A-112E1AC919D4}"/>
              </a:ext>
            </a:extLst>
          </p:cNvPr>
          <p:cNvSpPr txBox="1">
            <a:spLocks noChangeArrowheads="1"/>
          </p:cNvSpPr>
          <p:nvPr/>
        </p:nvSpPr>
        <p:spPr bwMode="auto">
          <a:xfrm>
            <a:off x="2425700" y="5448300"/>
            <a:ext cx="63119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hlinkClick r:id="rId3"/>
              </a:rPr>
              <a:t>Adapted and courtesy of http://www.harthill.co.uk/</a:t>
            </a:r>
            <a:r>
              <a:rPr lang="en-US" altLang="en-US" dirty="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3956">
                                            <p:txEl>
                                              <p:pRg st="0" end="0"/>
                                            </p:txEl>
                                          </p:spTgt>
                                        </p:tgtEl>
                                        <p:attrNameLst>
                                          <p:attrName>style.visibility</p:attrName>
                                        </p:attrNameLst>
                                      </p:cBhvr>
                                      <p:to>
                                        <p:strVal val="visible"/>
                                      </p:to>
                                    </p:set>
                                    <p:animEffect transition="in" filter="fade">
                                      <p:cBhvr>
                                        <p:cTn id="7" dur="1000"/>
                                        <p:tgtEl>
                                          <p:spTgt spid="25395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3956">
                                            <p:txEl>
                                              <p:pRg st="1" end="1"/>
                                            </p:txEl>
                                          </p:spTgt>
                                        </p:tgtEl>
                                        <p:attrNameLst>
                                          <p:attrName>style.visibility</p:attrName>
                                        </p:attrNameLst>
                                      </p:cBhvr>
                                      <p:to>
                                        <p:strVal val="visible"/>
                                      </p:to>
                                    </p:set>
                                    <p:animEffect transition="in" filter="fade">
                                      <p:cBhvr>
                                        <p:cTn id="12" dur="1000"/>
                                        <p:tgtEl>
                                          <p:spTgt spid="25395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3956">
                                            <p:txEl>
                                              <p:pRg st="2" end="2"/>
                                            </p:txEl>
                                          </p:spTgt>
                                        </p:tgtEl>
                                        <p:attrNameLst>
                                          <p:attrName>style.visibility</p:attrName>
                                        </p:attrNameLst>
                                      </p:cBhvr>
                                      <p:to>
                                        <p:strVal val="visible"/>
                                      </p:to>
                                    </p:set>
                                    <p:animEffect transition="in" filter="fade">
                                      <p:cBhvr>
                                        <p:cTn id="17" dur="1000"/>
                                        <p:tgtEl>
                                          <p:spTgt spid="25395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3956">
                                            <p:txEl>
                                              <p:pRg st="3" end="3"/>
                                            </p:txEl>
                                          </p:spTgt>
                                        </p:tgtEl>
                                        <p:attrNameLst>
                                          <p:attrName>style.visibility</p:attrName>
                                        </p:attrNameLst>
                                      </p:cBhvr>
                                      <p:to>
                                        <p:strVal val="visible"/>
                                      </p:to>
                                    </p:set>
                                    <p:animEffect transition="in" filter="fade">
                                      <p:cBhvr>
                                        <p:cTn id="22" dur="1000"/>
                                        <p:tgtEl>
                                          <p:spTgt spid="25395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5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C401BDBF-DFF9-46C0-9167-48907DC968EE}"/>
              </a:ext>
            </a:extLst>
          </p:cNvPr>
          <p:cNvSpPr>
            <a:spLocks noGrp="1" noChangeArrowheads="1"/>
          </p:cNvSpPr>
          <p:nvPr>
            <p:ph type="title"/>
          </p:nvPr>
        </p:nvSpPr>
        <p:spPr>
          <a:xfrm>
            <a:off x="71438" y="0"/>
            <a:ext cx="2700337" cy="779463"/>
          </a:xfrm>
          <a:noFill/>
        </p:spPr>
        <p:txBody>
          <a:bodyPr/>
          <a:lstStyle/>
          <a:p>
            <a:pPr eaLnBrk="1" hangingPunct="1"/>
            <a:r>
              <a:rPr lang="en-US" altLang="en-US" dirty="0">
                <a:latin typeface="+mn-lt"/>
              </a:rPr>
              <a:t>Key notes</a:t>
            </a:r>
          </a:p>
        </p:txBody>
      </p:sp>
      <p:grpSp>
        <p:nvGrpSpPr>
          <p:cNvPr id="91139" name="Group 3">
            <a:extLst>
              <a:ext uri="{FF2B5EF4-FFF2-40B4-BE49-F238E27FC236}">
                <a16:creationId xmlns:a16="http://schemas.microsoft.com/office/drawing/2014/main" id="{C5734617-BCFF-41A7-960E-614B3E92BB81}"/>
              </a:ext>
            </a:extLst>
          </p:cNvPr>
          <p:cNvGrpSpPr>
            <a:grpSpLocks/>
          </p:cNvGrpSpPr>
          <p:nvPr/>
        </p:nvGrpSpPr>
        <p:grpSpPr bwMode="auto">
          <a:xfrm>
            <a:off x="0" y="82550"/>
            <a:ext cx="9244013" cy="5938838"/>
            <a:chOff x="0" y="52"/>
            <a:chExt cx="5823" cy="3741"/>
          </a:xfrm>
        </p:grpSpPr>
        <p:sp>
          <p:nvSpPr>
            <p:cNvPr id="91142" name="Line 4">
              <a:extLst>
                <a:ext uri="{FF2B5EF4-FFF2-40B4-BE49-F238E27FC236}">
                  <a16:creationId xmlns:a16="http://schemas.microsoft.com/office/drawing/2014/main" id="{31DAF50B-0C7B-4AE3-9C69-CF16DE49DFFF}"/>
                </a:ext>
              </a:extLst>
            </p:cNvPr>
            <p:cNvSpPr>
              <a:spLocks noChangeShapeType="1"/>
            </p:cNvSpPr>
            <p:nvPr/>
          </p:nvSpPr>
          <p:spPr bwMode="auto">
            <a:xfrm flipH="1" flipV="1">
              <a:off x="1577" y="293"/>
              <a:ext cx="856" cy="2695"/>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b="1" dirty="0"/>
            </a:p>
          </p:txBody>
        </p:sp>
        <p:grpSp>
          <p:nvGrpSpPr>
            <p:cNvPr id="91143" name="Group 5">
              <a:extLst>
                <a:ext uri="{FF2B5EF4-FFF2-40B4-BE49-F238E27FC236}">
                  <a16:creationId xmlns:a16="http://schemas.microsoft.com/office/drawing/2014/main" id="{7DEA4CF3-510D-406B-9091-CDD74AB71067}"/>
                </a:ext>
              </a:extLst>
            </p:cNvPr>
            <p:cNvGrpSpPr>
              <a:grpSpLocks/>
            </p:cNvGrpSpPr>
            <p:nvPr/>
          </p:nvGrpSpPr>
          <p:grpSpPr bwMode="auto">
            <a:xfrm>
              <a:off x="0" y="52"/>
              <a:ext cx="5823" cy="3741"/>
              <a:chOff x="0" y="52"/>
              <a:chExt cx="5823" cy="3741"/>
            </a:xfrm>
          </p:grpSpPr>
          <p:sp>
            <p:nvSpPr>
              <p:cNvPr id="91144" name="Text Box 6">
                <a:extLst>
                  <a:ext uri="{FF2B5EF4-FFF2-40B4-BE49-F238E27FC236}">
                    <a16:creationId xmlns:a16="http://schemas.microsoft.com/office/drawing/2014/main" id="{E21615CF-C92E-4C4D-87F3-D7F8813A3B42}"/>
                  </a:ext>
                </a:extLst>
              </p:cNvPr>
              <p:cNvSpPr txBox="1">
                <a:spLocks noChangeArrowheads="1"/>
              </p:cNvSpPr>
              <p:nvPr/>
            </p:nvSpPr>
            <p:spPr bwMode="auto">
              <a:xfrm>
                <a:off x="2288" y="1590"/>
                <a:ext cx="5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000066"/>
                    </a:solidFill>
                    <a:latin typeface="Comic Sans MS" panose="030F0702030302020204" pitchFamily="66" charset="0"/>
                    <a:cs typeface="Arial" panose="020B0604020202020204" pitchFamily="34" charset="0"/>
                  </a:rPr>
                  <a:t>traits</a:t>
                </a:r>
              </a:p>
            </p:txBody>
          </p:sp>
          <p:grpSp>
            <p:nvGrpSpPr>
              <p:cNvPr id="91145" name="Group 7">
                <a:extLst>
                  <a:ext uri="{FF2B5EF4-FFF2-40B4-BE49-F238E27FC236}">
                    <a16:creationId xmlns:a16="http://schemas.microsoft.com/office/drawing/2014/main" id="{A6BF3ED8-CF76-49B9-B9A3-DF32C0BF6775}"/>
                  </a:ext>
                </a:extLst>
              </p:cNvPr>
              <p:cNvGrpSpPr>
                <a:grpSpLocks/>
              </p:cNvGrpSpPr>
              <p:nvPr/>
            </p:nvGrpSpPr>
            <p:grpSpPr bwMode="auto">
              <a:xfrm>
                <a:off x="0" y="52"/>
                <a:ext cx="5823" cy="3741"/>
                <a:chOff x="0" y="52"/>
                <a:chExt cx="5823" cy="3741"/>
              </a:xfrm>
            </p:grpSpPr>
            <p:sp>
              <p:nvSpPr>
                <p:cNvPr id="91146" name="Rectangle 8">
                  <a:extLst>
                    <a:ext uri="{FF2B5EF4-FFF2-40B4-BE49-F238E27FC236}">
                      <a16:creationId xmlns:a16="http://schemas.microsoft.com/office/drawing/2014/main" id="{35D7BF3B-8991-4CE2-BC8C-79B0D590A2DC}"/>
                    </a:ext>
                  </a:extLst>
                </p:cNvPr>
                <p:cNvSpPr>
                  <a:spLocks noChangeArrowheads="1"/>
                </p:cNvSpPr>
                <p:nvPr/>
              </p:nvSpPr>
              <p:spPr bwMode="auto">
                <a:xfrm rot="6588616">
                  <a:off x="3242" y="2602"/>
                  <a:ext cx="85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dirty="0">
                      <a:solidFill>
                        <a:srgbClr val="0000FF"/>
                      </a:solidFill>
                      <a:latin typeface="Comic Sans MS" panose="030F0702030302020204" pitchFamily="66" charset="0"/>
                    </a:rPr>
                    <a:t>Individualist</a:t>
                  </a:r>
                </a:p>
              </p:txBody>
            </p:sp>
            <p:sp>
              <p:nvSpPr>
                <p:cNvPr id="91147" name="Rectangle 9">
                  <a:extLst>
                    <a:ext uri="{FF2B5EF4-FFF2-40B4-BE49-F238E27FC236}">
                      <a16:creationId xmlns:a16="http://schemas.microsoft.com/office/drawing/2014/main" id="{0715272F-3388-4912-93B2-653098FCE3C7}"/>
                    </a:ext>
                  </a:extLst>
                </p:cNvPr>
                <p:cNvSpPr>
                  <a:spLocks noChangeArrowheads="1"/>
                </p:cNvSpPr>
                <p:nvPr/>
              </p:nvSpPr>
              <p:spPr bwMode="auto">
                <a:xfrm rot="3240000">
                  <a:off x="459" y="3273"/>
                  <a:ext cx="64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dirty="0">
                      <a:solidFill>
                        <a:srgbClr val="0000FF"/>
                      </a:solidFill>
                      <a:latin typeface="Comic Sans MS" panose="030F0702030302020204" pitchFamily="66" charset="0"/>
                    </a:rPr>
                    <a:t>Impulsive</a:t>
                  </a:r>
                </a:p>
              </p:txBody>
            </p:sp>
            <p:sp>
              <p:nvSpPr>
                <p:cNvPr id="91148" name="Rectangle 10">
                  <a:extLst>
                    <a:ext uri="{FF2B5EF4-FFF2-40B4-BE49-F238E27FC236}">
                      <a16:creationId xmlns:a16="http://schemas.microsoft.com/office/drawing/2014/main" id="{1A89E064-5538-4F54-84AA-600178E68022}"/>
                    </a:ext>
                  </a:extLst>
                </p:cNvPr>
                <p:cNvSpPr>
                  <a:spLocks noChangeArrowheads="1"/>
                </p:cNvSpPr>
                <p:nvPr/>
              </p:nvSpPr>
              <p:spPr bwMode="auto">
                <a:xfrm rot="3600000">
                  <a:off x="932" y="2966"/>
                  <a:ext cx="92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dirty="0">
                      <a:solidFill>
                        <a:srgbClr val="0000FF"/>
                      </a:solidFill>
                      <a:latin typeface="Comic Sans MS" panose="030F0702030302020204" pitchFamily="66" charset="0"/>
                    </a:rPr>
                    <a:t>Opportunistic</a:t>
                  </a:r>
                </a:p>
              </p:txBody>
            </p:sp>
            <p:sp>
              <p:nvSpPr>
                <p:cNvPr id="91149" name="Rectangle 11">
                  <a:extLst>
                    <a:ext uri="{FF2B5EF4-FFF2-40B4-BE49-F238E27FC236}">
                      <a16:creationId xmlns:a16="http://schemas.microsoft.com/office/drawing/2014/main" id="{61131DB3-6BC9-4522-A02D-BA04069B4265}"/>
                    </a:ext>
                  </a:extLst>
                </p:cNvPr>
                <p:cNvSpPr>
                  <a:spLocks noChangeArrowheads="1"/>
                </p:cNvSpPr>
                <p:nvPr/>
              </p:nvSpPr>
              <p:spPr bwMode="auto">
                <a:xfrm rot="3960000">
                  <a:off x="1709" y="2479"/>
                  <a:ext cx="602"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dirty="0">
                      <a:solidFill>
                        <a:srgbClr val="0000FF"/>
                      </a:solidFill>
                      <a:latin typeface="Comic Sans MS" panose="030F0702030302020204" pitchFamily="66" charset="0"/>
                    </a:rPr>
                    <a:t>Diplomat</a:t>
                  </a:r>
                </a:p>
              </p:txBody>
            </p:sp>
            <p:sp>
              <p:nvSpPr>
                <p:cNvPr id="91150" name="Rectangle 12">
                  <a:extLst>
                    <a:ext uri="{FF2B5EF4-FFF2-40B4-BE49-F238E27FC236}">
                      <a16:creationId xmlns:a16="http://schemas.microsoft.com/office/drawing/2014/main" id="{C3319969-9963-4CA4-AB9C-EF6E9052E68E}"/>
                    </a:ext>
                  </a:extLst>
                </p:cNvPr>
                <p:cNvSpPr>
                  <a:spLocks noChangeArrowheads="1"/>
                </p:cNvSpPr>
                <p:nvPr/>
              </p:nvSpPr>
              <p:spPr bwMode="auto">
                <a:xfrm rot="4560000">
                  <a:off x="2333" y="2342"/>
                  <a:ext cx="47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dirty="0">
                      <a:solidFill>
                        <a:srgbClr val="0000FF"/>
                      </a:solidFill>
                      <a:latin typeface="Comic Sans MS" panose="030F0702030302020204" pitchFamily="66" charset="0"/>
                    </a:rPr>
                    <a:t>Expert</a:t>
                  </a:r>
                </a:p>
              </p:txBody>
            </p:sp>
            <p:sp>
              <p:nvSpPr>
                <p:cNvPr id="91151" name="Rectangle 13">
                  <a:extLst>
                    <a:ext uri="{FF2B5EF4-FFF2-40B4-BE49-F238E27FC236}">
                      <a16:creationId xmlns:a16="http://schemas.microsoft.com/office/drawing/2014/main" id="{5682B10C-05B1-4712-8FC6-F929585BA7F4}"/>
                    </a:ext>
                  </a:extLst>
                </p:cNvPr>
                <p:cNvSpPr>
                  <a:spLocks noChangeArrowheads="1"/>
                </p:cNvSpPr>
                <p:nvPr/>
              </p:nvSpPr>
              <p:spPr bwMode="auto">
                <a:xfrm rot="6035234">
                  <a:off x="2862" y="2408"/>
                  <a:ext cx="60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dirty="0">
                      <a:solidFill>
                        <a:srgbClr val="0000FF"/>
                      </a:solidFill>
                      <a:latin typeface="Comic Sans MS" panose="030F0702030302020204" pitchFamily="66" charset="0"/>
                    </a:rPr>
                    <a:t>Achiever</a:t>
                  </a:r>
                </a:p>
              </p:txBody>
            </p:sp>
            <p:sp>
              <p:nvSpPr>
                <p:cNvPr id="91152" name="Rectangle 14">
                  <a:extLst>
                    <a:ext uri="{FF2B5EF4-FFF2-40B4-BE49-F238E27FC236}">
                      <a16:creationId xmlns:a16="http://schemas.microsoft.com/office/drawing/2014/main" id="{7123FC67-CB9C-45BD-B7D8-9E2F66A6ABA8}"/>
                    </a:ext>
                  </a:extLst>
                </p:cNvPr>
                <p:cNvSpPr>
                  <a:spLocks noChangeArrowheads="1"/>
                </p:cNvSpPr>
                <p:nvPr/>
              </p:nvSpPr>
              <p:spPr bwMode="auto">
                <a:xfrm rot="7225073">
                  <a:off x="3885" y="2761"/>
                  <a:ext cx="72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dirty="0">
                      <a:solidFill>
                        <a:srgbClr val="0000FF"/>
                      </a:solidFill>
                      <a:latin typeface="Comic Sans MS" panose="030F0702030302020204" pitchFamily="66" charset="0"/>
                    </a:rPr>
                    <a:t>Strategist</a:t>
                  </a:r>
                </a:p>
              </p:txBody>
            </p:sp>
            <p:sp>
              <p:nvSpPr>
                <p:cNvPr id="91153" name="Rectangle 15">
                  <a:extLst>
                    <a:ext uri="{FF2B5EF4-FFF2-40B4-BE49-F238E27FC236}">
                      <a16:creationId xmlns:a16="http://schemas.microsoft.com/office/drawing/2014/main" id="{D8B7FA78-C3FD-46EF-8A68-A0FC395B130D}"/>
                    </a:ext>
                  </a:extLst>
                </p:cNvPr>
                <p:cNvSpPr>
                  <a:spLocks noChangeArrowheads="1"/>
                </p:cNvSpPr>
                <p:nvPr/>
              </p:nvSpPr>
              <p:spPr bwMode="auto">
                <a:xfrm rot="7798661">
                  <a:off x="4351" y="3128"/>
                  <a:ext cx="6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dirty="0">
                      <a:solidFill>
                        <a:srgbClr val="0000FF"/>
                      </a:solidFill>
                      <a:latin typeface="Comic Sans MS" panose="030F0702030302020204" pitchFamily="66" charset="0"/>
                    </a:rPr>
                    <a:t>Alchemist</a:t>
                  </a:r>
                </a:p>
              </p:txBody>
            </p:sp>
            <p:sp>
              <p:nvSpPr>
                <p:cNvPr id="91154" name="Rectangle 16">
                  <a:extLst>
                    <a:ext uri="{FF2B5EF4-FFF2-40B4-BE49-F238E27FC236}">
                      <a16:creationId xmlns:a16="http://schemas.microsoft.com/office/drawing/2014/main" id="{6C032FBE-CA30-4520-B974-C9E8BB599131}"/>
                    </a:ext>
                  </a:extLst>
                </p:cNvPr>
                <p:cNvSpPr>
                  <a:spLocks noChangeArrowheads="1"/>
                </p:cNvSpPr>
                <p:nvPr/>
              </p:nvSpPr>
              <p:spPr bwMode="auto">
                <a:xfrm rot="-987142">
                  <a:off x="1313" y="3447"/>
                  <a:ext cx="1014"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dirty="0">
                      <a:solidFill>
                        <a:srgbClr val="0000FF"/>
                      </a:solidFill>
                      <a:latin typeface="Comic Sans MS" panose="030F0702030302020204" pitchFamily="66" charset="0"/>
                    </a:rPr>
                    <a:t>Pre-conventional</a:t>
                  </a:r>
                </a:p>
              </p:txBody>
            </p:sp>
            <p:sp>
              <p:nvSpPr>
                <p:cNvPr id="91155" name="Rectangle 17">
                  <a:extLst>
                    <a:ext uri="{FF2B5EF4-FFF2-40B4-BE49-F238E27FC236}">
                      <a16:creationId xmlns:a16="http://schemas.microsoft.com/office/drawing/2014/main" id="{20127391-8A8F-4330-BF42-F358B29932DD}"/>
                    </a:ext>
                  </a:extLst>
                </p:cNvPr>
                <p:cNvSpPr>
                  <a:spLocks noChangeArrowheads="1"/>
                </p:cNvSpPr>
                <p:nvPr/>
              </p:nvSpPr>
              <p:spPr bwMode="auto">
                <a:xfrm rot="1129441">
                  <a:off x="3303" y="3402"/>
                  <a:ext cx="1138"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dirty="0">
                      <a:solidFill>
                        <a:srgbClr val="0000FF"/>
                      </a:solidFill>
                      <a:latin typeface="Comic Sans MS" panose="030F0702030302020204" pitchFamily="66" charset="0"/>
                    </a:rPr>
                    <a:t>Post-</a:t>
                  </a:r>
                </a:p>
                <a:p>
                  <a:pPr algn="ctr" eaLnBrk="1" hangingPunct="1"/>
                  <a:r>
                    <a:rPr lang="en-GB" altLang="en-US" b="1" dirty="0">
                      <a:solidFill>
                        <a:srgbClr val="0000FF"/>
                      </a:solidFill>
                      <a:latin typeface="Comic Sans MS" panose="030F0702030302020204" pitchFamily="66" charset="0"/>
                    </a:rPr>
                    <a:t>conventional</a:t>
                  </a:r>
                </a:p>
              </p:txBody>
            </p:sp>
            <p:sp>
              <p:nvSpPr>
                <p:cNvPr id="91156" name="Rectangle 18">
                  <a:extLst>
                    <a:ext uri="{FF2B5EF4-FFF2-40B4-BE49-F238E27FC236}">
                      <a16:creationId xmlns:a16="http://schemas.microsoft.com/office/drawing/2014/main" id="{40E13AA9-5298-444E-9DCE-BC53ABCC091F}"/>
                    </a:ext>
                  </a:extLst>
                </p:cNvPr>
                <p:cNvSpPr>
                  <a:spLocks noChangeArrowheads="1"/>
                </p:cNvSpPr>
                <p:nvPr/>
              </p:nvSpPr>
              <p:spPr bwMode="auto">
                <a:xfrm>
                  <a:off x="2330" y="3266"/>
                  <a:ext cx="108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dirty="0">
                      <a:solidFill>
                        <a:srgbClr val="0000FF"/>
                      </a:solidFill>
                      <a:latin typeface="Comic Sans MS" panose="030F0702030302020204" pitchFamily="66" charset="0"/>
                    </a:rPr>
                    <a:t>Conventional</a:t>
                  </a:r>
                </a:p>
              </p:txBody>
            </p:sp>
            <p:sp>
              <p:nvSpPr>
                <p:cNvPr id="91157" name="Text Box 19">
                  <a:extLst>
                    <a:ext uri="{FF2B5EF4-FFF2-40B4-BE49-F238E27FC236}">
                      <a16:creationId xmlns:a16="http://schemas.microsoft.com/office/drawing/2014/main" id="{2362315F-3A8B-4222-B7CF-4E83A5A8E003}"/>
                    </a:ext>
                  </a:extLst>
                </p:cNvPr>
                <p:cNvSpPr txBox="1">
                  <a:spLocks noChangeArrowheads="1"/>
                </p:cNvSpPr>
                <p:nvPr/>
              </p:nvSpPr>
              <p:spPr bwMode="auto">
                <a:xfrm>
                  <a:off x="0" y="2631"/>
                  <a:ext cx="14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00B0F0"/>
                      </a:solidFill>
                      <a:latin typeface="Comic Sans MS" panose="030F0702030302020204" pitchFamily="66" charset="0"/>
                      <a:cs typeface="Arial" panose="020B0604020202020204" pitchFamily="34" charset="0"/>
                    </a:rPr>
                    <a:t>punishment</a:t>
                  </a:r>
                </a:p>
              </p:txBody>
            </p:sp>
            <p:sp>
              <p:nvSpPr>
                <p:cNvPr id="91158" name="Text Box 20">
                  <a:extLst>
                    <a:ext uri="{FF2B5EF4-FFF2-40B4-BE49-F238E27FC236}">
                      <a16:creationId xmlns:a16="http://schemas.microsoft.com/office/drawing/2014/main" id="{C5AEE3A9-293B-43DC-AEA3-5C6741A0BD26}"/>
                    </a:ext>
                  </a:extLst>
                </p:cNvPr>
                <p:cNvSpPr txBox="1">
                  <a:spLocks noChangeArrowheads="1"/>
                </p:cNvSpPr>
                <p:nvPr/>
              </p:nvSpPr>
              <p:spPr bwMode="auto">
                <a:xfrm>
                  <a:off x="108" y="2894"/>
                  <a:ext cx="36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00B0F0"/>
                      </a:solidFill>
                      <a:latin typeface="Comic Sans MS" panose="030F0702030302020204" pitchFamily="66" charset="0"/>
                      <a:cs typeface="Arial" panose="020B0604020202020204" pitchFamily="34" charset="0"/>
                    </a:rPr>
                    <a:t>me</a:t>
                  </a:r>
                </a:p>
              </p:txBody>
            </p:sp>
            <p:sp>
              <p:nvSpPr>
                <p:cNvPr id="91159" name="Text Box 21">
                  <a:extLst>
                    <a:ext uri="{FF2B5EF4-FFF2-40B4-BE49-F238E27FC236}">
                      <a16:creationId xmlns:a16="http://schemas.microsoft.com/office/drawing/2014/main" id="{5F9E565A-79F2-4183-A0FD-AF6D65B5411E}"/>
                    </a:ext>
                  </a:extLst>
                </p:cNvPr>
                <p:cNvSpPr txBox="1">
                  <a:spLocks noChangeArrowheads="1"/>
                </p:cNvSpPr>
                <p:nvPr/>
              </p:nvSpPr>
              <p:spPr bwMode="auto">
                <a:xfrm>
                  <a:off x="45" y="2431"/>
                  <a:ext cx="8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00B0F0"/>
                      </a:solidFill>
                      <a:latin typeface="Comic Sans MS" panose="030F0702030302020204" pitchFamily="66" charset="0"/>
                      <a:cs typeface="Arial" panose="020B0604020202020204" pitchFamily="34" charset="0"/>
                    </a:rPr>
                    <a:t>reward</a:t>
                  </a:r>
                </a:p>
              </p:txBody>
            </p:sp>
            <p:sp>
              <p:nvSpPr>
                <p:cNvPr id="91160" name="Text Box 22">
                  <a:extLst>
                    <a:ext uri="{FF2B5EF4-FFF2-40B4-BE49-F238E27FC236}">
                      <a16:creationId xmlns:a16="http://schemas.microsoft.com/office/drawing/2014/main" id="{725F38EF-4BA3-46F1-9283-7DBB93CD4F69}"/>
                    </a:ext>
                  </a:extLst>
                </p:cNvPr>
                <p:cNvSpPr txBox="1">
                  <a:spLocks noChangeArrowheads="1"/>
                </p:cNvSpPr>
                <p:nvPr/>
              </p:nvSpPr>
              <p:spPr bwMode="auto">
                <a:xfrm>
                  <a:off x="44" y="2005"/>
                  <a:ext cx="851"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00B0F0"/>
                      </a:solidFill>
                      <a:latin typeface="Comic Sans MS" panose="030F0702030302020204" pitchFamily="66" charset="0"/>
                      <a:cs typeface="Arial" panose="020B0604020202020204" pitchFamily="34" charset="0"/>
                    </a:rPr>
                    <a:t>good</a:t>
                  </a:r>
                  <a:r>
                    <a:rPr lang="en-GB" altLang="en-US" b="1" dirty="0">
                      <a:solidFill>
                        <a:schemeClr val="accent1"/>
                      </a:solidFill>
                      <a:latin typeface="Comic Sans MS" panose="030F0702030302020204" pitchFamily="66" charset="0"/>
                      <a:cs typeface="Arial" panose="020B0604020202020204" pitchFamily="34" charset="0"/>
                    </a:rPr>
                    <a:t>/</a:t>
                  </a:r>
                </a:p>
                <a:p>
                  <a:r>
                    <a:rPr lang="en-GB" altLang="en-US" b="1" dirty="0">
                      <a:solidFill>
                        <a:srgbClr val="00B0F0"/>
                      </a:solidFill>
                      <a:latin typeface="Comic Sans MS" panose="030F0702030302020204" pitchFamily="66" charset="0"/>
                      <a:cs typeface="Arial" panose="020B0604020202020204" pitchFamily="34" charset="0"/>
                    </a:rPr>
                    <a:t>bad</a:t>
                  </a:r>
                </a:p>
              </p:txBody>
            </p:sp>
            <p:sp>
              <p:nvSpPr>
                <p:cNvPr id="91161" name="Text Box 23">
                  <a:extLst>
                    <a:ext uri="{FF2B5EF4-FFF2-40B4-BE49-F238E27FC236}">
                      <a16:creationId xmlns:a16="http://schemas.microsoft.com/office/drawing/2014/main" id="{34B2D963-EE63-4B12-BF36-B4C6A3DB11EB}"/>
                    </a:ext>
                  </a:extLst>
                </p:cNvPr>
                <p:cNvSpPr txBox="1">
                  <a:spLocks noChangeArrowheads="1"/>
                </p:cNvSpPr>
                <p:nvPr/>
              </p:nvSpPr>
              <p:spPr bwMode="auto">
                <a:xfrm>
                  <a:off x="187" y="1208"/>
                  <a:ext cx="9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latin typeface="Comic Sans MS" panose="030F0702030302020204" pitchFamily="66" charset="0"/>
                      <a:cs typeface="Arial" panose="020B0604020202020204" pitchFamily="34" charset="0"/>
                    </a:rPr>
                    <a:t>dominance </a:t>
                  </a:r>
                </a:p>
              </p:txBody>
            </p:sp>
            <p:sp>
              <p:nvSpPr>
                <p:cNvPr id="91162" name="Text Box 24">
                  <a:extLst>
                    <a:ext uri="{FF2B5EF4-FFF2-40B4-BE49-F238E27FC236}">
                      <a16:creationId xmlns:a16="http://schemas.microsoft.com/office/drawing/2014/main" id="{25C58FBF-54FF-4331-8C3B-87FDBE9EC7D5}"/>
                    </a:ext>
                  </a:extLst>
                </p:cNvPr>
                <p:cNvSpPr txBox="1">
                  <a:spLocks noChangeArrowheads="1"/>
                </p:cNvSpPr>
                <p:nvPr/>
              </p:nvSpPr>
              <p:spPr bwMode="auto">
                <a:xfrm>
                  <a:off x="579" y="2115"/>
                  <a:ext cx="107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latin typeface="Comic Sans MS" panose="030F0702030302020204" pitchFamily="66" charset="0"/>
                      <a:cs typeface="Arial" panose="020B0604020202020204" pitchFamily="34" charset="0"/>
                    </a:rPr>
                    <a:t>oppositional</a:t>
                  </a:r>
                </a:p>
              </p:txBody>
            </p:sp>
            <p:sp>
              <p:nvSpPr>
                <p:cNvPr id="91163" name="Text Box 25">
                  <a:extLst>
                    <a:ext uri="{FF2B5EF4-FFF2-40B4-BE49-F238E27FC236}">
                      <a16:creationId xmlns:a16="http://schemas.microsoft.com/office/drawing/2014/main" id="{FFE13E2B-52FC-4273-997B-5E506FF4383C}"/>
                    </a:ext>
                  </a:extLst>
                </p:cNvPr>
                <p:cNvSpPr txBox="1">
                  <a:spLocks noChangeArrowheads="1"/>
                </p:cNvSpPr>
                <p:nvPr/>
              </p:nvSpPr>
              <p:spPr bwMode="auto">
                <a:xfrm>
                  <a:off x="565" y="1702"/>
                  <a:ext cx="827"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latin typeface="Comic Sans MS" panose="030F0702030302020204" pitchFamily="66" charset="0"/>
                      <a:cs typeface="Arial" panose="020B0604020202020204" pitchFamily="34" charset="0"/>
                    </a:rPr>
                    <a:t>self </a:t>
                  </a:r>
                </a:p>
                <a:p>
                  <a:r>
                    <a:rPr lang="en-GB" altLang="en-US" b="1" dirty="0">
                      <a:latin typeface="Comic Sans MS" panose="030F0702030302020204" pitchFamily="66" charset="0"/>
                      <a:cs typeface="Arial" panose="020B0604020202020204" pitchFamily="34" charset="0"/>
                    </a:rPr>
                    <a:t>protection</a:t>
                  </a:r>
                </a:p>
              </p:txBody>
            </p:sp>
            <p:sp>
              <p:nvSpPr>
                <p:cNvPr id="91164" name="Text Box 26">
                  <a:extLst>
                    <a:ext uri="{FF2B5EF4-FFF2-40B4-BE49-F238E27FC236}">
                      <a16:creationId xmlns:a16="http://schemas.microsoft.com/office/drawing/2014/main" id="{586E56AB-F39B-42D1-8C08-F32FA91304D2}"/>
                    </a:ext>
                  </a:extLst>
                </p:cNvPr>
                <p:cNvSpPr txBox="1">
                  <a:spLocks noChangeArrowheads="1"/>
                </p:cNvSpPr>
                <p:nvPr/>
              </p:nvSpPr>
              <p:spPr bwMode="auto">
                <a:xfrm>
                  <a:off x="246" y="1497"/>
                  <a:ext cx="96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latin typeface="Comic Sans MS" panose="030F0702030302020204" pitchFamily="66" charset="0"/>
                      <a:cs typeface="Arial" panose="020B0604020202020204" pitchFamily="34" charset="0"/>
                    </a:rPr>
                    <a:t>manipulative</a:t>
                  </a:r>
                </a:p>
              </p:txBody>
            </p:sp>
            <p:sp>
              <p:nvSpPr>
                <p:cNvPr id="91165" name="Line 27">
                  <a:extLst>
                    <a:ext uri="{FF2B5EF4-FFF2-40B4-BE49-F238E27FC236}">
                      <a16:creationId xmlns:a16="http://schemas.microsoft.com/office/drawing/2014/main" id="{D87B0D80-5702-44C0-A688-4D4DACEB5D4F}"/>
                    </a:ext>
                  </a:extLst>
                </p:cNvPr>
                <p:cNvSpPr>
                  <a:spLocks noChangeShapeType="1"/>
                </p:cNvSpPr>
                <p:nvPr/>
              </p:nvSpPr>
              <p:spPr bwMode="auto">
                <a:xfrm flipV="1">
                  <a:off x="2861" y="82"/>
                  <a:ext cx="0" cy="2843"/>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b="1" dirty="0"/>
                </a:p>
              </p:txBody>
            </p:sp>
            <p:sp>
              <p:nvSpPr>
                <p:cNvPr id="91166" name="Text Box 28">
                  <a:extLst>
                    <a:ext uri="{FF2B5EF4-FFF2-40B4-BE49-F238E27FC236}">
                      <a16:creationId xmlns:a16="http://schemas.microsoft.com/office/drawing/2014/main" id="{5C7CB5EC-47CE-4C4B-917E-D6D854A855FE}"/>
                    </a:ext>
                  </a:extLst>
                </p:cNvPr>
                <p:cNvSpPr txBox="1">
                  <a:spLocks noChangeArrowheads="1"/>
                </p:cNvSpPr>
                <p:nvPr/>
              </p:nvSpPr>
              <p:spPr bwMode="auto">
                <a:xfrm>
                  <a:off x="2109" y="1179"/>
                  <a:ext cx="659"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000066"/>
                      </a:solidFill>
                      <a:latin typeface="Comic Sans MS" panose="030F0702030302020204" pitchFamily="66" charset="0"/>
                      <a:cs typeface="Arial" panose="020B0604020202020204" pitchFamily="34" charset="0"/>
                    </a:rPr>
                    <a:t>identity</a:t>
                  </a:r>
                </a:p>
              </p:txBody>
            </p:sp>
            <p:sp>
              <p:nvSpPr>
                <p:cNvPr id="91167" name="Text Box 29">
                  <a:extLst>
                    <a:ext uri="{FF2B5EF4-FFF2-40B4-BE49-F238E27FC236}">
                      <a16:creationId xmlns:a16="http://schemas.microsoft.com/office/drawing/2014/main" id="{7F0F0265-7785-4037-9796-634D6CA7E363}"/>
                    </a:ext>
                  </a:extLst>
                </p:cNvPr>
                <p:cNvSpPr txBox="1">
                  <a:spLocks noChangeArrowheads="1"/>
                </p:cNvSpPr>
                <p:nvPr/>
              </p:nvSpPr>
              <p:spPr bwMode="auto">
                <a:xfrm>
                  <a:off x="1849" y="905"/>
                  <a:ext cx="11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000066"/>
                      </a:solidFill>
                      <a:latin typeface="Comic Sans MS" panose="030F0702030302020204" pitchFamily="66" charset="0"/>
                      <a:cs typeface="Arial" panose="020B0604020202020204" pitchFamily="34" charset="0"/>
                    </a:rPr>
                    <a:t>self conscious</a:t>
                  </a:r>
                  <a:endParaRPr lang="en-GB" altLang="en-US" b="1" dirty="0">
                    <a:latin typeface="Comic Sans MS" panose="030F0702030302020204" pitchFamily="66" charset="0"/>
                    <a:cs typeface="Arial" panose="020B0604020202020204" pitchFamily="34" charset="0"/>
                  </a:endParaRPr>
                </a:p>
              </p:txBody>
            </p:sp>
            <p:sp>
              <p:nvSpPr>
                <p:cNvPr id="91168" name="Text Box 30">
                  <a:extLst>
                    <a:ext uri="{FF2B5EF4-FFF2-40B4-BE49-F238E27FC236}">
                      <a16:creationId xmlns:a16="http://schemas.microsoft.com/office/drawing/2014/main" id="{579D9346-EB17-4C56-8740-D5210EC4CFBC}"/>
                    </a:ext>
                  </a:extLst>
                </p:cNvPr>
                <p:cNvSpPr txBox="1">
                  <a:spLocks noChangeArrowheads="1"/>
                </p:cNvSpPr>
                <p:nvPr/>
              </p:nvSpPr>
              <p:spPr bwMode="auto">
                <a:xfrm>
                  <a:off x="1802" y="620"/>
                  <a:ext cx="92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000066"/>
                      </a:solidFill>
                      <a:latin typeface="Comic Sans MS" panose="030F0702030302020204" pitchFamily="66" charset="0"/>
                      <a:cs typeface="Arial" panose="020B0604020202020204" pitchFamily="34" charset="0"/>
                    </a:rPr>
                    <a:t>“figured it”</a:t>
                  </a:r>
                </a:p>
              </p:txBody>
            </p:sp>
            <p:sp>
              <p:nvSpPr>
                <p:cNvPr id="91169" name="Line 31">
                  <a:extLst>
                    <a:ext uri="{FF2B5EF4-FFF2-40B4-BE49-F238E27FC236}">
                      <a16:creationId xmlns:a16="http://schemas.microsoft.com/office/drawing/2014/main" id="{0A5D4024-1C49-4E12-A35F-8369F782F6E1}"/>
                    </a:ext>
                  </a:extLst>
                </p:cNvPr>
                <p:cNvSpPr>
                  <a:spLocks noChangeShapeType="1"/>
                </p:cNvSpPr>
                <p:nvPr/>
              </p:nvSpPr>
              <p:spPr bwMode="auto">
                <a:xfrm flipV="1">
                  <a:off x="3279" y="165"/>
                  <a:ext cx="633" cy="2802"/>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b="1" dirty="0"/>
                </a:p>
              </p:txBody>
            </p:sp>
            <p:sp>
              <p:nvSpPr>
                <p:cNvPr id="91170" name="Line 32">
                  <a:extLst>
                    <a:ext uri="{FF2B5EF4-FFF2-40B4-BE49-F238E27FC236}">
                      <a16:creationId xmlns:a16="http://schemas.microsoft.com/office/drawing/2014/main" id="{DC202461-74E3-46ED-B8D7-543203161D98}"/>
                    </a:ext>
                  </a:extLst>
                </p:cNvPr>
                <p:cNvSpPr>
                  <a:spLocks noChangeShapeType="1"/>
                </p:cNvSpPr>
                <p:nvPr/>
              </p:nvSpPr>
              <p:spPr bwMode="auto">
                <a:xfrm flipV="1">
                  <a:off x="3778" y="384"/>
                  <a:ext cx="1133" cy="2743"/>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b="1" dirty="0"/>
                </a:p>
              </p:txBody>
            </p:sp>
            <p:sp>
              <p:nvSpPr>
                <p:cNvPr id="91171" name="Line 33">
                  <a:extLst>
                    <a:ext uri="{FF2B5EF4-FFF2-40B4-BE49-F238E27FC236}">
                      <a16:creationId xmlns:a16="http://schemas.microsoft.com/office/drawing/2014/main" id="{7F744AF6-C1B8-4287-A278-DFC9DF1BE23C}"/>
                    </a:ext>
                  </a:extLst>
                </p:cNvPr>
                <p:cNvSpPr>
                  <a:spLocks noChangeShapeType="1"/>
                </p:cNvSpPr>
                <p:nvPr/>
              </p:nvSpPr>
              <p:spPr bwMode="auto">
                <a:xfrm flipV="1">
                  <a:off x="4241" y="1225"/>
                  <a:ext cx="1356" cy="2149"/>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b="1" dirty="0"/>
                </a:p>
              </p:txBody>
            </p:sp>
            <p:sp>
              <p:nvSpPr>
                <p:cNvPr id="91172" name="Line 34">
                  <a:extLst>
                    <a:ext uri="{FF2B5EF4-FFF2-40B4-BE49-F238E27FC236}">
                      <a16:creationId xmlns:a16="http://schemas.microsoft.com/office/drawing/2014/main" id="{3CBD2DB4-70A0-421A-800B-544397C4BAEE}"/>
                    </a:ext>
                  </a:extLst>
                </p:cNvPr>
                <p:cNvSpPr>
                  <a:spLocks noChangeShapeType="1"/>
                </p:cNvSpPr>
                <p:nvPr/>
              </p:nvSpPr>
              <p:spPr bwMode="auto">
                <a:xfrm flipH="1" flipV="1">
                  <a:off x="711" y="641"/>
                  <a:ext cx="1168" cy="2527"/>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b="1" dirty="0"/>
                </a:p>
              </p:txBody>
            </p:sp>
            <p:sp>
              <p:nvSpPr>
                <p:cNvPr id="91173" name="Line 35">
                  <a:extLst>
                    <a:ext uri="{FF2B5EF4-FFF2-40B4-BE49-F238E27FC236}">
                      <a16:creationId xmlns:a16="http://schemas.microsoft.com/office/drawing/2014/main" id="{EFD1D702-9AD9-4FC9-BD4F-5E76A6292462}"/>
                    </a:ext>
                  </a:extLst>
                </p:cNvPr>
                <p:cNvSpPr>
                  <a:spLocks noChangeShapeType="1"/>
                </p:cNvSpPr>
                <p:nvPr/>
              </p:nvSpPr>
              <p:spPr bwMode="auto">
                <a:xfrm flipH="1" flipV="1">
                  <a:off x="98" y="1416"/>
                  <a:ext cx="1158" cy="2067"/>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b="1" dirty="0"/>
                </a:p>
              </p:txBody>
            </p:sp>
            <p:sp>
              <p:nvSpPr>
                <p:cNvPr id="91174" name="Text Box 36">
                  <a:extLst>
                    <a:ext uri="{FF2B5EF4-FFF2-40B4-BE49-F238E27FC236}">
                      <a16:creationId xmlns:a16="http://schemas.microsoft.com/office/drawing/2014/main" id="{EE95EB14-E600-483A-915E-7B46EDA797A1}"/>
                    </a:ext>
                  </a:extLst>
                </p:cNvPr>
                <p:cNvSpPr txBox="1">
                  <a:spLocks noChangeArrowheads="1"/>
                </p:cNvSpPr>
                <p:nvPr/>
              </p:nvSpPr>
              <p:spPr bwMode="auto">
                <a:xfrm>
                  <a:off x="1601" y="1719"/>
                  <a:ext cx="6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CC0099"/>
                      </a:solidFill>
                      <a:latin typeface="Comic Sans MS" panose="030F0702030302020204" pitchFamily="66" charset="0"/>
                      <a:cs typeface="Arial" panose="020B0604020202020204" pitchFamily="34" charset="0"/>
                    </a:rPr>
                    <a:t>group</a:t>
                  </a:r>
                  <a:endParaRPr lang="en-GB" altLang="en-US" b="1" dirty="0">
                    <a:latin typeface="Comic Sans MS" panose="030F0702030302020204" pitchFamily="66" charset="0"/>
                    <a:cs typeface="Arial" panose="020B0604020202020204" pitchFamily="34" charset="0"/>
                  </a:endParaRPr>
                </a:p>
              </p:txBody>
            </p:sp>
            <p:sp>
              <p:nvSpPr>
                <p:cNvPr id="91175" name="Text Box 37">
                  <a:extLst>
                    <a:ext uri="{FF2B5EF4-FFF2-40B4-BE49-F238E27FC236}">
                      <a16:creationId xmlns:a16="http://schemas.microsoft.com/office/drawing/2014/main" id="{BEAE2871-B2CD-477E-A19F-97CC3EEA4947}"/>
                    </a:ext>
                  </a:extLst>
                </p:cNvPr>
                <p:cNvSpPr txBox="1">
                  <a:spLocks noChangeArrowheads="1"/>
                </p:cNvSpPr>
                <p:nvPr/>
              </p:nvSpPr>
              <p:spPr bwMode="auto">
                <a:xfrm>
                  <a:off x="1075" y="1272"/>
                  <a:ext cx="67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CC0099"/>
                      </a:solidFill>
                      <a:latin typeface="Comic Sans MS" panose="030F0702030302020204" pitchFamily="66" charset="0"/>
                      <a:cs typeface="Arial" panose="020B0604020202020204" pitchFamily="34" charset="0"/>
                    </a:rPr>
                    <a:t>nation</a:t>
                  </a:r>
                  <a:endParaRPr lang="en-GB" altLang="en-US" b="1" dirty="0">
                    <a:latin typeface="Comic Sans MS" panose="030F0702030302020204" pitchFamily="66" charset="0"/>
                    <a:cs typeface="Arial" panose="020B0604020202020204" pitchFamily="34" charset="0"/>
                  </a:endParaRPr>
                </a:p>
              </p:txBody>
            </p:sp>
            <p:sp>
              <p:nvSpPr>
                <p:cNvPr id="91176" name="Text Box 38">
                  <a:extLst>
                    <a:ext uri="{FF2B5EF4-FFF2-40B4-BE49-F238E27FC236}">
                      <a16:creationId xmlns:a16="http://schemas.microsoft.com/office/drawing/2014/main" id="{DDF19AD1-07A3-443A-979C-D2953BCBA18B}"/>
                    </a:ext>
                  </a:extLst>
                </p:cNvPr>
                <p:cNvSpPr txBox="1">
                  <a:spLocks noChangeArrowheads="1"/>
                </p:cNvSpPr>
                <p:nvPr/>
              </p:nvSpPr>
              <p:spPr bwMode="auto">
                <a:xfrm>
                  <a:off x="857" y="705"/>
                  <a:ext cx="776"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CC0099"/>
                      </a:solidFill>
                      <a:latin typeface="Comic Sans MS" panose="030F0702030302020204" pitchFamily="66" charset="0"/>
                      <a:cs typeface="Arial" panose="020B0604020202020204" pitchFamily="34" charset="0"/>
                    </a:rPr>
                    <a:t>them v us</a:t>
                  </a:r>
                </a:p>
              </p:txBody>
            </p:sp>
            <p:sp>
              <p:nvSpPr>
                <p:cNvPr id="91177" name="Text Box 39">
                  <a:extLst>
                    <a:ext uri="{FF2B5EF4-FFF2-40B4-BE49-F238E27FC236}">
                      <a16:creationId xmlns:a16="http://schemas.microsoft.com/office/drawing/2014/main" id="{C0EA40D6-85BC-4AD0-B58C-5667D2A5782D}"/>
                    </a:ext>
                  </a:extLst>
                </p:cNvPr>
                <p:cNvSpPr txBox="1">
                  <a:spLocks noChangeArrowheads="1"/>
                </p:cNvSpPr>
                <p:nvPr/>
              </p:nvSpPr>
              <p:spPr bwMode="auto">
                <a:xfrm>
                  <a:off x="1501" y="1380"/>
                  <a:ext cx="47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CC0099"/>
                      </a:solidFill>
                      <a:latin typeface="Comic Sans MS" panose="030F0702030302020204" pitchFamily="66" charset="0"/>
                      <a:cs typeface="Arial" panose="020B0604020202020204" pitchFamily="34" charset="0"/>
                    </a:rPr>
                    <a:t>rules</a:t>
                  </a:r>
                  <a:endParaRPr lang="en-GB" altLang="en-US" b="1" dirty="0">
                    <a:latin typeface="Comic Sans MS" panose="030F0702030302020204" pitchFamily="66" charset="0"/>
                    <a:cs typeface="Arial" panose="020B0604020202020204" pitchFamily="34" charset="0"/>
                  </a:endParaRPr>
                </a:p>
              </p:txBody>
            </p:sp>
            <p:sp>
              <p:nvSpPr>
                <p:cNvPr id="91178" name="Text Box 40">
                  <a:extLst>
                    <a:ext uri="{FF2B5EF4-FFF2-40B4-BE49-F238E27FC236}">
                      <a16:creationId xmlns:a16="http://schemas.microsoft.com/office/drawing/2014/main" id="{0BA2688A-4D7A-4D4E-AC0A-E36358E19A7B}"/>
                    </a:ext>
                  </a:extLst>
                </p:cNvPr>
                <p:cNvSpPr txBox="1">
                  <a:spLocks noChangeArrowheads="1"/>
                </p:cNvSpPr>
                <p:nvPr/>
              </p:nvSpPr>
              <p:spPr bwMode="auto">
                <a:xfrm>
                  <a:off x="1398" y="1924"/>
                  <a:ext cx="74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CC0099"/>
                      </a:solidFill>
                      <a:latin typeface="Comic Sans MS" panose="030F0702030302020204" pitchFamily="66" charset="0"/>
                      <a:cs typeface="Arial" panose="020B0604020202020204" pitchFamily="34" charset="0"/>
                    </a:rPr>
                    <a:t>“shoulds</a:t>
                  </a:r>
                  <a:r>
                    <a:rPr lang="en-GB" altLang="en-US" b="1" dirty="0">
                      <a:latin typeface="Comic Sans MS" panose="030F0702030302020204" pitchFamily="66" charset="0"/>
                      <a:cs typeface="Arial" panose="020B0604020202020204" pitchFamily="34" charset="0"/>
                    </a:rPr>
                    <a:t>”</a:t>
                  </a:r>
                </a:p>
              </p:txBody>
            </p:sp>
            <p:sp>
              <p:nvSpPr>
                <p:cNvPr id="91179" name="Text Box 41">
                  <a:extLst>
                    <a:ext uri="{FF2B5EF4-FFF2-40B4-BE49-F238E27FC236}">
                      <a16:creationId xmlns:a16="http://schemas.microsoft.com/office/drawing/2014/main" id="{70ADB2B0-A8C7-4CA9-B160-0B6290A8780D}"/>
                    </a:ext>
                  </a:extLst>
                </p:cNvPr>
                <p:cNvSpPr txBox="1">
                  <a:spLocks noChangeArrowheads="1"/>
                </p:cNvSpPr>
                <p:nvPr/>
              </p:nvSpPr>
              <p:spPr bwMode="auto">
                <a:xfrm>
                  <a:off x="1199" y="1590"/>
                  <a:ext cx="67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CC0099"/>
                      </a:solidFill>
                      <a:latin typeface="Comic Sans MS" panose="030F0702030302020204" pitchFamily="66" charset="0"/>
                      <a:cs typeface="Arial" panose="020B0604020202020204" pitchFamily="34" charset="0"/>
                    </a:rPr>
                    <a:t>conform</a:t>
                  </a:r>
                  <a:endParaRPr lang="en-GB" altLang="en-US" b="1" dirty="0">
                    <a:latin typeface="Comic Sans MS" panose="030F0702030302020204" pitchFamily="66" charset="0"/>
                    <a:cs typeface="Arial" panose="020B0604020202020204" pitchFamily="34" charset="0"/>
                  </a:endParaRPr>
                </a:p>
              </p:txBody>
            </p:sp>
            <p:sp>
              <p:nvSpPr>
                <p:cNvPr id="91180" name="Text Box 42">
                  <a:extLst>
                    <a:ext uri="{FF2B5EF4-FFF2-40B4-BE49-F238E27FC236}">
                      <a16:creationId xmlns:a16="http://schemas.microsoft.com/office/drawing/2014/main" id="{E962F9EC-47C8-4C0C-92F3-0652847984FA}"/>
                    </a:ext>
                  </a:extLst>
                </p:cNvPr>
                <p:cNvSpPr txBox="1">
                  <a:spLocks noChangeArrowheads="1"/>
                </p:cNvSpPr>
                <p:nvPr/>
              </p:nvSpPr>
              <p:spPr bwMode="auto">
                <a:xfrm>
                  <a:off x="973" y="914"/>
                  <a:ext cx="92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CC0099"/>
                      </a:solidFill>
                      <a:latin typeface="Comic Sans MS" panose="030F0702030302020204" pitchFamily="66" charset="0"/>
                      <a:cs typeface="Arial" panose="020B0604020202020204" pitchFamily="34" charset="0"/>
                    </a:rPr>
                    <a:t>materialism</a:t>
                  </a:r>
                  <a:endParaRPr lang="en-GB" altLang="en-US" b="1" dirty="0">
                    <a:latin typeface="Comic Sans MS" panose="030F0702030302020204" pitchFamily="66" charset="0"/>
                    <a:cs typeface="Arial" panose="020B0604020202020204" pitchFamily="34" charset="0"/>
                  </a:endParaRPr>
                </a:p>
              </p:txBody>
            </p:sp>
            <p:sp>
              <p:nvSpPr>
                <p:cNvPr id="91181" name="Text Box 43">
                  <a:extLst>
                    <a:ext uri="{FF2B5EF4-FFF2-40B4-BE49-F238E27FC236}">
                      <a16:creationId xmlns:a16="http://schemas.microsoft.com/office/drawing/2014/main" id="{68A11353-B4A6-4AE2-876D-8044A0CD6080}"/>
                    </a:ext>
                  </a:extLst>
                </p:cNvPr>
                <p:cNvSpPr txBox="1">
                  <a:spLocks noChangeArrowheads="1"/>
                </p:cNvSpPr>
                <p:nvPr/>
              </p:nvSpPr>
              <p:spPr bwMode="auto">
                <a:xfrm>
                  <a:off x="2826" y="1561"/>
                  <a:ext cx="48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0099CC"/>
                      </a:solidFill>
                      <a:latin typeface="Comic Sans MS" panose="030F0702030302020204" pitchFamily="66" charset="0"/>
                      <a:cs typeface="Arial" panose="020B0604020202020204" pitchFamily="34" charset="0"/>
                    </a:rPr>
                    <a:t>guilt</a:t>
                  </a:r>
                </a:p>
              </p:txBody>
            </p:sp>
            <p:sp>
              <p:nvSpPr>
                <p:cNvPr id="91182" name="Text Box 44">
                  <a:extLst>
                    <a:ext uri="{FF2B5EF4-FFF2-40B4-BE49-F238E27FC236}">
                      <a16:creationId xmlns:a16="http://schemas.microsoft.com/office/drawing/2014/main" id="{46F01774-5F5F-48D6-91CC-727D9DF6B67A}"/>
                    </a:ext>
                  </a:extLst>
                </p:cNvPr>
                <p:cNvSpPr txBox="1">
                  <a:spLocks noChangeArrowheads="1"/>
                </p:cNvSpPr>
                <p:nvPr/>
              </p:nvSpPr>
              <p:spPr bwMode="auto">
                <a:xfrm>
                  <a:off x="2965" y="1716"/>
                  <a:ext cx="64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0099CC"/>
                      </a:solidFill>
                      <a:latin typeface="Comic Sans MS" panose="030F0702030302020204" pitchFamily="66" charset="0"/>
                      <a:cs typeface="Arial" panose="020B0604020202020204" pitchFamily="34" charset="0"/>
                    </a:rPr>
                    <a:t>reasons</a:t>
                  </a:r>
                  <a:endParaRPr lang="en-GB" altLang="en-US" b="1" dirty="0">
                    <a:latin typeface="Comic Sans MS" panose="030F0702030302020204" pitchFamily="66" charset="0"/>
                    <a:cs typeface="Arial" panose="020B0604020202020204" pitchFamily="34" charset="0"/>
                  </a:endParaRPr>
                </a:p>
              </p:txBody>
            </p:sp>
            <p:sp>
              <p:nvSpPr>
                <p:cNvPr id="91183" name="Text Box 45">
                  <a:extLst>
                    <a:ext uri="{FF2B5EF4-FFF2-40B4-BE49-F238E27FC236}">
                      <a16:creationId xmlns:a16="http://schemas.microsoft.com/office/drawing/2014/main" id="{D2415BD5-B423-425A-A716-4C84859FF730}"/>
                    </a:ext>
                  </a:extLst>
                </p:cNvPr>
                <p:cNvSpPr txBox="1">
                  <a:spLocks noChangeArrowheads="1"/>
                </p:cNvSpPr>
                <p:nvPr/>
              </p:nvSpPr>
              <p:spPr bwMode="auto">
                <a:xfrm>
                  <a:off x="3335" y="732"/>
                  <a:ext cx="4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0099CC"/>
                      </a:solidFill>
                      <a:latin typeface="Comic Sans MS" panose="030F0702030302020204" pitchFamily="66" charset="0"/>
                      <a:cs typeface="Arial" panose="020B0604020202020204" pitchFamily="34" charset="0"/>
                    </a:rPr>
                    <a:t>truth</a:t>
                  </a:r>
                  <a:endParaRPr lang="en-GB" altLang="en-US" b="1" dirty="0">
                    <a:latin typeface="Comic Sans MS" panose="030F0702030302020204" pitchFamily="66" charset="0"/>
                    <a:cs typeface="Arial" panose="020B0604020202020204" pitchFamily="34" charset="0"/>
                  </a:endParaRPr>
                </a:p>
              </p:txBody>
            </p:sp>
            <p:sp>
              <p:nvSpPr>
                <p:cNvPr id="91184" name="Text Box 46">
                  <a:extLst>
                    <a:ext uri="{FF2B5EF4-FFF2-40B4-BE49-F238E27FC236}">
                      <a16:creationId xmlns:a16="http://schemas.microsoft.com/office/drawing/2014/main" id="{CC4DAB49-9083-46E8-9DA6-6ACD1CDEBA3E}"/>
                    </a:ext>
                  </a:extLst>
                </p:cNvPr>
                <p:cNvSpPr txBox="1">
                  <a:spLocks noChangeArrowheads="1"/>
                </p:cNvSpPr>
                <p:nvPr/>
              </p:nvSpPr>
              <p:spPr bwMode="auto">
                <a:xfrm>
                  <a:off x="2879" y="1042"/>
                  <a:ext cx="675"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0099CC"/>
                      </a:solidFill>
                      <a:latin typeface="Comic Sans MS" panose="030F0702030302020204" pitchFamily="66" charset="0"/>
                      <a:cs typeface="Arial" panose="020B0604020202020204" pitchFamily="34" charset="0"/>
                    </a:rPr>
                    <a:t>ideology</a:t>
                  </a:r>
                  <a:endParaRPr lang="en-GB" altLang="en-US" b="1" dirty="0">
                    <a:latin typeface="Comic Sans MS" panose="030F0702030302020204" pitchFamily="66" charset="0"/>
                    <a:cs typeface="Arial" panose="020B0604020202020204" pitchFamily="34" charset="0"/>
                  </a:endParaRPr>
                </a:p>
              </p:txBody>
            </p:sp>
            <p:sp>
              <p:nvSpPr>
                <p:cNvPr id="91185" name="Text Box 47">
                  <a:extLst>
                    <a:ext uri="{FF2B5EF4-FFF2-40B4-BE49-F238E27FC236}">
                      <a16:creationId xmlns:a16="http://schemas.microsoft.com/office/drawing/2014/main" id="{39FADACC-2592-410F-9A2E-D842083BE926}"/>
                    </a:ext>
                  </a:extLst>
                </p:cNvPr>
                <p:cNvSpPr txBox="1">
                  <a:spLocks noChangeArrowheads="1"/>
                </p:cNvSpPr>
                <p:nvPr/>
              </p:nvSpPr>
              <p:spPr bwMode="auto">
                <a:xfrm>
                  <a:off x="2914" y="1399"/>
                  <a:ext cx="7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0099CC"/>
                      </a:solidFill>
                      <a:latin typeface="Comic Sans MS" panose="030F0702030302020204" pitchFamily="66" charset="0"/>
                      <a:cs typeface="Arial" panose="020B0604020202020204" pitchFamily="34" charset="0"/>
                    </a:rPr>
                    <a:t>prioritise</a:t>
                  </a:r>
                </a:p>
              </p:txBody>
            </p:sp>
            <p:sp>
              <p:nvSpPr>
                <p:cNvPr id="91186" name="Text Box 48">
                  <a:extLst>
                    <a:ext uri="{FF2B5EF4-FFF2-40B4-BE49-F238E27FC236}">
                      <a16:creationId xmlns:a16="http://schemas.microsoft.com/office/drawing/2014/main" id="{BBAE5DDC-7081-4AAA-94DC-1E09F2E7890B}"/>
                    </a:ext>
                  </a:extLst>
                </p:cNvPr>
                <p:cNvSpPr txBox="1">
                  <a:spLocks noChangeArrowheads="1"/>
                </p:cNvSpPr>
                <p:nvPr/>
              </p:nvSpPr>
              <p:spPr bwMode="auto">
                <a:xfrm>
                  <a:off x="2851" y="860"/>
                  <a:ext cx="98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0099CC"/>
                      </a:solidFill>
                      <a:latin typeface="Comic Sans MS" panose="030F0702030302020204" pitchFamily="66" charset="0"/>
                      <a:cs typeface="Arial" panose="020B0604020202020204" pitchFamily="34" charset="0"/>
                    </a:rPr>
                    <a:t>scepticism</a:t>
                  </a:r>
                </a:p>
              </p:txBody>
            </p:sp>
            <p:sp>
              <p:nvSpPr>
                <p:cNvPr id="91187" name="Text Box 49">
                  <a:extLst>
                    <a:ext uri="{FF2B5EF4-FFF2-40B4-BE49-F238E27FC236}">
                      <a16:creationId xmlns:a16="http://schemas.microsoft.com/office/drawing/2014/main" id="{87CE346A-4526-46F0-B157-6C28AE166928}"/>
                    </a:ext>
                  </a:extLst>
                </p:cNvPr>
                <p:cNvSpPr txBox="1">
                  <a:spLocks noChangeArrowheads="1"/>
                </p:cNvSpPr>
                <p:nvPr/>
              </p:nvSpPr>
              <p:spPr bwMode="auto">
                <a:xfrm>
                  <a:off x="2861" y="1234"/>
                  <a:ext cx="42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0099CC"/>
                      </a:solidFill>
                      <a:latin typeface="Comic Sans MS" panose="030F0702030302020204" pitchFamily="66" charset="0"/>
                      <a:cs typeface="Arial" panose="020B0604020202020204" pitchFamily="34" charset="0"/>
                    </a:rPr>
                    <a:t>time</a:t>
                  </a:r>
                </a:p>
              </p:txBody>
            </p:sp>
            <p:sp>
              <p:nvSpPr>
                <p:cNvPr id="91188" name="Text Box 50">
                  <a:extLst>
                    <a:ext uri="{FF2B5EF4-FFF2-40B4-BE49-F238E27FC236}">
                      <a16:creationId xmlns:a16="http://schemas.microsoft.com/office/drawing/2014/main" id="{D4FC56EE-7814-4900-ADEB-76273CD107F3}"/>
                    </a:ext>
                  </a:extLst>
                </p:cNvPr>
                <p:cNvSpPr txBox="1">
                  <a:spLocks noChangeArrowheads="1"/>
                </p:cNvSpPr>
                <p:nvPr/>
              </p:nvSpPr>
              <p:spPr bwMode="auto">
                <a:xfrm>
                  <a:off x="3300" y="434"/>
                  <a:ext cx="51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0099CC"/>
                      </a:solidFill>
                      <a:latin typeface="Comic Sans MS" panose="030F0702030302020204" pitchFamily="66" charset="0"/>
                      <a:cs typeface="Arial" panose="020B0604020202020204" pitchFamily="34" charset="0"/>
                    </a:rPr>
                    <a:t>goals</a:t>
                  </a:r>
                  <a:endParaRPr lang="en-GB" altLang="en-US" b="1" dirty="0">
                    <a:latin typeface="Comic Sans MS" panose="030F0702030302020204" pitchFamily="66" charset="0"/>
                    <a:cs typeface="Arial" panose="020B0604020202020204" pitchFamily="34" charset="0"/>
                  </a:endParaRPr>
                </a:p>
              </p:txBody>
            </p:sp>
            <p:sp>
              <p:nvSpPr>
                <p:cNvPr id="91189" name="Text Box 51">
                  <a:extLst>
                    <a:ext uri="{FF2B5EF4-FFF2-40B4-BE49-F238E27FC236}">
                      <a16:creationId xmlns:a16="http://schemas.microsoft.com/office/drawing/2014/main" id="{42DBCF78-1514-4EEA-81B0-8AC7EF98D5FA}"/>
                    </a:ext>
                  </a:extLst>
                </p:cNvPr>
                <p:cNvSpPr txBox="1">
                  <a:spLocks noChangeArrowheads="1"/>
                </p:cNvSpPr>
                <p:nvPr/>
              </p:nvSpPr>
              <p:spPr bwMode="auto">
                <a:xfrm>
                  <a:off x="2923" y="52"/>
                  <a:ext cx="97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dirty="0">
                      <a:solidFill>
                        <a:srgbClr val="0099CC"/>
                      </a:solidFill>
                      <a:latin typeface="Comic Sans MS" panose="030F0702030302020204" pitchFamily="66" charset="0"/>
                      <a:cs typeface="Arial" panose="020B0604020202020204" pitchFamily="34" charset="0"/>
                    </a:rPr>
                    <a:t>achievement</a:t>
                  </a:r>
                </a:p>
              </p:txBody>
            </p:sp>
            <p:sp>
              <p:nvSpPr>
                <p:cNvPr id="91190" name="Text Box 52">
                  <a:extLst>
                    <a:ext uri="{FF2B5EF4-FFF2-40B4-BE49-F238E27FC236}">
                      <a16:creationId xmlns:a16="http://schemas.microsoft.com/office/drawing/2014/main" id="{C4C546A9-19BD-4A06-A622-D3BB21DAA13C}"/>
                    </a:ext>
                  </a:extLst>
                </p:cNvPr>
                <p:cNvSpPr txBox="1">
                  <a:spLocks noChangeArrowheads="1"/>
                </p:cNvSpPr>
                <p:nvPr/>
              </p:nvSpPr>
              <p:spPr bwMode="auto">
                <a:xfrm>
                  <a:off x="2848" y="236"/>
                  <a:ext cx="1035"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dirty="0">
                      <a:solidFill>
                        <a:srgbClr val="0099CC"/>
                      </a:solidFill>
                      <a:latin typeface="Comic Sans MS" panose="030F0702030302020204" pitchFamily="66" charset="0"/>
                      <a:cs typeface="Arial" panose="020B0604020202020204" pitchFamily="34" charset="0"/>
                    </a:rPr>
                    <a:t>responsibility</a:t>
                  </a:r>
                </a:p>
              </p:txBody>
            </p:sp>
            <p:sp>
              <p:nvSpPr>
                <p:cNvPr id="91191" name="Text Box 53">
                  <a:extLst>
                    <a:ext uri="{FF2B5EF4-FFF2-40B4-BE49-F238E27FC236}">
                      <a16:creationId xmlns:a16="http://schemas.microsoft.com/office/drawing/2014/main" id="{6AA36863-B72E-4348-99B5-C6D2523F68FC}"/>
                    </a:ext>
                  </a:extLst>
                </p:cNvPr>
                <p:cNvSpPr txBox="1">
                  <a:spLocks noChangeArrowheads="1"/>
                </p:cNvSpPr>
                <p:nvPr/>
              </p:nvSpPr>
              <p:spPr bwMode="auto">
                <a:xfrm>
                  <a:off x="2843" y="611"/>
                  <a:ext cx="6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0099CC"/>
                      </a:solidFill>
                      <a:latin typeface="Comic Sans MS" panose="030F0702030302020204" pitchFamily="66" charset="0"/>
                      <a:cs typeface="Arial" panose="020B0604020202020204" pitchFamily="34" charset="0"/>
                    </a:rPr>
                    <a:t>science</a:t>
                  </a:r>
                  <a:endParaRPr lang="en-GB" altLang="en-US" b="1" dirty="0">
                    <a:latin typeface="Comic Sans MS" panose="030F0702030302020204" pitchFamily="66" charset="0"/>
                    <a:cs typeface="Arial" panose="020B0604020202020204" pitchFamily="34" charset="0"/>
                  </a:endParaRPr>
                </a:p>
              </p:txBody>
            </p:sp>
            <p:sp>
              <p:nvSpPr>
                <p:cNvPr id="91192" name="Text Box 54">
                  <a:extLst>
                    <a:ext uri="{FF2B5EF4-FFF2-40B4-BE49-F238E27FC236}">
                      <a16:creationId xmlns:a16="http://schemas.microsoft.com/office/drawing/2014/main" id="{0A46AF59-99C6-4957-901F-784304192B76}"/>
                    </a:ext>
                  </a:extLst>
                </p:cNvPr>
                <p:cNvSpPr txBox="1">
                  <a:spLocks noChangeArrowheads="1"/>
                </p:cNvSpPr>
                <p:nvPr/>
              </p:nvSpPr>
              <p:spPr bwMode="auto">
                <a:xfrm>
                  <a:off x="3679" y="1352"/>
                  <a:ext cx="79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92D050"/>
                      </a:solidFill>
                      <a:latin typeface="Comic Sans MS" panose="030F0702030302020204" pitchFamily="66" charset="0"/>
                      <a:cs typeface="Arial" panose="020B0604020202020204" pitchFamily="34" charset="0"/>
                    </a:rPr>
                    <a:t>relativism</a:t>
                  </a:r>
                </a:p>
              </p:txBody>
            </p:sp>
            <p:sp>
              <p:nvSpPr>
                <p:cNvPr id="91193" name="Text Box 55">
                  <a:extLst>
                    <a:ext uri="{FF2B5EF4-FFF2-40B4-BE49-F238E27FC236}">
                      <a16:creationId xmlns:a16="http://schemas.microsoft.com/office/drawing/2014/main" id="{081FBADF-4099-42EE-843E-3B4696D56CCB}"/>
                    </a:ext>
                  </a:extLst>
                </p:cNvPr>
                <p:cNvSpPr txBox="1">
                  <a:spLocks noChangeArrowheads="1"/>
                </p:cNvSpPr>
                <p:nvPr/>
              </p:nvSpPr>
              <p:spPr bwMode="auto">
                <a:xfrm>
                  <a:off x="3746" y="864"/>
                  <a:ext cx="97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92D050"/>
                      </a:solidFill>
                      <a:latin typeface="Comic Sans MS" panose="030F0702030302020204" pitchFamily="66" charset="0"/>
                      <a:cs typeface="Arial" panose="020B0604020202020204" pitchFamily="34" charset="0"/>
                    </a:rPr>
                    <a:t>individualism</a:t>
                  </a:r>
                </a:p>
              </p:txBody>
            </p:sp>
            <p:sp>
              <p:nvSpPr>
                <p:cNvPr id="91194" name="Text Box 56">
                  <a:extLst>
                    <a:ext uri="{FF2B5EF4-FFF2-40B4-BE49-F238E27FC236}">
                      <a16:creationId xmlns:a16="http://schemas.microsoft.com/office/drawing/2014/main" id="{9B26C67D-28C4-43C3-A3FB-04229402C0E9}"/>
                    </a:ext>
                  </a:extLst>
                </p:cNvPr>
                <p:cNvSpPr txBox="1">
                  <a:spLocks noChangeArrowheads="1"/>
                </p:cNvSpPr>
                <p:nvPr/>
              </p:nvSpPr>
              <p:spPr bwMode="auto">
                <a:xfrm>
                  <a:off x="3711" y="1619"/>
                  <a:ext cx="632"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92D050"/>
                      </a:solidFill>
                      <a:latin typeface="Comic Sans MS" panose="030F0702030302020204" pitchFamily="66" charset="0"/>
                      <a:cs typeface="Arial" panose="020B0604020202020204" pitchFamily="34" charset="0"/>
                    </a:rPr>
                    <a:t>process</a:t>
                  </a:r>
                </a:p>
              </p:txBody>
            </p:sp>
            <p:sp>
              <p:nvSpPr>
                <p:cNvPr id="91195" name="Text Box 57">
                  <a:extLst>
                    <a:ext uri="{FF2B5EF4-FFF2-40B4-BE49-F238E27FC236}">
                      <a16:creationId xmlns:a16="http://schemas.microsoft.com/office/drawing/2014/main" id="{1EF25384-13C5-439E-ABB5-B03743B70E8A}"/>
                    </a:ext>
                  </a:extLst>
                </p:cNvPr>
                <p:cNvSpPr txBox="1">
                  <a:spLocks noChangeArrowheads="1"/>
                </p:cNvSpPr>
                <p:nvPr/>
              </p:nvSpPr>
              <p:spPr bwMode="auto">
                <a:xfrm>
                  <a:off x="3906" y="602"/>
                  <a:ext cx="67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92D050"/>
                      </a:solidFill>
                      <a:latin typeface="Comic Sans MS" panose="030F0702030302020204" pitchFamily="66" charset="0"/>
                      <a:cs typeface="Arial" panose="020B0604020202020204" pitchFamily="34" charset="0"/>
                    </a:rPr>
                    <a:t>struggle</a:t>
                  </a:r>
                </a:p>
              </p:txBody>
            </p:sp>
            <p:sp>
              <p:nvSpPr>
                <p:cNvPr id="91196" name="Text Box 58">
                  <a:extLst>
                    <a:ext uri="{FF2B5EF4-FFF2-40B4-BE49-F238E27FC236}">
                      <a16:creationId xmlns:a16="http://schemas.microsoft.com/office/drawing/2014/main" id="{AF8F5AB6-5162-45DC-9B18-4DEF14335C70}"/>
                    </a:ext>
                  </a:extLst>
                </p:cNvPr>
                <p:cNvSpPr txBox="1">
                  <a:spLocks noChangeArrowheads="1"/>
                </p:cNvSpPr>
                <p:nvPr/>
              </p:nvSpPr>
              <p:spPr bwMode="auto">
                <a:xfrm>
                  <a:off x="3528" y="1835"/>
                  <a:ext cx="69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92D050"/>
                      </a:solidFill>
                      <a:latin typeface="Comic Sans MS" panose="030F0702030302020204" pitchFamily="66" charset="0"/>
                      <a:cs typeface="Arial" panose="020B0604020202020204" pitchFamily="34" charset="0"/>
                    </a:rPr>
                    <a:t>paradox</a:t>
                  </a:r>
                </a:p>
              </p:txBody>
            </p:sp>
            <p:sp>
              <p:nvSpPr>
                <p:cNvPr id="91197" name="Text Box 59">
                  <a:extLst>
                    <a:ext uri="{FF2B5EF4-FFF2-40B4-BE49-F238E27FC236}">
                      <a16:creationId xmlns:a16="http://schemas.microsoft.com/office/drawing/2014/main" id="{5D1122FB-D408-4520-AB3E-9D0E1F45F297}"/>
                    </a:ext>
                  </a:extLst>
                </p:cNvPr>
                <p:cNvSpPr txBox="1">
                  <a:spLocks noChangeArrowheads="1"/>
                </p:cNvSpPr>
                <p:nvPr/>
              </p:nvSpPr>
              <p:spPr bwMode="auto">
                <a:xfrm>
                  <a:off x="3964" y="1085"/>
                  <a:ext cx="56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92D050"/>
                      </a:solidFill>
                      <a:latin typeface="Comic Sans MS" panose="030F0702030302020204" pitchFamily="66" charset="0"/>
                      <a:cs typeface="Arial" panose="020B0604020202020204" pitchFamily="34" charset="0"/>
                    </a:rPr>
                    <a:t>fringe</a:t>
                  </a:r>
                </a:p>
              </p:txBody>
            </p:sp>
            <p:sp>
              <p:nvSpPr>
                <p:cNvPr id="91198" name="Text Box 60">
                  <a:extLst>
                    <a:ext uri="{FF2B5EF4-FFF2-40B4-BE49-F238E27FC236}">
                      <a16:creationId xmlns:a16="http://schemas.microsoft.com/office/drawing/2014/main" id="{ADD054D6-6A80-4529-8473-506794BF35A4}"/>
                    </a:ext>
                  </a:extLst>
                </p:cNvPr>
                <p:cNvSpPr txBox="1">
                  <a:spLocks noChangeArrowheads="1"/>
                </p:cNvSpPr>
                <p:nvPr/>
              </p:nvSpPr>
              <p:spPr bwMode="auto">
                <a:xfrm>
                  <a:off x="4644" y="1310"/>
                  <a:ext cx="87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FF0000"/>
                      </a:solidFill>
                      <a:latin typeface="Comic Sans MS" panose="030F0702030302020204" pitchFamily="66" charset="0"/>
                      <a:cs typeface="Arial" panose="020B0604020202020204" pitchFamily="34" charset="0"/>
                    </a:rPr>
                    <a:t>integration</a:t>
                  </a:r>
                </a:p>
              </p:txBody>
            </p:sp>
            <p:sp>
              <p:nvSpPr>
                <p:cNvPr id="91199" name="Text Box 61">
                  <a:extLst>
                    <a:ext uri="{FF2B5EF4-FFF2-40B4-BE49-F238E27FC236}">
                      <a16:creationId xmlns:a16="http://schemas.microsoft.com/office/drawing/2014/main" id="{7C6721F2-7004-4BD3-AC5C-C67EBF871CA2}"/>
                    </a:ext>
                  </a:extLst>
                </p:cNvPr>
                <p:cNvSpPr txBox="1">
                  <a:spLocks noChangeArrowheads="1"/>
                </p:cNvSpPr>
                <p:nvPr/>
              </p:nvSpPr>
              <p:spPr bwMode="auto">
                <a:xfrm>
                  <a:off x="4721" y="742"/>
                  <a:ext cx="97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FF0000"/>
                      </a:solidFill>
                      <a:latin typeface="Comic Sans MS" panose="030F0702030302020204" pitchFamily="66" charset="0"/>
                      <a:cs typeface="Arial" panose="020B0604020202020204" pitchFamily="34" charset="0"/>
                    </a:rPr>
                    <a:t>autonomous</a:t>
                  </a:r>
                </a:p>
              </p:txBody>
            </p:sp>
            <p:sp>
              <p:nvSpPr>
                <p:cNvPr id="91200" name="Text Box 62">
                  <a:extLst>
                    <a:ext uri="{FF2B5EF4-FFF2-40B4-BE49-F238E27FC236}">
                      <a16:creationId xmlns:a16="http://schemas.microsoft.com/office/drawing/2014/main" id="{D0BCA090-1E53-4112-A3D7-69B8D4DF22E3}"/>
                    </a:ext>
                  </a:extLst>
                </p:cNvPr>
                <p:cNvSpPr txBox="1">
                  <a:spLocks noChangeArrowheads="1"/>
                </p:cNvSpPr>
                <p:nvPr/>
              </p:nvSpPr>
              <p:spPr bwMode="auto">
                <a:xfrm>
                  <a:off x="4236" y="1643"/>
                  <a:ext cx="919"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FF0000"/>
                      </a:solidFill>
                      <a:latin typeface="Comic Sans MS" panose="030F0702030302020204" pitchFamily="66" charset="0"/>
                      <a:cs typeface="Arial" panose="020B0604020202020204" pitchFamily="34" charset="0"/>
                    </a:rPr>
                    <a:t>   inter-</a:t>
                  </a:r>
                </a:p>
                <a:p>
                  <a:r>
                    <a:rPr lang="en-GB" altLang="en-US" b="1" dirty="0">
                      <a:solidFill>
                        <a:srgbClr val="FF0000"/>
                      </a:solidFill>
                      <a:latin typeface="Comic Sans MS" panose="030F0702030302020204" pitchFamily="66" charset="0"/>
                      <a:cs typeface="Arial" panose="020B0604020202020204" pitchFamily="34" charset="0"/>
                    </a:rPr>
                    <a:t>dependence</a:t>
                  </a:r>
                </a:p>
              </p:txBody>
            </p:sp>
            <p:sp>
              <p:nvSpPr>
                <p:cNvPr id="91201" name="Text Box 63">
                  <a:extLst>
                    <a:ext uri="{FF2B5EF4-FFF2-40B4-BE49-F238E27FC236}">
                      <a16:creationId xmlns:a16="http://schemas.microsoft.com/office/drawing/2014/main" id="{D7723DCF-A947-4D71-8D1D-4B83AD37A82B}"/>
                    </a:ext>
                  </a:extLst>
                </p:cNvPr>
                <p:cNvSpPr txBox="1">
                  <a:spLocks noChangeArrowheads="1"/>
                </p:cNvSpPr>
                <p:nvPr/>
              </p:nvSpPr>
              <p:spPr bwMode="auto">
                <a:xfrm>
                  <a:off x="4420" y="1480"/>
                  <a:ext cx="79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FF0000"/>
                      </a:solidFill>
                      <a:latin typeface="Comic Sans MS" panose="030F0702030302020204" pitchFamily="66" charset="0"/>
                      <a:cs typeface="Arial" panose="020B0604020202020204" pitchFamily="34" charset="0"/>
                    </a:rPr>
                    <a:t>creativity</a:t>
                  </a:r>
                  <a:endParaRPr lang="en-GB" altLang="en-US" b="1" dirty="0">
                    <a:latin typeface="Comic Sans MS" panose="030F0702030302020204" pitchFamily="66" charset="0"/>
                    <a:cs typeface="Arial" panose="020B0604020202020204" pitchFamily="34" charset="0"/>
                  </a:endParaRPr>
                </a:p>
              </p:txBody>
            </p:sp>
            <p:sp>
              <p:nvSpPr>
                <p:cNvPr id="91202" name="Text Box 64">
                  <a:extLst>
                    <a:ext uri="{FF2B5EF4-FFF2-40B4-BE49-F238E27FC236}">
                      <a16:creationId xmlns:a16="http://schemas.microsoft.com/office/drawing/2014/main" id="{3A72F145-F507-4D43-9D14-13AA59B24329}"/>
                    </a:ext>
                  </a:extLst>
                </p:cNvPr>
                <p:cNvSpPr txBox="1">
                  <a:spLocks noChangeArrowheads="1"/>
                </p:cNvSpPr>
                <p:nvPr/>
              </p:nvSpPr>
              <p:spPr bwMode="auto">
                <a:xfrm>
                  <a:off x="4378" y="912"/>
                  <a:ext cx="1133"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FF0000"/>
                      </a:solidFill>
                      <a:latin typeface="Comic Sans MS" panose="030F0702030302020204" pitchFamily="66" charset="0"/>
                      <a:cs typeface="Arial" panose="020B0604020202020204" pitchFamily="34" charset="0"/>
                    </a:rPr>
                    <a:t>       self-</a:t>
                  </a:r>
                </a:p>
                <a:p>
                  <a:pPr algn="r"/>
                  <a:r>
                    <a:rPr lang="en-GB" altLang="en-US" b="1" dirty="0">
                      <a:solidFill>
                        <a:srgbClr val="FF0000"/>
                      </a:solidFill>
                      <a:latin typeface="Comic Sans MS" panose="030F0702030302020204" pitchFamily="66" charset="0"/>
                      <a:cs typeface="Arial" panose="020B0604020202020204" pitchFamily="34" charset="0"/>
                    </a:rPr>
                    <a:t>fulfillment</a:t>
                  </a:r>
                  <a:endParaRPr lang="en-GB" altLang="en-US" b="1" dirty="0">
                    <a:latin typeface="Comic Sans MS" panose="030F0702030302020204" pitchFamily="66" charset="0"/>
                    <a:cs typeface="Arial" panose="020B0604020202020204" pitchFamily="34" charset="0"/>
                  </a:endParaRPr>
                </a:p>
              </p:txBody>
            </p:sp>
            <p:sp>
              <p:nvSpPr>
                <p:cNvPr id="91203" name="Text Box 65">
                  <a:extLst>
                    <a:ext uri="{FF2B5EF4-FFF2-40B4-BE49-F238E27FC236}">
                      <a16:creationId xmlns:a16="http://schemas.microsoft.com/office/drawing/2014/main" id="{D03FC7DF-3B95-4F81-8709-6CBC27A0D8D5}"/>
                    </a:ext>
                  </a:extLst>
                </p:cNvPr>
                <p:cNvSpPr txBox="1">
                  <a:spLocks noChangeArrowheads="1"/>
                </p:cNvSpPr>
                <p:nvPr/>
              </p:nvSpPr>
              <p:spPr bwMode="auto">
                <a:xfrm>
                  <a:off x="4331" y="2056"/>
                  <a:ext cx="58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FF0000"/>
                      </a:solidFill>
                      <a:latin typeface="Comic Sans MS" panose="030F0702030302020204" pitchFamily="66" charset="0"/>
                      <a:cs typeface="Arial" panose="020B0604020202020204" pitchFamily="34" charset="0"/>
                    </a:rPr>
                    <a:t>growth</a:t>
                  </a:r>
                  <a:endParaRPr lang="en-GB" altLang="en-US" b="1" dirty="0">
                    <a:latin typeface="Comic Sans MS" panose="030F0702030302020204" pitchFamily="66" charset="0"/>
                    <a:cs typeface="Arial" panose="020B0604020202020204" pitchFamily="34" charset="0"/>
                  </a:endParaRPr>
                </a:p>
              </p:txBody>
            </p:sp>
            <p:sp>
              <p:nvSpPr>
                <p:cNvPr id="91204" name="Text Box 66">
                  <a:extLst>
                    <a:ext uri="{FF2B5EF4-FFF2-40B4-BE49-F238E27FC236}">
                      <a16:creationId xmlns:a16="http://schemas.microsoft.com/office/drawing/2014/main" id="{4A9DF09C-13F0-4B70-9C73-9B497063097C}"/>
                    </a:ext>
                  </a:extLst>
                </p:cNvPr>
                <p:cNvSpPr txBox="1">
                  <a:spLocks noChangeArrowheads="1"/>
                </p:cNvSpPr>
                <p:nvPr/>
              </p:nvSpPr>
              <p:spPr bwMode="auto">
                <a:xfrm>
                  <a:off x="4985" y="2013"/>
                  <a:ext cx="76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9900CC"/>
                      </a:solidFill>
                      <a:latin typeface="Comic Sans MS" panose="030F0702030302020204" pitchFamily="66" charset="0"/>
                      <a:cs typeface="Arial" panose="020B0604020202020204" pitchFamily="34" charset="0"/>
                    </a:rPr>
                    <a:t>accepting</a:t>
                  </a:r>
                  <a:endParaRPr lang="en-GB" altLang="en-US" b="1" dirty="0">
                    <a:latin typeface="Comic Sans MS" panose="030F0702030302020204" pitchFamily="66" charset="0"/>
                    <a:cs typeface="Arial" panose="020B0604020202020204" pitchFamily="34" charset="0"/>
                  </a:endParaRPr>
                </a:p>
              </p:txBody>
            </p:sp>
            <p:sp>
              <p:nvSpPr>
                <p:cNvPr id="91205" name="Text Box 67">
                  <a:extLst>
                    <a:ext uri="{FF2B5EF4-FFF2-40B4-BE49-F238E27FC236}">
                      <a16:creationId xmlns:a16="http://schemas.microsoft.com/office/drawing/2014/main" id="{41EED3B5-FB94-4B55-A95B-47D5A137B909}"/>
                    </a:ext>
                  </a:extLst>
                </p:cNvPr>
                <p:cNvSpPr txBox="1">
                  <a:spLocks noChangeArrowheads="1"/>
                </p:cNvSpPr>
                <p:nvPr/>
              </p:nvSpPr>
              <p:spPr bwMode="auto">
                <a:xfrm>
                  <a:off x="5140" y="1800"/>
                  <a:ext cx="57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9900CC"/>
                      </a:solidFill>
                      <a:latin typeface="Comic Sans MS" panose="030F0702030302020204" pitchFamily="66" charset="0"/>
                      <a:cs typeface="Arial" panose="020B0604020202020204" pitchFamily="34" charset="0"/>
                    </a:rPr>
                    <a:t>unitive</a:t>
                  </a:r>
                  <a:endParaRPr lang="en-GB" altLang="en-US" b="1" dirty="0">
                    <a:latin typeface="Comic Sans MS" panose="030F0702030302020204" pitchFamily="66" charset="0"/>
                    <a:cs typeface="Arial" panose="020B0604020202020204" pitchFamily="34" charset="0"/>
                  </a:endParaRPr>
                </a:p>
              </p:txBody>
            </p:sp>
            <p:sp>
              <p:nvSpPr>
                <p:cNvPr id="91206" name="Text Box 68">
                  <a:extLst>
                    <a:ext uri="{FF2B5EF4-FFF2-40B4-BE49-F238E27FC236}">
                      <a16:creationId xmlns:a16="http://schemas.microsoft.com/office/drawing/2014/main" id="{8C4FE6A2-EB4F-4014-B0C7-42A95D84C4F3}"/>
                    </a:ext>
                  </a:extLst>
                </p:cNvPr>
                <p:cNvSpPr txBox="1">
                  <a:spLocks noChangeArrowheads="1"/>
                </p:cNvSpPr>
                <p:nvPr/>
              </p:nvSpPr>
              <p:spPr bwMode="auto">
                <a:xfrm>
                  <a:off x="4867" y="2224"/>
                  <a:ext cx="95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9900CC"/>
                      </a:solidFill>
                      <a:latin typeface="Comic Sans MS" panose="030F0702030302020204" pitchFamily="66" charset="0"/>
                      <a:cs typeface="Arial" panose="020B0604020202020204" pitchFamily="34" charset="0"/>
                    </a:rPr>
                    <a:t>empathetic</a:t>
                  </a:r>
                  <a:endParaRPr lang="en-GB" altLang="en-US" b="1" dirty="0">
                    <a:latin typeface="Comic Sans MS" panose="030F0702030302020204" pitchFamily="66" charset="0"/>
                    <a:cs typeface="Arial" panose="020B0604020202020204" pitchFamily="34" charset="0"/>
                  </a:endParaRPr>
                </a:p>
              </p:txBody>
            </p:sp>
            <p:sp>
              <p:nvSpPr>
                <p:cNvPr id="91207" name="Text Box 69">
                  <a:extLst>
                    <a:ext uri="{FF2B5EF4-FFF2-40B4-BE49-F238E27FC236}">
                      <a16:creationId xmlns:a16="http://schemas.microsoft.com/office/drawing/2014/main" id="{582857DB-3920-4812-B54D-5D888AD926B8}"/>
                    </a:ext>
                  </a:extLst>
                </p:cNvPr>
                <p:cNvSpPr txBox="1">
                  <a:spLocks noChangeArrowheads="1"/>
                </p:cNvSpPr>
                <p:nvPr/>
              </p:nvSpPr>
              <p:spPr bwMode="auto">
                <a:xfrm>
                  <a:off x="5058" y="2597"/>
                  <a:ext cx="76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9900CC"/>
                      </a:solidFill>
                      <a:latin typeface="Comic Sans MS" panose="030F0702030302020204" pitchFamily="66" charset="0"/>
                      <a:cs typeface="Arial" panose="020B0604020202020204" pitchFamily="34" charset="0"/>
                    </a:rPr>
                    <a:t>gestalten</a:t>
                  </a:r>
                </a:p>
              </p:txBody>
            </p:sp>
            <p:sp>
              <p:nvSpPr>
                <p:cNvPr id="91208" name="Text Box 70">
                  <a:extLst>
                    <a:ext uri="{FF2B5EF4-FFF2-40B4-BE49-F238E27FC236}">
                      <a16:creationId xmlns:a16="http://schemas.microsoft.com/office/drawing/2014/main" id="{17953018-E9E2-4CC0-9F41-3D8585CEC5C9}"/>
                    </a:ext>
                  </a:extLst>
                </p:cNvPr>
                <p:cNvSpPr txBox="1">
                  <a:spLocks noChangeArrowheads="1"/>
                </p:cNvSpPr>
                <p:nvPr/>
              </p:nvSpPr>
              <p:spPr bwMode="auto">
                <a:xfrm>
                  <a:off x="4830" y="2419"/>
                  <a:ext cx="95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dirty="0">
                      <a:solidFill>
                        <a:srgbClr val="9900CC"/>
                      </a:solidFill>
                      <a:latin typeface="Comic Sans MS" panose="030F0702030302020204" pitchFamily="66" charset="0"/>
                      <a:cs typeface="Arial" panose="020B0604020202020204" pitchFamily="34" charset="0"/>
                    </a:rPr>
                    <a:t>construction</a:t>
                  </a:r>
                </a:p>
              </p:txBody>
            </p:sp>
            <p:sp>
              <p:nvSpPr>
                <p:cNvPr id="91209" name="Text Box 71">
                  <a:extLst>
                    <a:ext uri="{FF2B5EF4-FFF2-40B4-BE49-F238E27FC236}">
                      <a16:creationId xmlns:a16="http://schemas.microsoft.com/office/drawing/2014/main" id="{26B94F84-F82C-41AF-B98D-F94CEDF03F3B}"/>
                    </a:ext>
                  </a:extLst>
                </p:cNvPr>
                <p:cNvSpPr txBox="1">
                  <a:spLocks noChangeArrowheads="1"/>
                </p:cNvSpPr>
                <p:nvPr/>
              </p:nvSpPr>
              <p:spPr bwMode="auto">
                <a:xfrm>
                  <a:off x="1323" y="1104"/>
                  <a:ext cx="54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b="1" dirty="0">
                      <a:solidFill>
                        <a:srgbClr val="CC0099"/>
                      </a:solidFill>
                      <a:latin typeface="Comic Sans MS" panose="030F0702030302020204" pitchFamily="66" charset="0"/>
                      <a:cs typeface="Arial" panose="020B0604020202020204" pitchFamily="34" charset="0"/>
                    </a:rPr>
                    <a:t>family</a:t>
                  </a:r>
                  <a:endParaRPr lang="en-GB" altLang="en-US" b="1" dirty="0">
                    <a:latin typeface="Comic Sans MS" panose="030F0702030302020204" pitchFamily="66" charset="0"/>
                    <a:cs typeface="Arial" panose="020B0604020202020204" pitchFamily="34" charset="0"/>
                  </a:endParaRPr>
                </a:p>
              </p:txBody>
            </p:sp>
            <p:sp>
              <p:nvSpPr>
                <p:cNvPr id="91210" name="Text Box 72">
                  <a:extLst>
                    <a:ext uri="{FF2B5EF4-FFF2-40B4-BE49-F238E27FC236}">
                      <a16:creationId xmlns:a16="http://schemas.microsoft.com/office/drawing/2014/main" id="{7C27094B-549D-4620-90F0-AE9D8DF10954}"/>
                    </a:ext>
                  </a:extLst>
                </p:cNvPr>
                <p:cNvSpPr txBox="1">
                  <a:spLocks noChangeArrowheads="1"/>
                </p:cNvSpPr>
                <p:nvPr/>
              </p:nvSpPr>
              <p:spPr bwMode="auto">
                <a:xfrm>
                  <a:off x="2002" y="1375"/>
                  <a:ext cx="4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b="1" dirty="0">
                      <a:solidFill>
                        <a:srgbClr val="000066"/>
                      </a:solidFill>
                      <a:latin typeface="Comic Sans MS" panose="030F0702030302020204" pitchFamily="66" charset="0"/>
                      <a:cs typeface="Arial" panose="020B0604020202020204" pitchFamily="34" charset="0"/>
                    </a:rPr>
                    <a:t>duty</a:t>
                  </a:r>
                </a:p>
              </p:txBody>
            </p:sp>
            <p:sp>
              <p:nvSpPr>
                <p:cNvPr id="91211" name="Freeform 73">
                  <a:extLst>
                    <a:ext uri="{FF2B5EF4-FFF2-40B4-BE49-F238E27FC236}">
                      <a16:creationId xmlns:a16="http://schemas.microsoft.com/office/drawing/2014/main" id="{3D5B7B35-2F92-4A7D-97DA-7AD2791FF73B}"/>
                    </a:ext>
                  </a:extLst>
                </p:cNvPr>
                <p:cNvSpPr>
                  <a:spLocks/>
                </p:cNvSpPr>
                <p:nvPr/>
              </p:nvSpPr>
              <p:spPr bwMode="auto">
                <a:xfrm>
                  <a:off x="0" y="1925"/>
                  <a:ext cx="5536" cy="1671"/>
                </a:xfrm>
                <a:custGeom>
                  <a:avLst/>
                  <a:gdLst>
                    <a:gd name="T0" fmla="*/ 427 w 3511"/>
                    <a:gd name="T1" fmla="*/ 44221 h 968"/>
                    <a:gd name="T2" fmla="*/ 2616 w 3511"/>
                    <a:gd name="T3" fmla="*/ 40190 h 968"/>
                    <a:gd name="T4" fmla="*/ 5832 w 3511"/>
                    <a:gd name="T5" fmla="*/ 34659 h 968"/>
                    <a:gd name="T6" fmla="*/ 11384 w 3511"/>
                    <a:gd name="T7" fmla="*/ 25726 h 968"/>
                    <a:gd name="T8" fmla="*/ 16936 w 3511"/>
                    <a:gd name="T9" fmla="*/ 18502 h 968"/>
                    <a:gd name="T10" fmla="*/ 20575 w 3511"/>
                    <a:gd name="T11" fmla="*/ 13594 h 968"/>
                    <a:gd name="T12" fmla="*/ 24531 w 3511"/>
                    <a:gd name="T13" fmla="*/ 10684 h 968"/>
                    <a:gd name="T14" fmla="*/ 32549 w 3511"/>
                    <a:gd name="T15" fmla="*/ 5212 h 968"/>
                    <a:gd name="T16" fmla="*/ 40415 w 3511"/>
                    <a:gd name="T17" fmla="*/ 2068 h 968"/>
                    <a:gd name="T18" fmla="*/ 40283 w 3511"/>
                    <a:gd name="T19" fmla="*/ 2068 h 968"/>
                    <a:gd name="T20" fmla="*/ 48739 w 3511"/>
                    <a:gd name="T21" fmla="*/ 2324 h 968"/>
                    <a:gd name="T22" fmla="*/ 57637 w 3511"/>
                    <a:gd name="T23" fmla="*/ 5469 h 968"/>
                    <a:gd name="T24" fmla="*/ 65376 w 3511"/>
                    <a:gd name="T25" fmla="*/ 10426 h 968"/>
                    <a:gd name="T26" fmla="*/ 68896 w 3511"/>
                    <a:gd name="T27" fmla="*/ 12752 h 968"/>
                    <a:gd name="T28" fmla="*/ 72091 w 3511"/>
                    <a:gd name="T29" fmla="*/ 16774 h 968"/>
                    <a:gd name="T30" fmla="*/ 77633 w 3511"/>
                    <a:gd name="T31" fmla="*/ 24587 h 968"/>
                    <a:gd name="T32" fmla="*/ 82464 w 3511"/>
                    <a:gd name="T33" fmla="*/ 32944 h 968"/>
                    <a:gd name="T34" fmla="*/ 82307 w 3511"/>
                    <a:gd name="T35" fmla="*/ 32648 h 968"/>
                    <a:gd name="T36" fmla="*/ 85077 w 3511"/>
                    <a:gd name="T37" fmla="*/ 35861 h 968"/>
                    <a:gd name="T38" fmla="*/ 82887 w 3511"/>
                    <a:gd name="T39" fmla="*/ 31513 h 968"/>
                    <a:gd name="T40" fmla="*/ 78065 w 3511"/>
                    <a:gd name="T41" fmla="*/ 23097 h 968"/>
                    <a:gd name="T42" fmla="*/ 72521 w 3511"/>
                    <a:gd name="T43" fmla="*/ 15343 h 968"/>
                    <a:gd name="T44" fmla="*/ 69029 w 3511"/>
                    <a:gd name="T45" fmla="*/ 11883 h 968"/>
                    <a:gd name="T46" fmla="*/ 61886 w 3511"/>
                    <a:gd name="T47" fmla="*/ 6080 h 968"/>
                    <a:gd name="T48" fmla="*/ 53400 w 3511"/>
                    <a:gd name="T49" fmla="*/ 1749 h 968"/>
                    <a:gd name="T50" fmla="*/ 44520 w 3511"/>
                    <a:gd name="T51" fmla="*/ 0 h 968"/>
                    <a:gd name="T52" fmla="*/ 40283 w 3511"/>
                    <a:gd name="T53" fmla="*/ 319 h 968"/>
                    <a:gd name="T54" fmla="*/ 32395 w 3511"/>
                    <a:gd name="T55" fmla="*/ 3463 h 968"/>
                    <a:gd name="T56" fmla="*/ 24372 w 3511"/>
                    <a:gd name="T57" fmla="*/ 8933 h 968"/>
                    <a:gd name="T58" fmla="*/ 20280 w 3511"/>
                    <a:gd name="T59" fmla="*/ 13019 h 968"/>
                    <a:gd name="T60" fmla="*/ 12846 w 3511"/>
                    <a:gd name="T61" fmla="*/ 21972 h 968"/>
                    <a:gd name="T62" fmla="*/ 9035 w 3511"/>
                    <a:gd name="T63" fmla="*/ 27180 h 968"/>
                    <a:gd name="T64" fmla="*/ 3645 w 3511"/>
                    <a:gd name="T65" fmla="*/ 36116 h 968"/>
                    <a:gd name="T66" fmla="*/ 878 w 3511"/>
                    <a:gd name="T67" fmla="*/ 41069 h 96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511"/>
                    <a:gd name="T103" fmla="*/ 0 h 968"/>
                    <a:gd name="T104" fmla="*/ 3511 w 3511"/>
                    <a:gd name="T105" fmla="*/ 968 h 96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511" h="968">
                      <a:moveTo>
                        <a:pt x="0" y="936"/>
                      </a:moveTo>
                      <a:lnTo>
                        <a:pt x="18" y="968"/>
                      </a:lnTo>
                      <a:lnTo>
                        <a:pt x="54" y="930"/>
                      </a:lnTo>
                      <a:lnTo>
                        <a:pt x="108" y="880"/>
                      </a:lnTo>
                      <a:lnTo>
                        <a:pt x="169" y="823"/>
                      </a:lnTo>
                      <a:lnTo>
                        <a:pt x="241" y="759"/>
                      </a:lnTo>
                      <a:lnTo>
                        <a:pt x="391" y="626"/>
                      </a:lnTo>
                      <a:lnTo>
                        <a:pt x="470" y="563"/>
                      </a:lnTo>
                      <a:lnTo>
                        <a:pt x="548" y="513"/>
                      </a:lnTo>
                      <a:lnTo>
                        <a:pt x="699" y="405"/>
                      </a:lnTo>
                      <a:lnTo>
                        <a:pt x="855" y="317"/>
                      </a:lnTo>
                      <a:lnTo>
                        <a:pt x="849" y="298"/>
                      </a:lnTo>
                      <a:lnTo>
                        <a:pt x="849" y="317"/>
                      </a:lnTo>
                      <a:lnTo>
                        <a:pt x="1012" y="234"/>
                      </a:lnTo>
                      <a:lnTo>
                        <a:pt x="1180" y="165"/>
                      </a:lnTo>
                      <a:lnTo>
                        <a:pt x="1343" y="114"/>
                      </a:lnTo>
                      <a:lnTo>
                        <a:pt x="1506" y="76"/>
                      </a:lnTo>
                      <a:lnTo>
                        <a:pt x="1668" y="45"/>
                      </a:lnTo>
                      <a:lnTo>
                        <a:pt x="1668" y="26"/>
                      </a:lnTo>
                      <a:lnTo>
                        <a:pt x="1662" y="45"/>
                      </a:lnTo>
                      <a:lnTo>
                        <a:pt x="1837" y="38"/>
                      </a:lnTo>
                      <a:lnTo>
                        <a:pt x="2012" y="51"/>
                      </a:lnTo>
                      <a:lnTo>
                        <a:pt x="2198" y="76"/>
                      </a:lnTo>
                      <a:lnTo>
                        <a:pt x="2379" y="120"/>
                      </a:lnTo>
                      <a:lnTo>
                        <a:pt x="2548" y="171"/>
                      </a:lnTo>
                      <a:lnTo>
                        <a:pt x="2698" y="228"/>
                      </a:lnTo>
                      <a:lnTo>
                        <a:pt x="2843" y="298"/>
                      </a:lnTo>
                      <a:lnTo>
                        <a:pt x="2843" y="279"/>
                      </a:lnTo>
                      <a:lnTo>
                        <a:pt x="2837" y="291"/>
                      </a:lnTo>
                      <a:lnTo>
                        <a:pt x="2975" y="367"/>
                      </a:lnTo>
                      <a:lnTo>
                        <a:pt x="3108" y="462"/>
                      </a:lnTo>
                      <a:lnTo>
                        <a:pt x="3204" y="538"/>
                      </a:lnTo>
                      <a:lnTo>
                        <a:pt x="3307" y="626"/>
                      </a:lnTo>
                      <a:lnTo>
                        <a:pt x="3403" y="721"/>
                      </a:lnTo>
                      <a:lnTo>
                        <a:pt x="3409" y="709"/>
                      </a:lnTo>
                      <a:lnTo>
                        <a:pt x="3397" y="715"/>
                      </a:lnTo>
                      <a:lnTo>
                        <a:pt x="3487" y="810"/>
                      </a:lnTo>
                      <a:lnTo>
                        <a:pt x="3511" y="785"/>
                      </a:lnTo>
                      <a:lnTo>
                        <a:pt x="3427" y="696"/>
                      </a:lnTo>
                      <a:lnTo>
                        <a:pt x="3421" y="690"/>
                      </a:lnTo>
                      <a:lnTo>
                        <a:pt x="3325" y="595"/>
                      </a:lnTo>
                      <a:lnTo>
                        <a:pt x="3222" y="506"/>
                      </a:lnTo>
                      <a:lnTo>
                        <a:pt x="3126" y="430"/>
                      </a:lnTo>
                      <a:lnTo>
                        <a:pt x="2993" y="336"/>
                      </a:lnTo>
                      <a:lnTo>
                        <a:pt x="2855" y="260"/>
                      </a:lnTo>
                      <a:lnTo>
                        <a:pt x="2849" y="260"/>
                      </a:lnTo>
                      <a:lnTo>
                        <a:pt x="2704" y="190"/>
                      </a:lnTo>
                      <a:lnTo>
                        <a:pt x="2554" y="133"/>
                      </a:lnTo>
                      <a:lnTo>
                        <a:pt x="2385" y="82"/>
                      </a:lnTo>
                      <a:lnTo>
                        <a:pt x="2204" y="38"/>
                      </a:lnTo>
                      <a:lnTo>
                        <a:pt x="2018" y="13"/>
                      </a:lnTo>
                      <a:lnTo>
                        <a:pt x="1837" y="0"/>
                      </a:lnTo>
                      <a:lnTo>
                        <a:pt x="1668" y="7"/>
                      </a:lnTo>
                      <a:lnTo>
                        <a:pt x="1662" y="7"/>
                      </a:lnTo>
                      <a:lnTo>
                        <a:pt x="1500" y="38"/>
                      </a:lnTo>
                      <a:lnTo>
                        <a:pt x="1337" y="76"/>
                      </a:lnTo>
                      <a:lnTo>
                        <a:pt x="1174" y="127"/>
                      </a:lnTo>
                      <a:lnTo>
                        <a:pt x="1006" y="196"/>
                      </a:lnTo>
                      <a:lnTo>
                        <a:pt x="843" y="279"/>
                      </a:lnTo>
                      <a:lnTo>
                        <a:pt x="837" y="285"/>
                      </a:lnTo>
                      <a:lnTo>
                        <a:pt x="681" y="373"/>
                      </a:lnTo>
                      <a:lnTo>
                        <a:pt x="530" y="481"/>
                      </a:lnTo>
                      <a:lnTo>
                        <a:pt x="452" y="532"/>
                      </a:lnTo>
                      <a:lnTo>
                        <a:pt x="373" y="595"/>
                      </a:lnTo>
                      <a:lnTo>
                        <a:pt x="223" y="728"/>
                      </a:lnTo>
                      <a:lnTo>
                        <a:pt x="150" y="791"/>
                      </a:lnTo>
                      <a:lnTo>
                        <a:pt x="90" y="848"/>
                      </a:lnTo>
                      <a:lnTo>
                        <a:pt x="36" y="899"/>
                      </a:lnTo>
                      <a:lnTo>
                        <a:pt x="0" y="936"/>
                      </a:lnTo>
                      <a:close/>
                    </a:path>
                  </a:pathLst>
                </a:cu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b="1" dirty="0"/>
                </a:p>
              </p:txBody>
            </p:sp>
          </p:grpSp>
        </p:grpSp>
      </p:grpSp>
      <p:sp>
        <p:nvSpPr>
          <p:cNvPr id="91140" name="TextBox 73">
            <a:extLst>
              <a:ext uri="{FF2B5EF4-FFF2-40B4-BE49-F238E27FC236}">
                <a16:creationId xmlns:a16="http://schemas.microsoft.com/office/drawing/2014/main" id="{7CEF4DE8-D17F-497A-A806-F21FF2497E8E}"/>
              </a:ext>
            </a:extLst>
          </p:cNvPr>
          <p:cNvSpPr txBox="1">
            <a:spLocks noChangeArrowheads="1"/>
          </p:cNvSpPr>
          <p:nvPr/>
        </p:nvSpPr>
        <p:spPr bwMode="auto">
          <a:xfrm>
            <a:off x="5689600" y="65532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91141" name="TextBox 74">
            <a:extLst>
              <a:ext uri="{FF2B5EF4-FFF2-40B4-BE49-F238E27FC236}">
                <a16:creationId xmlns:a16="http://schemas.microsoft.com/office/drawing/2014/main" id="{F433AF3D-9778-4B5C-A4B3-3385A100F2E3}"/>
              </a:ext>
            </a:extLst>
          </p:cNvPr>
          <p:cNvSpPr txBox="1">
            <a:spLocks noChangeArrowheads="1"/>
          </p:cNvSpPr>
          <p:nvPr/>
        </p:nvSpPr>
        <p:spPr bwMode="auto">
          <a:xfrm>
            <a:off x="3365500" y="6299200"/>
            <a:ext cx="60896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hlinkClick r:id="rId3"/>
              </a:rPr>
              <a:t>Adapted and courtesy of http://www.harthill.co.uk/</a:t>
            </a:r>
            <a:r>
              <a:rPr lang="en-US" altLang="en-US" dirty="0"/>
              <a:t> </a:t>
            </a:r>
          </a:p>
          <a:p>
            <a:pPr eaLnBrk="1" hangingPunct="1"/>
            <a:endParaRPr lang="en-US" altLang="en-US" dirty="0">
              <a:latin typeface="Comic Sans MS" panose="030F0702030302020204" pitchFamily="66" charset="0"/>
            </a:endParaRPr>
          </a:p>
        </p:txBody>
      </p:sp>
    </p:spTree>
    <p:extLst>
      <p:ext uri="{BB962C8B-B14F-4D97-AF65-F5344CB8AC3E}">
        <p14:creationId xmlns:p14="http://schemas.microsoft.com/office/powerpoint/2010/main" val="19782950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a:extLst>
              <a:ext uri="{FF2B5EF4-FFF2-40B4-BE49-F238E27FC236}">
                <a16:creationId xmlns:a16="http://schemas.microsoft.com/office/drawing/2014/main" id="{F1603903-6AD9-4C23-948E-38ACE7817388}"/>
              </a:ext>
            </a:extLst>
          </p:cNvPr>
          <p:cNvSpPr>
            <a:spLocks noChangeArrowheads="1"/>
          </p:cNvSpPr>
          <p:nvPr/>
        </p:nvSpPr>
        <p:spPr bwMode="auto">
          <a:xfrm>
            <a:off x="6373813" y="5240338"/>
            <a:ext cx="24828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dirty="0">
                <a:latin typeface="Comic Sans MS" panose="030F0702030302020204" pitchFamily="66" charset="0"/>
              </a:rPr>
              <a:t>100</a:t>
            </a:r>
          </a:p>
        </p:txBody>
      </p:sp>
      <p:sp>
        <p:nvSpPr>
          <p:cNvPr id="337923" name="Rectangle 3">
            <a:extLst>
              <a:ext uri="{FF2B5EF4-FFF2-40B4-BE49-F238E27FC236}">
                <a16:creationId xmlns:a16="http://schemas.microsoft.com/office/drawing/2014/main" id="{459BAF80-C73B-42ED-94A6-9EEBB27B1092}"/>
              </a:ext>
            </a:extLst>
          </p:cNvPr>
          <p:cNvSpPr>
            <a:spLocks noChangeArrowheads="1"/>
          </p:cNvSpPr>
          <p:nvPr/>
        </p:nvSpPr>
        <p:spPr bwMode="auto">
          <a:xfrm>
            <a:off x="3098800" y="5240338"/>
            <a:ext cx="32702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dirty="0">
                <a:latin typeface="Comic Sans MS" panose="030F0702030302020204" pitchFamily="66" charset="0"/>
              </a:rPr>
              <a:t>100</a:t>
            </a:r>
          </a:p>
        </p:txBody>
      </p:sp>
      <p:sp>
        <p:nvSpPr>
          <p:cNvPr id="337924" name="Rectangle 4">
            <a:extLst>
              <a:ext uri="{FF2B5EF4-FFF2-40B4-BE49-F238E27FC236}">
                <a16:creationId xmlns:a16="http://schemas.microsoft.com/office/drawing/2014/main" id="{40C06A0D-5E15-4F0E-8BA8-A3EB4CF40A4E}"/>
              </a:ext>
            </a:extLst>
          </p:cNvPr>
          <p:cNvSpPr>
            <a:spLocks noChangeArrowheads="1"/>
          </p:cNvSpPr>
          <p:nvPr/>
        </p:nvSpPr>
        <p:spPr bwMode="auto">
          <a:xfrm>
            <a:off x="255588" y="5240338"/>
            <a:ext cx="28511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b="1" dirty="0">
                <a:latin typeface="Comic Sans MS" panose="030F0702030302020204" pitchFamily="66" charset="0"/>
              </a:rPr>
              <a:t>Total (rounded figures)</a:t>
            </a:r>
          </a:p>
        </p:txBody>
      </p:sp>
      <p:sp>
        <p:nvSpPr>
          <p:cNvPr id="337925" name="Rectangle 5">
            <a:extLst>
              <a:ext uri="{FF2B5EF4-FFF2-40B4-BE49-F238E27FC236}">
                <a16:creationId xmlns:a16="http://schemas.microsoft.com/office/drawing/2014/main" id="{259205EF-DF48-40AD-AD15-18804D99EBD8}"/>
              </a:ext>
            </a:extLst>
          </p:cNvPr>
          <p:cNvSpPr>
            <a:spLocks noChangeArrowheads="1"/>
          </p:cNvSpPr>
          <p:nvPr/>
        </p:nvSpPr>
        <p:spPr bwMode="auto">
          <a:xfrm>
            <a:off x="6373813" y="4783138"/>
            <a:ext cx="24828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dirty="0">
                <a:latin typeface="Comic Sans MS" panose="030F0702030302020204" pitchFamily="66" charset="0"/>
              </a:rPr>
              <a:t>3%</a:t>
            </a:r>
          </a:p>
        </p:txBody>
      </p:sp>
      <p:sp>
        <p:nvSpPr>
          <p:cNvPr id="337926" name="Rectangle 6">
            <a:extLst>
              <a:ext uri="{FF2B5EF4-FFF2-40B4-BE49-F238E27FC236}">
                <a16:creationId xmlns:a16="http://schemas.microsoft.com/office/drawing/2014/main" id="{22130FA0-3999-458D-9464-CAE41F74615E}"/>
              </a:ext>
            </a:extLst>
          </p:cNvPr>
          <p:cNvSpPr>
            <a:spLocks noChangeArrowheads="1"/>
          </p:cNvSpPr>
          <p:nvPr/>
        </p:nvSpPr>
        <p:spPr bwMode="auto">
          <a:xfrm>
            <a:off x="3098800" y="4783138"/>
            <a:ext cx="32702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dirty="0">
                <a:latin typeface="Comic Sans MS" panose="030F0702030302020204" pitchFamily="66" charset="0"/>
              </a:rPr>
              <a:t>2%</a:t>
            </a:r>
          </a:p>
        </p:txBody>
      </p:sp>
      <p:sp>
        <p:nvSpPr>
          <p:cNvPr id="337927" name="Rectangle 7">
            <a:extLst>
              <a:ext uri="{FF2B5EF4-FFF2-40B4-BE49-F238E27FC236}">
                <a16:creationId xmlns:a16="http://schemas.microsoft.com/office/drawing/2014/main" id="{906579DB-047E-4B25-873C-3001AAB21445}"/>
              </a:ext>
            </a:extLst>
          </p:cNvPr>
          <p:cNvSpPr>
            <a:spLocks noChangeArrowheads="1"/>
          </p:cNvSpPr>
          <p:nvPr/>
        </p:nvSpPr>
        <p:spPr bwMode="auto">
          <a:xfrm>
            <a:off x="255588" y="4783138"/>
            <a:ext cx="28511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b="1" dirty="0">
                <a:latin typeface="Comic Sans MS" panose="030F0702030302020204" pitchFamily="66" charset="0"/>
              </a:rPr>
              <a:t>Alchemist &amp; Ironist</a:t>
            </a:r>
          </a:p>
        </p:txBody>
      </p:sp>
      <p:sp>
        <p:nvSpPr>
          <p:cNvPr id="337928" name="Rectangle 8">
            <a:extLst>
              <a:ext uri="{FF2B5EF4-FFF2-40B4-BE49-F238E27FC236}">
                <a16:creationId xmlns:a16="http://schemas.microsoft.com/office/drawing/2014/main" id="{117A7FDE-B0E0-4373-A064-BB07A0B9D9C8}"/>
              </a:ext>
            </a:extLst>
          </p:cNvPr>
          <p:cNvSpPr>
            <a:spLocks noChangeArrowheads="1"/>
          </p:cNvSpPr>
          <p:nvPr/>
        </p:nvSpPr>
        <p:spPr bwMode="auto">
          <a:xfrm>
            <a:off x="6373813" y="4325938"/>
            <a:ext cx="24828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dirty="0">
                <a:latin typeface="Comic Sans MS" panose="030F0702030302020204" pitchFamily="66" charset="0"/>
              </a:rPr>
              <a:t>11%</a:t>
            </a:r>
          </a:p>
        </p:txBody>
      </p:sp>
      <p:sp>
        <p:nvSpPr>
          <p:cNvPr id="337929" name="Rectangle 9">
            <a:extLst>
              <a:ext uri="{FF2B5EF4-FFF2-40B4-BE49-F238E27FC236}">
                <a16:creationId xmlns:a16="http://schemas.microsoft.com/office/drawing/2014/main" id="{736C89C6-7BAE-40DD-A94B-23FAF03794A2}"/>
              </a:ext>
            </a:extLst>
          </p:cNvPr>
          <p:cNvSpPr>
            <a:spLocks noChangeArrowheads="1"/>
          </p:cNvSpPr>
          <p:nvPr/>
        </p:nvSpPr>
        <p:spPr bwMode="auto">
          <a:xfrm>
            <a:off x="3098800" y="4325938"/>
            <a:ext cx="32702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dirty="0">
                <a:latin typeface="Comic Sans MS" panose="030F0702030302020204" pitchFamily="66" charset="0"/>
              </a:rPr>
              <a:t>5%</a:t>
            </a:r>
          </a:p>
        </p:txBody>
      </p:sp>
      <p:sp>
        <p:nvSpPr>
          <p:cNvPr id="337930" name="Rectangle 10">
            <a:extLst>
              <a:ext uri="{FF2B5EF4-FFF2-40B4-BE49-F238E27FC236}">
                <a16:creationId xmlns:a16="http://schemas.microsoft.com/office/drawing/2014/main" id="{A80E21C6-96EC-4100-95E1-BF2B1EC38A6B}"/>
              </a:ext>
            </a:extLst>
          </p:cNvPr>
          <p:cNvSpPr>
            <a:spLocks noChangeArrowheads="1"/>
          </p:cNvSpPr>
          <p:nvPr/>
        </p:nvSpPr>
        <p:spPr bwMode="auto">
          <a:xfrm>
            <a:off x="255588" y="4325938"/>
            <a:ext cx="28511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b="1" dirty="0">
                <a:latin typeface="Comic Sans MS" panose="030F0702030302020204" pitchFamily="66" charset="0"/>
              </a:rPr>
              <a:t>Strategist</a:t>
            </a:r>
          </a:p>
        </p:txBody>
      </p:sp>
      <p:sp>
        <p:nvSpPr>
          <p:cNvPr id="337931" name="Rectangle 11">
            <a:extLst>
              <a:ext uri="{FF2B5EF4-FFF2-40B4-BE49-F238E27FC236}">
                <a16:creationId xmlns:a16="http://schemas.microsoft.com/office/drawing/2014/main" id="{D0A23525-B083-4B75-8CE0-4BF8A32D6BD8}"/>
              </a:ext>
            </a:extLst>
          </p:cNvPr>
          <p:cNvSpPr>
            <a:spLocks noChangeArrowheads="1"/>
          </p:cNvSpPr>
          <p:nvPr/>
        </p:nvSpPr>
        <p:spPr bwMode="auto">
          <a:xfrm>
            <a:off x="6373813" y="3868738"/>
            <a:ext cx="24828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dirty="0">
                <a:latin typeface="Comic Sans MS" panose="030F0702030302020204" pitchFamily="66" charset="0"/>
              </a:rPr>
              <a:t>26%</a:t>
            </a:r>
          </a:p>
        </p:txBody>
      </p:sp>
      <p:sp>
        <p:nvSpPr>
          <p:cNvPr id="337932" name="Rectangle 12">
            <a:extLst>
              <a:ext uri="{FF2B5EF4-FFF2-40B4-BE49-F238E27FC236}">
                <a16:creationId xmlns:a16="http://schemas.microsoft.com/office/drawing/2014/main" id="{15924AAD-370A-4D9E-B93A-FFDAFDDDC980}"/>
              </a:ext>
            </a:extLst>
          </p:cNvPr>
          <p:cNvSpPr>
            <a:spLocks noChangeArrowheads="1"/>
          </p:cNvSpPr>
          <p:nvPr/>
        </p:nvSpPr>
        <p:spPr bwMode="auto">
          <a:xfrm>
            <a:off x="3098800" y="3868738"/>
            <a:ext cx="32702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dirty="0">
                <a:latin typeface="Comic Sans MS" panose="030F0702030302020204" pitchFamily="66" charset="0"/>
              </a:rPr>
              <a:t>11%</a:t>
            </a:r>
          </a:p>
        </p:txBody>
      </p:sp>
      <p:sp>
        <p:nvSpPr>
          <p:cNvPr id="337933" name="Rectangle 13">
            <a:extLst>
              <a:ext uri="{FF2B5EF4-FFF2-40B4-BE49-F238E27FC236}">
                <a16:creationId xmlns:a16="http://schemas.microsoft.com/office/drawing/2014/main" id="{31617975-39CA-49E3-8E03-3329A2822A0D}"/>
              </a:ext>
            </a:extLst>
          </p:cNvPr>
          <p:cNvSpPr>
            <a:spLocks noChangeArrowheads="1"/>
          </p:cNvSpPr>
          <p:nvPr/>
        </p:nvSpPr>
        <p:spPr bwMode="auto">
          <a:xfrm>
            <a:off x="255588" y="3868738"/>
            <a:ext cx="28511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b="1" dirty="0">
                <a:latin typeface="Comic Sans MS" panose="030F0702030302020204" pitchFamily="66" charset="0"/>
              </a:rPr>
              <a:t>Individualist</a:t>
            </a:r>
          </a:p>
        </p:txBody>
      </p:sp>
      <p:sp>
        <p:nvSpPr>
          <p:cNvPr id="337934" name="Rectangle 14">
            <a:extLst>
              <a:ext uri="{FF2B5EF4-FFF2-40B4-BE49-F238E27FC236}">
                <a16:creationId xmlns:a16="http://schemas.microsoft.com/office/drawing/2014/main" id="{BFF7C1B0-C711-4EC4-9B2F-579EBFB4A510}"/>
              </a:ext>
            </a:extLst>
          </p:cNvPr>
          <p:cNvSpPr>
            <a:spLocks noChangeArrowheads="1"/>
          </p:cNvSpPr>
          <p:nvPr/>
        </p:nvSpPr>
        <p:spPr bwMode="auto">
          <a:xfrm>
            <a:off x="6373813" y="3411538"/>
            <a:ext cx="24828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dirty="0">
                <a:latin typeface="Comic Sans MS" panose="030F0702030302020204" pitchFamily="66" charset="0"/>
              </a:rPr>
              <a:t>47%</a:t>
            </a:r>
          </a:p>
        </p:txBody>
      </p:sp>
      <p:sp>
        <p:nvSpPr>
          <p:cNvPr id="337935" name="Rectangle 15">
            <a:extLst>
              <a:ext uri="{FF2B5EF4-FFF2-40B4-BE49-F238E27FC236}">
                <a16:creationId xmlns:a16="http://schemas.microsoft.com/office/drawing/2014/main" id="{AF85A1F5-E56D-459E-8482-ADDE7623C1A5}"/>
              </a:ext>
            </a:extLst>
          </p:cNvPr>
          <p:cNvSpPr>
            <a:spLocks noChangeArrowheads="1"/>
          </p:cNvSpPr>
          <p:nvPr/>
        </p:nvSpPr>
        <p:spPr bwMode="auto">
          <a:xfrm>
            <a:off x="3098800" y="3411538"/>
            <a:ext cx="32702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dirty="0">
                <a:latin typeface="Comic Sans MS" panose="030F0702030302020204" pitchFamily="66" charset="0"/>
              </a:rPr>
              <a:t>30%</a:t>
            </a:r>
          </a:p>
        </p:txBody>
      </p:sp>
      <p:sp>
        <p:nvSpPr>
          <p:cNvPr id="337936" name="Rectangle 16">
            <a:extLst>
              <a:ext uri="{FF2B5EF4-FFF2-40B4-BE49-F238E27FC236}">
                <a16:creationId xmlns:a16="http://schemas.microsoft.com/office/drawing/2014/main" id="{ACAD5561-F44F-4238-BBF6-224C07DBAF8D}"/>
              </a:ext>
            </a:extLst>
          </p:cNvPr>
          <p:cNvSpPr>
            <a:spLocks noChangeArrowheads="1"/>
          </p:cNvSpPr>
          <p:nvPr/>
        </p:nvSpPr>
        <p:spPr bwMode="auto">
          <a:xfrm>
            <a:off x="255588" y="3411538"/>
            <a:ext cx="28511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b="1" dirty="0">
                <a:latin typeface="Comic Sans MS" panose="030F0702030302020204" pitchFamily="66" charset="0"/>
              </a:rPr>
              <a:t>Achiever</a:t>
            </a:r>
          </a:p>
        </p:txBody>
      </p:sp>
      <p:sp>
        <p:nvSpPr>
          <p:cNvPr id="337937" name="Rectangle 17">
            <a:extLst>
              <a:ext uri="{FF2B5EF4-FFF2-40B4-BE49-F238E27FC236}">
                <a16:creationId xmlns:a16="http://schemas.microsoft.com/office/drawing/2014/main" id="{DBAEE86A-F678-4B23-80BB-CF70966E3E0F}"/>
              </a:ext>
            </a:extLst>
          </p:cNvPr>
          <p:cNvSpPr>
            <a:spLocks noChangeArrowheads="1"/>
          </p:cNvSpPr>
          <p:nvPr/>
        </p:nvSpPr>
        <p:spPr bwMode="auto">
          <a:xfrm>
            <a:off x="6373813" y="2954338"/>
            <a:ext cx="24828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dirty="0">
                <a:latin typeface="Comic Sans MS" panose="030F0702030302020204" pitchFamily="66" charset="0"/>
              </a:rPr>
              <a:t>12%</a:t>
            </a:r>
          </a:p>
        </p:txBody>
      </p:sp>
      <p:sp>
        <p:nvSpPr>
          <p:cNvPr id="337938" name="Rectangle 18">
            <a:extLst>
              <a:ext uri="{FF2B5EF4-FFF2-40B4-BE49-F238E27FC236}">
                <a16:creationId xmlns:a16="http://schemas.microsoft.com/office/drawing/2014/main" id="{63001337-273F-4EDD-BA32-741B9CA83AC6}"/>
              </a:ext>
            </a:extLst>
          </p:cNvPr>
          <p:cNvSpPr>
            <a:spLocks noChangeArrowheads="1"/>
          </p:cNvSpPr>
          <p:nvPr/>
        </p:nvSpPr>
        <p:spPr bwMode="auto">
          <a:xfrm>
            <a:off x="3098800" y="2954338"/>
            <a:ext cx="32702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dirty="0">
                <a:latin typeface="Comic Sans MS" panose="030F0702030302020204" pitchFamily="66" charset="0"/>
              </a:rPr>
              <a:t>37%</a:t>
            </a:r>
          </a:p>
        </p:txBody>
      </p:sp>
      <p:sp>
        <p:nvSpPr>
          <p:cNvPr id="337939" name="Rectangle 19">
            <a:extLst>
              <a:ext uri="{FF2B5EF4-FFF2-40B4-BE49-F238E27FC236}">
                <a16:creationId xmlns:a16="http://schemas.microsoft.com/office/drawing/2014/main" id="{562CFACE-2C45-4207-A94D-0C90C77BEE9E}"/>
              </a:ext>
            </a:extLst>
          </p:cNvPr>
          <p:cNvSpPr>
            <a:spLocks noChangeArrowheads="1"/>
          </p:cNvSpPr>
          <p:nvPr/>
        </p:nvSpPr>
        <p:spPr bwMode="auto">
          <a:xfrm>
            <a:off x="255588" y="2954338"/>
            <a:ext cx="2851150" cy="508000"/>
          </a:xfrm>
          <a:prstGeom prst="rect">
            <a:avLst/>
          </a:prstGeom>
          <a:gradFill rotWithShape="1">
            <a:gsLst>
              <a:gs pos="0">
                <a:srgbClr val="DEF6FC">
                  <a:alpha val="50000"/>
                </a:srgbClr>
              </a:gs>
              <a:gs pos="100000">
                <a:srgbClr val="E9F9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b="1" dirty="0">
                <a:latin typeface="Comic Sans MS" panose="030F0702030302020204" pitchFamily="66" charset="0"/>
              </a:rPr>
              <a:t>Expert</a:t>
            </a:r>
          </a:p>
        </p:txBody>
      </p:sp>
      <p:sp>
        <p:nvSpPr>
          <p:cNvPr id="337940" name="Rectangle 20">
            <a:extLst>
              <a:ext uri="{FF2B5EF4-FFF2-40B4-BE49-F238E27FC236}">
                <a16:creationId xmlns:a16="http://schemas.microsoft.com/office/drawing/2014/main" id="{913B7783-1AC3-420A-9569-B4CFB32B6486}"/>
              </a:ext>
            </a:extLst>
          </p:cNvPr>
          <p:cNvSpPr>
            <a:spLocks noChangeArrowheads="1"/>
          </p:cNvSpPr>
          <p:nvPr/>
        </p:nvSpPr>
        <p:spPr bwMode="auto">
          <a:xfrm>
            <a:off x="6373813" y="2497138"/>
            <a:ext cx="24828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dirty="0">
                <a:latin typeface="Comic Sans MS" panose="030F0702030302020204" pitchFamily="66" charset="0"/>
              </a:rPr>
              <a:t>1%</a:t>
            </a:r>
          </a:p>
        </p:txBody>
      </p:sp>
      <p:sp>
        <p:nvSpPr>
          <p:cNvPr id="337941" name="Rectangle 21">
            <a:extLst>
              <a:ext uri="{FF2B5EF4-FFF2-40B4-BE49-F238E27FC236}">
                <a16:creationId xmlns:a16="http://schemas.microsoft.com/office/drawing/2014/main" id="{52C44EF4-73B6-4B7E-AFF1-24379BDB9611}"/>
              </a:ext>
            </a:extLst>
          </p:cNvPr>
          <p:cNvSpPr>
            <a:spLocks noChangeArrowheads="1"/>
          </p:cNvSpPr>
          <p:nvPr/>
        </p:nvSpPr>
        <p:spPr bwMode="auto">
          <a:xfrm>
            <a:off x="3098800" y="2497138"/>
            <a:ext cx="32702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dirty="0">
                <a:latin typeface="Comic Sans MS" panose="030F0702030302020204" pitchFamily="66" charset="0"/>
              </a:rPr>
              <a:t>11%</a:t>
            </a:r>
          </a:p>
        </p:txBody>
      </p:sp>
      <p:sp>
        <p:nvSpPr>
          <p:cNvPr id="337942" name="Rectangle 22">
            <a:extLst>
              <a:ext uri="{FF2B5EF4-FFF2-40B4-BE49-F238E27FC236}">
                <a16:creationId xmlns:a16="http://schemas.microsoft.com/office/drawing/2014/main" id="{B7709DA9-753B-4329-A286-958FA0674F60}"/>
              </a:ext>
            </a:extLst>
          </p:cNvPr>
          <p:cNvSpPr>
            <a:spLocks noChangeArrowheads="1"/>
          </p:cNvSpPr>
          <p:nvPr/>
        </p:nvSpPr>
        <p:spPr bwMode="auto">
          <a:xfrm>
            <a:off x="255588" y="2497138"/>
            <a:ext cx="28511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b="1" dirty="0">
                <a:latin typeface="Comic Sans MS" panose="030F0702030302020204" pitchFamily="66" charset="0"/>
              </a:rPr>
              <a:t>Diplomat</a:t>
            </a:r>
          </a:p>
        </p:txBody>
      </p:sp>
      <p:sp>
        <p:nvSpPr>
          <p:cNvPr id="337943" name="Rectangle 23">
            <a:extLst>
              <a:ext uri="{FF2B5EF4-FFF2-40B4-BE49-F238E27FC236}">
                <a16:creationId xmlns:a16="http://schemas.microsoft.com/office/drawing/2014/main" id="{1DA534C4-4037-44CA-A4CA-BC09238EF9EF}"/>
              </a:ext>
            </a:extLst>
          </p:cNvPr>
          <p:cNvSpPr>
            <a:spLocks noChangeArrowheads="1"/>
          </p:cNvSpPr>
          <p:nvPr/>
        </p:nvSpPr>
        <p:spPr bwMode="auto">
          <a:xfrm>
            <a:off x="6373813" y="2039938"/>
            <a:ext cx="24828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dirty="0">
                <a:latin typeface="Comic Sans MS" panose="030F0702030302020204" pitchFamily="66" charset="0"/>
              </a:rPr>
              <a:t>0%</a:t>
            </a:r>
          </a:p>
        </p:txBody>
      </p:sp>
      <p:sp>
        <p:nvSpPr>
          <p:cNvPr id="337944" name="Rectangle 24">
            <a:extLst>
              <a:ext uri="{FF2B5EF4-FFF2-40B4-BE49-F238E27FC236}">
                <a16:creationId xmlns:a16="http://schemas.microsoft.com/office/drawing/2014/main" id="{5E01735C-4449-4976-99D4-BB1D3FCC2421}"/>
              </a:ext>
            </a:extLst>
          </p:cNvPr>
          <p:cNvSpPr>
            <a:spLocks noChangeArrowheads="1"/>
          </p:cNvSpPr>
          <p:nvPr/>
        </p:nvSpPr>
        <p:spPr bwMode="auto">
          <a:xfrm>
            <a:off x="3098800" y="2039938"/>
            <a:ext cx="32702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dirty="0">
                <a:latin typeface="Comic Sans MS" panose="030F0702030302020204" pitchFamily="66" charset="0"/>
              </a:rPr>
              <a:t>4%</a:t>
            </a:r>
          </a:p>
        </p:txBody>
      </p:sp>
      <p:sp>
        <p:nvSpPr>
          <p:cNvPr id="337945" name="Rectangle 25">
            <a:extLst>
              <a:ext uri="{FF2B5EF4-FFF2-40B4-BE49-F238E27FC236}">
                <a16:creationId xmlns:a16="http://schemas.microsoft.com/office/drawing/2014/main" id="{4D6D094A-B916-419E-8706-5B8475CC4A4E}"/>
              </a:ext>
            </a:extLst>
          </p:cNvPr>
          <p:cNvSpPr>
            <a:spLocks noChangeArrowheads="1"/>
          </p:cNvSpPr>
          <p:nvPr/>
        </p:nvSpPr>
        <p:spPr bwMode="auto">
          <a:xfrm>
            <a:off x="255588" y="2039938"/>
            <a:ext cx="2851150" cy="508000"/>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b="1" dirty="0">
                <a:latin typeface="Comic Sans MS" panose="030F0702030302020204" pitchFamily="66" charset="0"/>
              </a:rPr>
              <a:t>Impulsive &amp; Opportunist</a:t>
            </a:r>
          </a:p>
        </p:txBody>
      </p:sp>
      <p:sp>
        <p:nvSpPr>
          <p:cNvPr id="337946" name="Rectangle 26">
            <a:extLst>
              <a:ext uri="{FF2B5EF4-FFF2-40B4-BE49-F238E27FC236}">
                <a16:creationId xmlns:a16="http://schemas.microsoft.com/office/drawing/2014/main" id="{46DF5E7D-1035-4801-BCA8-B6CEDAF8C79F}"/>
              </a:ext>
            </a:extLst>
          </p:cNvPr>
          <p:cNvSpPr>
            <a:spLocks noChangeArrowheads="1"/>
          </p:cNvSpPr>
          <p:nvPr/>
        </p:nvSpPr>
        <p:spPr bwMode="auto">
          <a:xfrm>
            <a:off x="6386513" y="1122363"/>
            <a:ext cx="2508250" cy="962025"/>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b="1" i="1" dirty="0">
                <a:solidFill>
                  <a:srgbClr val="0000FF"/>
                </a:solidFill>
                <a:latin typeface="Comic Sans MS" panose="030F0702030302020204" pitchFamily="66" charset="0"/>
              </a:rPr>
              <a:t>2,332 consultants &amp; managers engaged in development</a:t>
            </a:r>
          </a:p>
        </p:txBody>
      </p:sp>
      <p:sp>
        <p:nvSpPr>
          <p:cNvPr id="337947" name="Rectangle 27">
            <a:extLst>
              <a:ext uri="{FF2B5EF4-FFF2-40B4-BE49-F238E27FC236}">
                <a16:creationId xmlns:a16="http://schemas.microsoft.com/office/drawing/2014/main" id="{9EB45425-958C-4770-B55F-01F05BF8E42B}"/>
              </a:ext>
            </a:extLst>
          </p:cNvPr>
          <p:cNvSpPr>
            <a:spLocks noChangeArrowheads="1"/>
          </p:cNvSpPr>
          <p:nvPr/>
        </p:nvSpPr>
        <p:spPr bwMode="auto">
          <a:xfrm>
            <a:off x="3136900" y="1203325"/>
            <a:ext cx="3232150" cy="839788"/>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endParaRPr lang="en-GB" altLang="en-US" sz="400" b="1" i="1" dirty="0">
              <a:solidFill>
                <a:srgbClr val="0000FF"/>
              </a:solidFill>
              <a:latin typeface="Comic Sans MS" panose="030F0702030302020204" pitchFamily="66" charset="0"/>
            </a:endParaRPr>
          </a:p>
          <a:p>
            <a:pPr algn="ctr" eaLnBrk="1" hangingPunct="1">
              <a:spcBef>
                <a:spcPct val="20000"/>
              </a:spcBef>
              <a:buClr>
                <a:srgbClr val="0000FF"/>
              </a:buClr>
            </a:pPr>
            <a:r>
              <a:rPr lang="en-GB" altLang="en-US" b="1" i="1" dirty="0">
                <a:solidFill>
                  <a:srgbClr val="0000FF"/>
                </a:solidFill>
                <a:latin typeface="Comic Sans MS" panose="030F0702030302020204" pitchFamily="66" charset="0"/>
              </a:rPr>
              <a:t>4,510 students, managers and supervisors</a:t>
            </a:r>
          </a:p>
        </p:txBody>
      </p:sp>
      <p:sp>
        <p:nvSpPr>
          <p:cNvPr id="337948" name="Rectangle 28">
            <a:extLst>
              <a:ext uri="{FF2B5EF4-FFF2-40B4-BE49-F238E27FC236}">
                <a16:creationId xmlns:a16="http://schemas.microsoft.com/office/drawing/2014/main" id="{F8038610-EC8F-4E65-B87B-B0CB3B215424}"/>
              </a:ext>
            </a:extLst>
          </p:cNvPr>
          <p:cNvSpPr>
            <a:spLocks noChangeArrowheads="1"/>
          </p:cNvSpPr>
          <p:nvPr/>
        </p:nvSpPr>
        <p:spPr bwMode="auto">
          <a:xfrm>
            <a:off x="255588" y="1189038"/>
            <a:ext cx="2863850" cy="855662"/>
          </a:xfrm>
          <a:prstGeom prst="rect">
            <a:avLst/>
          </a:prstGeom>
          <a:gradFill rotWithShape="1">
            <a:gsLst>
              <a:gs pos="0">
                <a:srgbClr val="DEF6FC">
                  <a:alpha val="50000"/>
                </a:srgbClr>
              </a:gs>
              <a:gs pos="100000">
                <a:srgbClr val="EDFAFD"/>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endParaRPr lang="en-GB" altLang="en-US" sz="1000" b="1" dirty="0">
              <a:latin typeface="Comic Sans MS" panose="030F0702030302020204" pitchFamily="66" charset="0"/>
            </a:endParaRPr>
          </a:p>
          <a:p>
            <a:pPr eaLnBrk="1" hangingPunct="1">
              <a:spcBef>
                <a:spcPct val="20000"/>
              </a:spcBef>
              <a:buClr>
                <a:srgbClr val="0000FF"/>
              </a:buClr>
            </a:pPr>
            <a:r>
              <a:rPr lang="en-GB" altLang="en-US" b="1" i="1" dirty="0">
                <a:solidFill>
                  <a:srgbClr val="0000FF"/>
                </a:solidFill>
                <a:latin typeface="Comic Sans MS" panose="030F0702030302020204" pitchFamily="66" charset="0"/>
              </a:rPr>
              <a:t>Meaning making stage</a:t>
            </a:r>
          </a:p>
        </p:txBody>
      </p:sp>
      <p:sp>
        <p:nvSpPr>
          <p:cNvPr id="83997" name="Line 29">
            <a:extLst>
              <a:ext uri="{FF2B5EF4-FFF2-40B4-BE49-F238E27FC236}">
                <a16:creationId xmlns:a16="http://schemas.microsoft.com/office/drawing/2014/main" id="{98DD71D1-A51B-4B27-A60F-D353468E2081}"/>
              </a:ext>
            </a:extLst>
          </p:cNvPr>
          <p:cNvSpPr>
            <a:spLocks noChangeShapeType="1"/>
          </p:cNvSpPr>
          <p:nvPr/>
        </p:nvSpPr>
        <p:spPr bwMode="auto">
          <a:xfrm>
            <a:off x="246063" y="1173163"/>
            <a:ext cx="8636000" cy="1587"/>
          </a:xfrm>
          <a:prstGeom prst="line">
            <a:avLst/>
          </a:prstGeom>
          <a:noFill/>
          <a:ln w="28575" cap="sq">
            <a:solidFill>
              <a:srgbClr val="0000FF"/>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3998" name="Line 30">
            <a:extLst>
              <a:ext uri="{FF2B5EF4-FFF2-40B4-BE49-F238E27FC236}">
                <a16:creationId xmlns:a16="http://schemas.microsoft.com/office/drawing/2014/main" id="{D6568A64-DFEE-4950-A17E-048E1A55748D}"/>
              </a:ext>
            </a:extLst>
          </p:cNvPr>
          <p:cNvSpPr>
            <a:spLocks noChangeShapeType="1"/>
          </p:cNvSpPr>
          <p:nvPr/>
        </p:nvSpPr>
        <p:spPr bwMode="auto">
          <a:xfrm>
            <a:off x="238125" y="2039938"/>
            <a:ext cx="8636000" cy="1587"/>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3999" name="Line 31">
            <a:extLst>
              <a:ext uri="{FF2B5EF4-FFF2-40B4-BE49-F238E27FC236}">
                <a16:creationId xmlns:a16="http://schemas.microsoft.com/office/drawing/2014/main" id="{BFFEB6EA-F8D2-4235-9C37-8FF1F9ED665C}"/>
              </a:ext>
            </a:extLst>
          </p:cNvPr>
          <p:cNvSpPr>
            <a:spLocks noChangeShapeType="1"/>
          </p:cNvSpPr>
          <p:nvPr/>
        </p:nvSpPr>
        <p:spPr bwMode="auto">
          <a:xfrm>
            <a:off x="238125" y="2497138"/>
            <a:ext cx="8636000" cy="1587"/>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4000" name="Line 32">
            <a:extLst>
              <a:ext uri="{FF2B5EF4-FFF2-40B4-BE49-F238E27FC236}">
                <a16:creationId xmlns:a16="http://schemas.microsoft.com/office/drawing/2014/main" id="{05E6C475-FE62-4C40-AF68-357E5F5A0BE5}"/>
              </a:ext>
            </a:extLst>
          </p:cNvPr>
          <p:cNvSpPr>
            <a:spLocks noChangeShapeType="1"/>
          </p:cNvSpPr>
          <p:nvPr/>
        </p:nvSpPr>
        <p:spPr bwMode="auto">
          <a:xfrm>
            <a:off x="238125" y="2954338"/>
            <a:ext cx="8636000" cy="1587"/>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4001" name="Line 33">
            <a:extLst>
              <a:ext uri="{FF2B5EF4-FFF2-40B4-BE49-F238E27FC236}">
                <a16:creationId xmlns:a16="http://schemas.microsoft.com/office/drawing/2014/main" id="{CF2759EC-8BDA-445A-9AF1-F2249E238516}"/>
              </a:ext>
            </a:extLst>
          </p:cNvPr>
          <p:cNvSpPr>
            <a:spLocks noChangeShapeType="1"/>
          </p:cNvSpPr>
          <p:nvPr/>
        </p:nvSpPr>
        <p:spPr bwMode="auto">
          <a:xfrm>
            <a:off x="238125" y="3411538"/>
            <a:ext cx="8636000" cy="1587"/>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4002" name="Line 34">
            <a:extLst>
              <a:ext uri="{FF2B5EF4-FFF2-40B4-BE49-F238E27FC236}">
                <a16:creationId xmlns:a16="http://schemas.microsoft.com/office/drawing/2014/main" id="{AF061CB6-7AE4-49A4-B130-C82937C6C35A}"/>
              </a:ext>
            </a:extLst>
          </p:cNvPr>
          <p:cNvSpPr>
            <a:spLocks noChangeShapeType="1"/>
          </p:cNvSpPr>
          <p:nvPr/>
        </p:nvSpPr>
        <p:spPr bwMode="auto">
          <a:xfrm>
            <a:off x="238125" y="3868738"/>
            <a:ext cx="8636000" cy="1587"/>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4003" name="Line 35">
            <a:extLst>
              <a:ext uri="{FF2B5EF4-FFF2-40B4-BE49-F238E27FC236}">
                <a16:creationId xmlns:a16="http://schemas.microsoft.com/office/drawing/2014/main" id="{A182A1FD-B130-450C-ADEE-F06CD68D07CA}"/>
              </a:ext>
            </a:extLst>
          </p:cNvPr>
          <p:cNvSpPr>
            <a:spLocks noChangeShapeType="1"/>
          </p:cNvSpPr>
          <p:nvPr/>
        </p:nvSpPr>
        <p:spPr bwMode="auto">
          <a:xfrm>
            <a:off x="238125" y="4325938"/>
            <a:ext cx="8636000" cy="1587"/>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4004" name="Line 36">
            <a:extLst>
              <a:ext uri="{FF2B5EF4-FFF2-40B4-BE49-F238E27FC236}">
                <a16:creationId xmlns:a16="http://schemas.microsoft.com/office/drawing/2014/main" id="{56B1CABA-4F4A-42A5-B55C-07266A739FB1}"/>
              </a:ext>
            </a:extLst>
          </p:cNvPr>
          <p:cNvSpPr>
            <a:spLocks noChangeShapeType="1"/>
          </p:cNvSpPr>
          <p:nvPr/>
        </p:nvSpPr>
        <p:spPr bwMode="auto">
          <a:xfrm>
            <a:off x="238125" y="4783138"/>
            <a:ext cx="8636000" cy="1587"/>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4005" name="Line 37">
            <a:extLst>
              <a:ext uri="{FF2B5EF4-FFF2-40B4-BE49-F238E27FC236}">
                <a16:creationId xmlns:a16="http://schemas.microsoft.com/office/drawing/2014/main" id="{1D31B372-E918-4E3F-BD79-99A3DE767844}"/>
              </a:ext>
            </a:extLst>
          </p:cNvPr>
          <p:cNvSpPr>
            <a:spLocks noChangeShapeType="1"/>
          </p:cNvSpPr>
          <p:nvPr/>
        </p:nvSpPr>
        <p:spPr bwMode="auto">
          <a:xfrm>
            <a:off x="238125" y="5240338"/>
            <a:ext cx="8636000" cy="1587"/>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4006" name="Line 38">
            <a:extLst>
              <a:ext uri="{FF2B5EF4-FFF2-40B4-BE49-F238E27FC236}">
                <a16:creationId xmlns:a16="http://schemas.microsoft.com/office/drawing/2014/main" id="{814D2393-00C3-42DC-8EE3-B2632152BF77}"/>
              </a:ext>
            </a:extLst>
          </p:cNvPr>
          <p:cNvSpPr>
            <a:spLocks noChangeShapeType="1"/>
          </p:cNvSpPr>
          <p:nvPr/>
        </p:nvSpPr>
        <p:spPr bwMode="auto">
          <a:xfrm>
            <a:off x="225425" y="5697538"/>
            <a:ext cx="8636000" cy="1587"/>
          </a:xfrm>
          <a:prstGeom prst="line">
            <a:avLst/>
          </a:prstGeom>
          <a:noFill/>
          <a:ln w="28575" cap="sq">
            <a:solidFill>
              <a:srgbClr val="0000FF"/>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4007" name="Line 39">
            <a:extLst>
              <a:ext uri="{FF2B5EF4-FFF2-40B4-BE49-F238E27FC236}">
                <a16:creationId xmlns:a16="http://schemas.microsoft.com/office/drawing/2014/main" id="{1F801865-95FB-4005-9B0F-2B376B280BCB}"/>
              </a:ext>
            </a:extLst>
          </p:cNvPr>
          <p:cNvSpPr>
            <a:spLocks noChangeShapeType="1"/>
          </p:cNvSpPr>
          <p:nvPr/>
        </p:nvSpPr>
        <p:spPr bwMode="auto">
          <a:xfrm flipH="1">
            <a:off x="230188" y="1160463"/>
            <a:ext cx="23812" cy="4505325"/>
          </a:xfrm>
          <a:prstGeom prst="line">
            <a:avLst/>
          </a:prstGeom>
          <a:noFill/>
          <a:ln w="28575" cap="sq">
            <a:solidFill>
              <a:srgbClr val="0000FF"/>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4008" name="Line 40">
            <a:extLst>
              <a:ext uri="{FF2B5EF4-FFF2-40B4-BE49-F238E27FC236}">
                <a16:creationId xmlns:a16="http://schemas.microsoft.com/office/drawing/2014/main" id="{4916109D-00A5-4335-AAB0-F1ED4804ACCA}"/>
              </a:ext>
            </a:extLst>
          </p:cNvPr>
          <p:cNvSpPr>
            <a:spLocks noChangeShapeType="1"/>
          </p:cNvSpPr>
          <p:nvPr/>
        </p:nvSpPr>
        <p:spPr bwMode="auto">
          <a:xfrm flipH="1">
            <a:off x="3109913" y="1147763"/>
            <a:ext cx="12700" cy="4559300"/>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4009" name="Line 41">
            <a:extLst>
              <a:ext uri="{FF2B5EF4-FFF2-40B4-BE49-F238E27FC236}">
                <a16:creationId xmlns:a16="http://schemas.microsoft.com/office/drawing/2014/main" id="{D9BCC4CA-3D74-498F-A29C-ECB1CA75B6C3}"/>
              </a:ext>
            </a:extLst>
          </p:cNvPr>
          <p:cNvSpPr>
            <a:spLocks noChangeShapeType="1"/>
          </p:cNvSpPr>
          <p:nvPr/>
        </p:nvSpPr>
        <p:spPr bwMode="auto">
          <a:xfrm>
            <a:off x="6380163" y="1173163"/>
            <a:ext cx="1587" cy="4529137"/>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4010" name="Line 42">
            <a:extLst>
              <a:ext uri="{FF2B5EF4-FFF2-40B4-BE49-F238E27FC236}">
                <a16:creationId xmlns:a16="http://schemas.microsoft.com/office/drawing/2014/main" id="{30881F15-7A52-4A40-9C52-9795EEBE26DE}"/>
              </a:ext>
            </a:extLst>
          </p:cNvPr>
          <p:cNvSpPr>
            <a:spLocks noChangeShapeType="1"/>
          </p:cNvSpPr>
          <p:nvPr/>
        </p:nvSpPr>
        <p:spPr bwMode="auto">
          <a:xfrm flipH="1">
            <a:off x="8855075" y="1173163"/>
            <a:ext cx="25400" cy="4533900"/>
          </a:xfrm>
          <a:prstGeom prst="line">
            <a:avLst/>
          </a:prstGeom>
          <a:noFill/>
          <a:ln w="28575" cap="sq">
            <a:solidFill>
              <a:srgbClr val="0000FF"/>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4011" name="Rectangle 43">
            <a:extLst>
              <a:ext uri="{FF2B5EF4-FFF2-40B4-BE49-F238E27FC236}">
                <a16:creationId xmlns:a16="http://schemas.microsoft.com/office/drawing/2014/main" id="{B9651779-9442-443D-87EC-26FFE664CB78}"/>
              </a:ext>
            </a:extLst>
          </p:cNvPr>
          <p:cNvSpPr>
            <a:spLocks noGrp="1" noChangeArrowheads="1"/>
          </p:cNvSpPr>
          <p:nvPr>
            <p:ph type="title"/>
          </p:nvPr>
        </p:nvSpPr>
        <p:spPr>
          <a:xfrm>
            <a:off x="457200" y="274638"/>
            <a:ext cx="8229600" cy="774700"/>
          </a:xfrm>
          <a:noFill/>
        </p:spPr>
        <p:txBody>
          <a:bodyPr/>
          <a:lstStyle/>
          <a:p>
            <a:pPr eaLnBrk="1" hangingPunct="1"/>
            <a:r>
              <a:rPr lang="en-GB" altLang="en-US" sz="2800" b="1" dirty="0"/>
              <a:t>Distribution of meaning making stages</a:t>
            </a:r>
          </a:p>
        </p:txBody>
      </p:sp>
      <p:sp>
        <p:nvSpPr>
          <p:cNvPr id="84012" name="TextBox 44">
            <a:extLst>
              <a:ext uri="{FF2B5EF4-FFF2-40B4-BE49-F238E27FC236}">
                <a16:creationId xmlns:a16="http://schemas.microsoft.com/office/drawing/2014/main" id="{4B30CF5A-0024-4EC1-89F6-C80729AD53E3}"/>
              </a:ext>
            </a:extLst>
          </p:cNvPr>
          <p:cNvSpPr txBox="1">
            <a:spLocks noChangeArrowheads="1"/>
          </p:cNvSpPr>
          <p:nvPr/>
        </p:nvSpPr>
        <p:spPr bwMode="auto">
          <a:xfrm>
            <a:off x="3048000" y="6400800"/>
            <a:ext cx="5302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hlinkClick r:id="rId3"/>
              </a:rPr>
              <a:t>Adapted and courtesy of http://www.harthill.co.uk/</a:t>
            </a:r>
            <a:r>
              <a:rPr lang="en-US" altLang="en-US" dirty="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48"/>
                                        </p:tgtEl>
                                        <p:attrNameLst>
                                          <p:attrName>style.visibility</p:attrName>
                                        </p:attrNameLst>
                                      </p:cBhvr>
                                      <p:to>
                                        <p:strVal val="visible"/>
                                      </p:to>
                                    </p:set>
                                  </p:childTnLst>
                                </p:cTn>
                              </p:par>
                              <p:par>
                                <p:cTn id="7" presetID="4" presetClass="entr" presetSubtype="16" fill="hold" grpId="0" nodeType="withEffect">
                                  <p:stCondLst>
                                    <p:cond delay="0"/>
                                  </p:stCondLst>
                                  <p:childTnLst>
                                    <p:set>
                                      <p:cBhvr>
                                        <p:cTn id="8" dur="1" fill="hold">
                                          <p:stCondLst>
                                            <p:cond delay="0"/>
                                          </p:stCondLst>
                                        </p:cTn>
                                        <p:tgtEl>
                                          <p:spTgt spid="337945"/>
                                        </p:tgtEl>
                                        <p:attrNameLst>
                                          <p:attrName>style.visibility</p:attrName>
                                        </p:attrNameLst>
                                      </p:cBhvr>
                                      <p:to>
                                        <p:strVal val="visible"/>
                                      </p:to>
                                    </p:set>
                                    <p:animEffect transition="in" filter="box(in)">
                                      <p:cBhvr>
                                        <p:cTn id="9" dur="500"/>
                                        <p:tgtEl>
                                          <p:spTgt spid="337945"/>
                                        </p:tgtEl>
                                      </p:cBhvr>
                                    </p:animEffect>
                                  </p:childTnLst>
                                </p:cTn>
                              </p:par>
                              <p:par>
                                <p:cTn id="10" presetID="4" presetClass="entr" presetSubtype="16" fill="hold" grpId="0" nodeType="withEffect">
                                  <p:stCondLst>
                                    <p:cond delay="0"/>
                                  </p:stCondLst>
                                  <p:childTnLst>
                                    <p:set>
                                      <p:cBhvr>
                                        <p:cTn id="11" dur="1" fill="hold">
                                          <p:stCondLst>
                                            <p:cond delay="0"/>
                                          </p:stCondLst>
                                        </p:cTn>
                                        <p:tgtEl>
                                          <p:spTgt spid="337942"/>
                                        </p:tgtEl>
                                        <p:attrNameLst>
                                          <p:attrName>style.visibility</p:attrName>
                                        </p:attrNameLst>
                                      </p:cBhvr>
                                      <p:to>
                                        <p:strVal val="visible"/>
                                      </p:to>
                                    </p:set>
                                    <p:animEffect transition="in" filter="box(in)">
                                      <p:cBhvr>
                                        <p:cTn id="12" dur="500"/>
                                        <p:tgtEl>
                                          <p:spTgt spid="337942"/>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37939"/>
                                        </p:tgtEl>
                                        <p:attrNameLst>
                                          <p:attrName>style.visibility</p:attrName>
                                        </p:attrNameLst>
                                      </p:cBhvr>
                                      <p:to>
                                        <p:strVal val="visible"/>
                                      </p:to>
                                    </p:set>
                                    <p:animEffect transition="in" filter="box(in)">
                                      <p:cBhvr>
                                        <p:cTn id="15" dur="500"/>
                                        <p:tgtEl>
                                          <p:spTgt spid="337939"/>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37936"/>
                                        </p:tgtEl>
                                        <p:attrNameLst>
                                          <p:attrName>style.visibility</p:attrName>
                                        </p:attrNameLst>
                                      </p:cBhvr>
                                      <p:to>
                                        <p:strVal val="visible"/>
                                      </p:to>
                                    </p:set>
                                    <p:animEffect transition="in" filter="box(in)">
                                      <p:cBhvr>
                                        <p:cTn id="18" dur="500"/>
                                        <p:tgtEl>
                                          <p:spTgt spid="337936"/>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37933"/>
                                        </p:tgtEl>
                                        <p:attrNameLst>
                                          <p:attrName>style.visibility</p:attrName>
                                        </p:attrNameLst>
                                      </p:cBhvr>
                                      <p:to>
                                        <p:strVal val="visible"/>
                                      </p:to>
                                    </p:set>
                                    <p:animEffect transition="in" filter="box(in)">
                                      <p:cBhvr>
                                        <p:cTn id="21" dur="500"/>
                                        <p:tgtEl>
                                          <p:spTgt spid="337933"/>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37930"/>
                                        </p:tgtEl>
                                        <p:attrNameLst>
                                          <p:attrName>style.visibility</p:attrName>
                                        </p:attrNameLst>
                                      </p:cBhvr>
                                      <p:to>
                                        <p:strVal val="visible"/>
                                      </p:to>
                                    </p:set>
                                    <p:animEffect transition="in" filter="box(in)">
                                      <p:cBhvr>
                                        <p:cTn id="24" dur="500"/>
                                        <p:tgtEl>
                                          <p:spTgt spid="337930"/>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337927"/>
                                        </p:tgtEl>
                                        <p:attrNameLst>
                                          <p:attrName>style.visibility</p:attrName>
                                        </p:attrNameLst>
                                      </p:cBhvr>
                                      <p:to>
                                        <p:strVal val="visible"/>
                                      </p:to>
                                    </p:set>
                                    <p:animEffect transition="in" filter="box(in)">
                                      <p:cBhvr>
                                        <p:cTn id="27" dur="500"/>
                                        <p:tgtEl>
                                          <p:spTgt spid="337927"/>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337924"/>
                                        </p:tgtEl>
                                        <p:attrNameLst>
                                          <p:attrName>style.visibility</p:attrName>
                                        </p:attrNameLst>
                                      </p:cBhvr>
                                      <p:to>
                                        <p:strVal val="visible"/>
                                      </p:to>
                                    </p:set>
                                    <p:animEffect transition="in" filter="box(in)">
                                      <p:cBhvr>
                                        <p:cTn id="30" dur="500"/>
                                        <p:tgtEl>
                                          <p:spTgt spid="33792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7947"/>
                                        </p:tgtEl>
                                        <p:attrNameLst>
                                          <p:attrName>style.visibility</p:attrName>
                                        </p:attrNameLst>
                                      </p:cBhvr>
                                      <p:to>
                                        <p:strVal val="visible"/>
                                      </p:to>
                                    </p:set>
                                  </p:childTnLst>
                                </p:cTn>
                              </p:par>
                              <p:par>
                                <p:cTn id="35" presetID="4" presetClass="entr" presetSubtype="16" fill="hold" grpId="0" nodeType="withEffect">
                                  <p:stCondLst>
                                    <p:cond delay="0"/>
                                  </p:stCondLst>
                                  <p:childTnLst>
                                    <p:set>
                                      <p:cBhvr>
                                        <p:cTn id="36" dur="1" fill="hold">
                                          <p:stCondLst>
                                            <p:cond delay="0"/>
                                          </p:stCondLst>
                                        </p:cTn>
                                        <p:tgtEl>
                                          <p:spTgt spid="337944"/>
                                        </p:tgtEl>
                                        <p:attrNameLst>
                                          <p:attrName>style.visibility</p:attrName>
                                        </p:attrNameLst>
                                      </p:cBhvr>
                                      <p:to>
                                        <p:strVal val="visible"/>
                                      </p:to>
                                    </p:set>
                                    <p:animEffect transition="in" filter="box(in)">
                                      <p:cBhvr>
                                        <p:cTn id="37" dur="500"/>
                                        <p:tgtEl>
                                          <p:spTgt spid="337944"/>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337941"/>
                                        </p:tgtEl>
                                        <p:attrNameLst>
                                          <p:attrName>style.visibility</p:attrName>
                                        </p:attrNameLst>
                                      </p:cBhvr>
                                      <p:to>
                                        <p:strVal val="visible"/>
                                      </p:to>
                                    </p:set>
                                    <p:animEffect transition="in" filter="box(in)">
                                      <p:cBhvr>
                                        <p:cTn id="40" dur="500"/>
                                        <p:tgtEl>
                                          <p:spTgt spid="337941"/>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337938"/>
                                        </p:tgtEl>
                                        <p:attrNameLst>
                                          <p:attrName>style.visibility</p:attrName>
                                        </p:attrNameLst>
                                      </p:cBhvr>
                                      <p:to>
                                        <p:strVal val="visible"/>
                                      </p:to>
                                    </p:set>
                                    <p:animEffect transition="in" filter="box(in)">
                                      <p:cBhvr>
                                        <p:cTn id="43" dur="500"/>
                                        <p:tgtEl>
                                          <p:spTgt spid="337938"/>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337935"/>
                                        </p:tgtEl>
                                        <p:attrNameLst>
                                          <p:attrName>style.visibility</p:attrName>
                                        </p:attrNameLst>
                                      </p:cBhvr>
                                      <p:to>
                                        <p:strVal val="visible"/>
                                      </p:to>
                                    </p:set>
                                    <p:animEffect transition="in" filter="box(in)">
                                      <p:cBhvr>
                                        <p:cTn id="46" dur="500"/>
                                        <p:tgtEl>
                                          <p:spTgt spid="337935"/>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337932"/>
                                        </p:tgtEl>
                                        <p:attrNameLst>
                                          <p:attrName>style.visibility</p:attrName>
                                        </p:attrNameLst>
                                      </p:cBhvr>
                                      <p:to>
                                        <p:strVal val="visible"/>
                                      </p:to>
                                    </p:set>
                                    <p:animEffect transition="in" filter="box(in)">
                                      <p:cBhvr>
                                        <p:cTn id="49" dur="500"/>
                                        <p:tgtEl>
                                          <p:spTgt spid="337932"/>
                                        </p:tgtEl>
                                      </p:cBhvr>
                                    </p:animEffect>
                                  </p:childTnLst>
                                </p:cTn>
                              </p:par>
                              <p:par>
                                <p:cTn id="50" presetID="4" presetClass="entr" presetSubtype="16" fill="hold" grpId="0" nodeType="withEffect">
                                  <p:stCondLst>
                                    <p:cond delay="0"/>
                                  </p:stCondLst>
                                  <p:childTnLst>
                                    <p:set>
                                      <p:cBhvr>
                                        <p:cTn id="51" dur="1" fill="hold">
                                          <p:stCondLst>
                                            <p:cond delay="0"/>
                                          </p:stCondLst>
                                        </p:cTn>
                                        <p:tgtEl>
                                          <p:spTgt spid="337929"/>
                                        </p:tgtEl>
                                        <p:attrNameLst>
                                          <p:attrName>style.visibility</p:attrName>
                                        </p:attrNameLst>
                                      </p:cBhvr>
                                      <p:to>
                                        <p:strVal val="visible"/>
                                      </p:to>
                                    </p:set>
                                    <p:animEffect transition="in" filter="box(in)">
                                      <p:cBhvr>
                                        <p:cTn id="52" dur="500"/>
                                        <p:tgtEl>
                                          <p:spTgt spid="337929"/>
                                        </p:tgtEl>
                                      </p:cBhvr>
                                    </p:animEffect>
                                  </p:childTnLst>
                                </p:cTn>
                              </p:par>
                              <p:par>
                                <p:cTn id="53" presetID="4" presetClass="entr" presetSubtype="16" fill="hold" grpId="0" nodeType="withEffect">
                                  <p:stCondLst>
                                    <p:cond delay="0"/>
                                  </p:stCondLst>
                                  <p:childTnLst>
                                    <p:set>
                                      <p:cBhvr>
                                        <p:cTn id="54" dur="1" fill="hold">
                                          <p:stCondLst>
                                            <p:cond delay="0"/>
                                          </p:stCondLst>
                                        </p:cTn>
                                        <p:tgtEl>
                                          <p:spTgt spid="337926"/>
                                        </p:tgtEl>
                                        <p:attrNameLst>
                                          <p:attrName>style.visibility</p:attrName>
                                        </p:attrNameLst>
                                      </p:cBhvr>
                                      <p:to>
                                        <p:strVal val="visible"/>
                                      </p:to>
                                    </p:set>
                                    <p:animEffect transition="in" filter="box(in)">
                                      <p:cBhvr>
                                        <p:cTn id="55" dur="500"/>
                                        <p:tgtEl>
                                          <p:spTgt spid="337926"/>
                                        </p:tgtEl>
                                      </p:cBhvr>
                                    </p:animEffect>
                                  </p:childTnLst>
                                </p:cTn>
                              </p:par>
                              <p:par>
                                <p:cTn id="56" presetID="4" presetClass="entr" presetSubtype="16" fill="hold" grpId="0" nodeType="withEffect">
                                  <p:stCondLst>
                                    <p:cond delay="0"/>
                                  </p:stCondLst>
                                  <p:childTnLst>
                                    <p:set>
                                      <p:cBhvr>
                                        <p:cTn id="57" dur="1" fill="hold">
                                          <p:stCondLst>
                                            <p:cond delay="0"/>
                                          </p:stCondLst>
                                        </p:cTn>
                                        <p:tgtEl>
                                          <p:spTgt spid="337923"/>
                                        </p:tgtEl>
                                        <p:attrNameLst>
                                          <p:attrName>style.visibility</p:attrName>
                                        </p:attrNameLst>
                                      </p:cBhvr>
                                      <p:to>
                                        <p:strVal val="visible"/>
                                      </p:to>
                                    </p:set>
                                    <p:animEffect transition="in" filter="box(in)">
                                      <p:cBhvr>
                                        <p:cTn id="58" dur="500"/>
                                        <p:tgtEl>
                                          <p:spTgt spid="337923"/>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37946"/>
                                        </p:tgtEl>
                                        <p:attrNameLst>
                                          <p:attrName>style.visibility</p:attrName>
                                        </p:attrNameLst>
                                      </p:cBhvr>
                                      <p:to>
                                        <p:strVal val="visible"/>
                                      </p:to>
                                    </p:set>
                                  </p:childTnLst>
                                </p:cTn>
                              </p:par>
                              <p:par>
                                <p:cTn id="63" presetID="4" presetClass="entr" presetSubtype="16" fill="hold" grpId="0" nodeType="withEffect">
                                  <p:stCondLst>
                                    <p:cond delay="0"/>
                                  </p:stCondLst>
                                  <p:childTnLst>
                                    <p:set>
                                      <p:cBhvr>
                                        <p:cTn id="64" dur="1" fill="hold">
                                          <p:stCondLst>
                                            <p:cond delay="0"/>
                                          </p:stCondLst>
                                        </p:cTn>
                                        <p:tgtEl>
                                          <p:spTgt spid="337943"/>
                                        </p:tgtEl>
                                        <p:attrNameLst>
                                          <p:attrName>style.visibility</p:attrName>
                                        </p:attrNameLst>
                                      </p:cBhvr>
                                      <p:to>
                                        <p:strVal val="visible"/>
                                      </p:to>
                                    </p:set>
                                    <p:animEffect transition="in" filter="box(in)">
                                      <p:cBhvr>
                                        <p:cTn id="65" dur="500"/>
                                        <p:tgtEl>
                                          <p:spTgt spid="337943"/>
                                        </p:tgtEl>
                                      </p:cBhvr>
                                    </p:animEffect>
                                  </p:childTnLst>
                                </p:cTn>
                              </p:par>
                              <p:par>
                                <p:cTn id="66" presetID="4" presetClass="entr" presetSubtype="16" fill="hold" grpId="0" nodeType="withEffect">
                                  <p:stCondLst>
                                    <p:cond delay="0"/>
                                  </p:stCondLst>
                                  <p:childTnLst>
                                    <p:set>
                                      <p:cBhvr>
                                        <p:cTn id="67" dur="1" fill="hold">
                                          <p:stCondLst>
                                            <p:cond delay="0"/>
                                          </p:stCondLst>
                                        </p:cTn>
                                        <p:tgtEl>
                                          <p:spTgt spid="337940"/>
                                        </p:tgtEl>
                                        <p:attrNameLst>
                                          <p:attrName>style.visibility</p:attrName>
                                        </p:attrNameLst>
                                      </p:cBhvr>
                                      <p:to>
                                        <p:strVal val="visible"/>
                                      </p:to>
                                    </p:set>
                                    <p:animEffect transition="in" filter="box(in)">
                                      <p:cBhvr>
                                        <p:cTn id="68" dur="500"/>
                                        <p:tgtEl>
                                          <p:spTgt spid="337940"/>
                                        </p:tgtEl>
                                      </p:cBhvr>
                                    </p:animEffect>
                                  </p:childTnLst>
                                </p:cTn>
                              </p:par>
                              <p:par>
                                <p:cTn id="69" presetID="4" presetClass="entr" presetSubtype="16" fill="hold" grpId="0" nodeType="withEffect">
                                  <p:stCondLst>
                                    <p:cond delay="0"/>
                                  </p:stCondLst>
                                  <p:childTnLst>
                                    <p:set>
                                      <p:cBhvr>
                                        <p:cTn id="70" dur="1" fill="hold">
                                          <p:stCondLst>
                                            <p:cond delay="0"/>
                                          </p:stCondLst>
                                        </p:cTn>
                                        <p:tgtEl>
                                          <p:spTgt spid="337937"/>
                                        </p:tgtEl>
                                        <p:attrNameLst>
                                          <p:attrName>style.visibility</p:attrName>
                                        </p:attrNameLst>
                                      </p:cBhvr>
                                      <p:to>
                                        <p:strVal val="visible"/>
                                      </p:to>
                                    </p:set>
                                    <p:animEffect transition="in" filter="box(in)">
                                      <p:cBhvr>
                                        <p:cTn id="71" dur="500"/>
                                        <p:tgtEl>
                                          <p:spTgt spid="337937"/>
                                        </p:tgtEl>
                                      </p:cBhvr>
                                    </p:animEffect>
                                  </p:childTnLst>
                                </p:cTn>
                              </p:par>
                              <p:par>
                                <p:cTn id="72" presetID="4" presetClass="entr" presetSubtype="16" fill="hold" grpId="0" nodeType="withEffect">
                                  <p:stCondLst>
                                    <p:cond delay="0"/>
                                  </p:stCondLst>
                                  <p:childTnLst>
                                    <p:set>
                                      <p:cBhvr>
                                        <p:cTn id="73" dur="1" fill="hold">
                                          <p:stCondLst>
                                            <p:cond delay="0"/>
                                          </p:stCondLst>
                                        </p:cTn>
                                        <p:tgtEl>
                                          <p:spTgt spid="337934"/>
                                        </p:tgtEl>
                                        <p:attrNameLst>
                                          <p:attrName>style.visibility</p:attrName>
                                        </p:attrNameLst>
                                      </p:cBhvr>
                                      <p:to>
                                        <p:strVal val="visible"/>
                                      </p:to>
                                    </p:set>
                                    <p:animEffect transition="in" filter="box(in)">
                                      <p:cBhvr>
                                        <p:cTn id="74" dur="500"/>
                                        <p:tgtEl>
                                          <p:spTgt spid="337934"/>
                                        </p:tgtEl>
                                      </p:cBhvr>
                                    </p:animEffect>
                                  </p:childTnLst>
                                </p:cTn>
                              </p:par>
                              <p:par>
                                <p:cTn id="75" presetID="4" presetClass="entr" presetSubtype="16" fill="hold" grpId="0" nodeType="withEffect">
                                  <p:stCondLst>
                                    <p:cond delay="0"/>
                                  </p:stCondLst>
                                  <p:childTnLst>
                                    <p:set>
                                      <p:cBhvr>
                                        <p:cTn id="76" dur="1" fill="hold">
                                          <p:stCondLst>
                                            <p:cond delay="0"/>
                                          </p:stCondLst>
                                        </p:cTn>
                                        <p:tgtEl>
                                          <p:spTgt spid="337931"/>
                                        </p:tgtEl>
                                        <p:attrNameLst>
                                          <p:attrName>style.visibility</p:attrName>
                                        </p:attrNameLst>
                                      </p:cBhvr>
                                      <p:to>
                                        <p:strVal val="visible"/>
                                      </p:to>
                                    </p:set>
                                    <p:animEffect transition="in" filter="box(in)">
                                      <p:cBhvr>
                                        <p:cTn id="77" dur="500"/>
                                        <p:tgtEl>
                                          <p:spTgt spid="337931"/>
                                        </p:tgtEl>
                                      </p:cBhvr>
                                    </p:animEffect>
                                  </p:childTnLst>
                                </p:cTn>
                              </p:par>
                              <p:par>
                                <p:cTn id="78" presetID="4" presetClass="entr" presetSubtype="16" fill="hold" grpId="0" nodeType="withEffect">
                                  <p:stCondLst>
                                    <p:cond delay="0"/>
                                  </p:stCondLst>
                                  <p:childTnLst>
                                    <p:set>
                                      <p:cBhvr>
                                        <p:cTn id="79" dur="1" fill="hold">
                                          <p:stCondLst>
                                            <p:cond delay="0"/>
                                          </p:stCondLst>
                                        </p:cTn>
                                        <p:tgtEl>
                                          <p:spTgt spid="337928"/>
                                        </p:tgtEl>
                                        <p:attrNameLst>
                                          <p:attrName>style.visibility</p:attrName>
                                        </p:attrNameLst>
                                      </p:cBhvr>
                                      <p:to>
                                        <p:strVal val="visible"/>
                                      </p:to>
                                    </p:set>
                                    <p:animEffect transition="in" filter="box(in)">
                                      <p:cBhvr>
                                        <p:cTn id="80" dur="500"/>
                                        <p:tgtEl>
                                          <p:spTgt spid="337928"/>
                                        </p:tgtEl>
                                      </p:cBhvr>
                                    </p:animEffect>
                                  </p:childTnLst>
                                </p:cTn>
                              </p:par>
                              <p:par>
                                <p:cTn id="81" presetID="4" presetClass="entr" presetSubtype="16" fill="hold" grpId="0" nodeType="withEffect">
                                  <p:stCondLst>
                                    <p:cond delay="0"/>
                                  </p:stCondLst>
                                  <p:childTnLst>
                                    <p:set>
                                      <p:cBhvr>
                                        <p:cTn id="82" dur="1" fill="hold">
                                          <p:stCondLst>
                                            <p:cond delay="0"/>
                                          </p:stCondLst>
                                        </p:cTn>
                                        <p:tgtEl>
                                          <p:spTgt spid="337925"/>
                                        </p:tgtEl>
                                        <p:attrNameLst>
                                          <p:attrName>style.visibility</p:attrName>
                                        </p:attrNameLst>
                                      </p:cBhvr>
                                      <p:to>
                                        <p:strVal val="visible"/>
                                      </p:to>
                                    </p:set>
                                    <p:animEffect transition="in" filter="box(in)">
                                      <p:cBhvr>
                                        <p:cTn id="83" dur="500"/>
                                        <p:tgtEl>
                                          <p:spTgt spid="337925"/>
                                        </p:tgtEl>
                                      </p:cBhvr>
                                    </p:animEffect>
                                  </p:childTnLst>
                                </p:cTn>
                              </p:par>
                              <p:par>
                                <p:cTn id="84" presetID="4" presetClass="entr" presetSubtype="16" fill="hold" grpId="0" nodeType="withEffect">
                                  <p:stCondLst>
                                    <p:cond delay="0"/>
                                  </p:stCondLst>
                                  <p:childTnLst>
                                    <p:set>
                                      <p:cBhvr>
                                        <p:cTn id="85" dur="1" fill="hold">
                                          <p:stCondLst>
                                            <p:cond delay="0"/>
                                          </p:stCondLst>
                                        </p:cTn>
                                        <p:tgtEl>
                                          <p:spTgt spid="337922"/>
                                        </p:tgtEl>
                                        <p:attrNameLst>
                                          <p:attrName>style.visibility</p:attrName>
                                        </p:attrNameLst>
                                      </p:cBhvr>
                                      <p:to>
                                        <p:strVal val="visible"/>
                                      </p:to>
                                    </p:set>
                                    <p:animEffect transition="in" filter="box(in)">
                                      <p:cBhvr>
                                        <p:cTn id="86" dur="500"/>
                                        <p:tgtEl>
                                          <p:spTgt spid="3379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22" grpId="0" animBg="1"/>
      <p:bldP spid="337923" grpId="0" animBg="1"/>
      <p:bldP spid="337924" grpId="0" animBg="1"/>
      <p:bldP spid="337925" grpId="0" animBg="1"/>
      <p:bldP spid="337926" grpId="0" animBg="1"/>
      <p:bldP spid="337927" grpId="0" animBg="1"/>
      <p:bldP spid="337928" grpId="0" animBg="1"/>
      <p:bldP spid="337929" grpId="0" animBg="1"/>
      <p:bldP spid="337930" grpId="0" animBg="1"/>
      <p:bldP spid="337931" grpId="0" animBg="1"/>
      <p:bldP spid="337932" grpId="0" animBg="1"/>
      <p:bldP spid="337933" grpId="0" animBg="1"/>
      <p:bldP spid="337934" grpId="0" animBg="1"/>
      <p:bldP spid="337935" grpId="0" animBg="1"/>
      <p:bldP spid="337936" grpId="0" animBg="1"/>
      <p:bldP spid="337937" grpId="0" animBg="1"/>
      <p:bldP spid="337938" grpId="0" animBg="1"/>
      <p:bldP spid="337939" grpId="0" animBg="1"/>
      <p:bldP spid="337940" grpId="0" animBg="1"/>
      <p:bldP spid="337941" grpId="0" animBg="1"/>
      <p:bldP spid="337942" grpId="0" animBg="1"/>
      <p:bldP spid="337943" grpId="0" animBg="1"/>
      <p:bldP spid="337944" grpId="0" animBg="1"/>
      <p:bldP spid="337945" grpId="0" animBg="1"/>
      <p:bldP spid="337946" grpId="0" animBg="1"/>
      <p:bldP spid="337947" grpId="0" animBg="1"/>
      <p:bldP spid="33794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9C6A597E-FCE3-4A0C-A535-970545419C3C}"/>
              </a:ext>
            </a:extLst>
          </p:cNvPr>
          <p:cNvSpPr>
            <a:spLocks noChangeArrowheads="1"/>
          </p:cNvSpPr>
          <p:nvPr/>
        </p:nvSpPr>
        <p:spPr bwMode="auto">
          <a:xfrm>
            <a:off x="2541588" y="2149475"/>
            <a:ext cx="4060825" cy="260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5600" indent="-3556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sz="2800" b="1" dirty="0">
                <a:solidFill>
                  <a:srgbClr val="FF3300"/>
                </a:solidFill>
                <a:latin typeface="Comic Sans MS" panose="030F0702030302020204" pitchFamily="66" charset="0"/>
              </a:rPr>
              <a:t>Opportunist</a:t>
            </a:r>
          </a:p>
          <a:p>
            <a:pPr eaLnBrk="1" hangingPunct="1">
              <a:spcBef>
                <a:spcPct val="20000"/>
              </a:spcBef>
              <a:buClr>
                <a:srgbClr val="0000FF"/>
              </a:buClr>
            </a:pPr>
            <a:r>
              <a:rPr lang="en-GB" altLang="en-US" dirty="0">
                <a:solidFill>
                  <a:schemeClr val="accent2"/>
                </a:solidFill>
                <a:latin typeface="Comic Sans MS" panose="030F0702030302020204" pitchFamily="66" charset="0"/>
              </a:rPr>
              <a:t>Main focus of awareness</a:t>
            </a:r>
          </a:p>
          <a:p>
            <a:pPr eaLnBrk="1" hangingPunct="1">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Me! Looking after my own needs – no one else will!</a:t>
            </a:r>
          </a:p>
          <a:p>
            <a:pPr eaLnBrk="1" hangingPunct="1">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Get it while I can</a:t>
            </a:r>
          </a:p>
          <a:p>
            <a:pPr eaLnBrk="1" hangingPunct="1">
              <a:spcBef>
                <a:spcPct val="20000"/>
              </a:spcBef>
              <a:spcAft>
                <a:spcPct val="40000"/>
              </a:spcAft>
              <a:buClr>
                <a:srgbClr val="0000FF"/>
              </a:buClr>
              <a:buFont typeface="Wingdings" panose="05000000000000000000" pitchFamily="2" charset="2"/>
              <a:buChar char="§"/>
            </a:pPr>
            <a:r>
              <a:rPr lang="en-GB" altLang="en-US" sz="2000" dirty="0">
                <a:latin typeface="Comic Sans MS" panose="030F0702030302020204" pitchFamily="66" charset="0"/>
              </a:rPr>
              <a:t>What I can get away with is permissible</a:t>
            </a:r>
          </a:p>
        </p:txBody>
      </p:sp>
      <p:sp>
        <p:nvSpPr>
          <p:cNvPr id="221187" name="Rectangle 3">
            <a:extLst>
              <a:ext uri="{FF2B5EF4-FFF2-40B4-BE49-F238E27FC236}">
                <a16:creationId xmlns:a16="http://schemas.microsoft.com/office/drawing/2014/main" id="{ED759F5F-4073-44BA-B711-54A0FB8BC43D}"/>
              </a:ext>
            </a:extLst>
          </p:cNvPr>
          <p:cNvSpPr>
            <a:spLocks noChangeArrowheads="1"/>
          </p:cNvSpPr>
          <p:nvPr/>
        </p:nvSpPr>
        <p:spPr bwMode="auto">
          <a:xfrm>
            <a:off x="228600" y="0"/>
            <a:ext cx="4060825" cy="200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5600" indent="-3556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sz="2000" dirty="0">
                <a:solidFill>
                  <a:schemeClr val="accent2"/>
                </a:solidFill>
                <a:latin typeface="Comic Sans MS" panose="030F0702030302020204" pitchFamily="66" charset="0"/>
              </a:rPr>
              <a:t>Relationships</a:t>
            </a:r>
            <a:r>
              <a:rPr lang="en-GB" altLang="en-US" dirty="0">
                <a:solidFill>
                  <a:schemeClr val="accent2"/>
                </a:solidFill>
                <a:latin typeface="Comic Sans MS" panose="030F0702030302020204" pitchFamily="66" charset="0"/>
              </a:rPr>
              <a:t> </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Temporary – only useful while they serve a need </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In general distrusts others’ motives</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Punishes – an eye for an eye</a:t>
            </a:r>
          </a:p>
        </p:txBody>
      </p:sp>
      <p:sp>
        <p:nvSpPr>
          <p:cNvPr id="221188" name="Rectangle 4">
            <a:extLst>
              <a:ext uri="{FF2B5EF4-FFF2-40B4-BE49-F238E27FC236}">
                <a16:creationId xmlns:a16="http://schemas.microsoft.com/office/drawing/2014/main" id="{25DEA99E-BD92-4321-9020-C59DDA9BF3E2}"/>
              </a:ext>
            </a:extLst>
          </p:cNvPr>
          <p:cNvSpPr>
            <a:spLocks noChangeArrowheads="1"/>
          </p:cNvSpPr>
          <p:nvPr/>
        </p:nvSpPr>
        <p:spPr bwMode="auto">
          <a:xfrm>
            <a:off x="5246688" y="4848225"/>
            <a:ext cx="3308350" cy="1135063"/>
          </a:xfrm>
          <a:prstGeom prst="rect">
            <a:avLst/>
          </a:prstGeom>
          <a:solidFill>
            <a:srgbClr val="B3C5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55600" indent="-3556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50000"/>
              </a:spcBef>
              <a:buClr>
                <a:srgbClr val="0000FF"/>
              </a:buClr>
            </a:pPr>
            <a:r>
              <a:rPr lang="en-GB" altLang="en-US" sz="2000" i="1" dirty="0">
                <a:solidFill>
                  <a:srgbClr val="FF3300"/>
                </a:solidFill>
                <a:latin typeface="Comic Sans MS" panose="030F0702030302020204" pitchFamily="66" charset="0"/>
              </a:rPr>
              <a:t>Favourite sayings</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“He who hesitates…”  </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“Look out for number 1” </a:t>
            </a:r>
          </a:p>
        </p:txBody>
      </p:sp>
      <p:grpSp>
        <p:nvGrpSpPr>
          <p:cNvPr id="2" name="Group 5">
            <a:extLst>
              <a:ext uri="{FF2B5EF4-FFF2-40B4-BE49-F238E27FC236}">
                <a16:creationId xmlns:a16="http://schemas.microsoft.com/office/drawing/2014/main" id="{9F3B9D81-08A6-437E-9B47-D41F9FE96122}"/>
              </a:ext>
            </a:extLst>
          </p:cNvPr>
          <p:cNvGrpSpPr>
            <a:grpSpLocks/>
          </p:cNvGrpSpPr>
          <p:nvPr/>
        </p:nvGrpSpPr>
        <p:grpSpPr bwMode="auto">
          <a:xfrm>
            <a:off x="215900" y="3265488"/>
            <a:ext cx="2305050" cy="2736850"/>
            <a:chOff x="136" y="2057"/>
            <a:chExt cx="1452" cy="1724"/>
          </a:xfrm>
        </p:grpSpPr>
        <p:sp>
          <p:nvSpPr>
            <p:cNvPr id="85002" name="Rectangle 6">
              <a:extLst>
                <a:ext uri="{FF2B5EF4-FFF2-40B4-BE49-F238E27FC236}">
                  <a16:creationId xmlns:a16="http://schemas.microsoft.com/office/drawing/2014/main" id="{DCE8A2F6-D185-4D54-A6E2-B979F1B5DE07}"/>
                </a:ext>
              </a:extLst>
            </p:cNvPr>
            <p:cNvSpPr>
              <a:spLocks noChangeArrowheads="1"/>
            </p:cNvSpPr>
            <p:nvPr/>
          </p:nvSpPr>
          <p:spPr bwMode="auto">
            <a:xfrm>
              <a:off x="136" y="2470"/>
              <a:ext cx="1452" cy="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5600" indent="-3556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Getting it for free - getting away with it</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Feeling the power of outmanoeuvring others</a:t>
              </a:r>
            </a:p>
          </p:txBody>
        </p:sp>
        <p:sp>
          <p:nvSpPr>
            <p:cNvPr id="85003" name="Text Box 7">
              <a:extLst>
                <a:ext uri="{FF2B5EF4-FFF2-40B4-BE49-F238E27FC236}">
                  <a16:creationId xmlns:a16="http://schemas.microsoft.com/office/drawing/2014/main" id="{C40150A0-85FC-4C5F-A586-744A3C449C07}"/>
                </a:ext>
              </a:extLst>
            </p:cNvPr>
            <p:cNvSpPr txBox="1">
              <a:spLocks noChangeArrowheads="1"/>
            </p:cNvSpPr>
            <p:nvPr/>
          </p:nvSpPr>
          <p:spPr bwMode="auto">
            <a:xfrm>
              <a:off x="168" y="2057"/>
              <a:ext cx="124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dirty="0">
                  <a:solidFill>
                    <a:schemeClr val="accent2"/>
                  </a:solidFill>
                  <a:latin typeface="Comic Sans MS" panose="030F0702030302020204" pitchFamily="66" charset="0"/>
                </a:rPr>
                <a:t>Sources of satisfaction</a:t>
              </a:r>
            </a:p>
          </p:txBody>
        </p:sp>
      </p:grpSp>
      <p:grpSp>
        <p:nvGrpSpPr>
          <p:cNvPr id="3" name="Group 8">
            <a:extLst>
              <a:ext uri="{FF2B5EF4-FFF2-40B4-BE49-F238E27FC236}">
                <a16:creationId xmlns:a16="http://schemas.microsoft.com/office/drawing/2014/main" id="{2C1851A6-D767-41EE-8606-CE2E13B43CB9}"/>
              </a:ext>
            </a:extLst>
          </p:cNvPr>
          <p:cNvGrpSpPr>
            <a:grpSpLocks/>
          </p:cNvGrpSpPr>
          <p:nvPr/>
        </p:nvGrpSpPr>
        <p:grpSpPr bwMode="auto">
          <a:xfrm>
            <a:off x="6248400" y="50800"/>
            <a:ext cx="2844800" cy="2852738"/>
            <a:chOff x="3968" y="0"/>
            <a:chExt cx="1792" cy="1797"/>
          </a:xfrm>
        </p:grpSpPr>
        <p:sp>
          <p:nvSpPr>
            <p:cNvPr id="85000" name="Text Box 9">
              <a:extLst>
                <a:ext uri="{FF2B5EF4-FFF2-40B4-BE49-F238E27FC236}">
                  <a16:creationId xmlns:a16="http://schemas.microsoft.com/office/drawing/2014/main" id="{EAB16E1E-D9E6-4943-96A6-5FA7DFA5ADDE}"/>
                </a:ext>
              </a:extLst>
            </p:cNvPr>
            <p:cNvSpPr txBox="1">
              <a:spLocks noChangeArrowheads="1"/>
            </p:cNvSpPr>
            <p:nvPr/>
          </p:nvSpPr>
          <p:spPr bwMode="auto">
            <a:xfrm>
              <a:off x="3968" y="0"/>
              <a:ext cx="1760"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buFont typeface="Symbol" panose="05050102010706020507" pitchFamily="18" charset="2"/>
                <a:buNone/>
              </a:pPr>
              <a:r>
                <a:rPr lang="en-GB" altLang="en-US" sz="2000" dirty="0">
                  <a:solidFill>
                    <a:schemeClr val="accent2"/>
                  </a:solidFill>
                  <a:latin typeface="Comic Sans MS" panose="030F0702030302020204" pitchFamily="66" charset="0"/>
                </a:rPr>
                <a:t>Valuable contribution to organisation</a:t>
              </a:r>
              <a:endParaRPr lang="en-GB" altLang="en-US" sz="1600" dirty="0"/>
            </a:p>
          </p:txBody>
        </p:sp>
        <p:sp>
          <p:nvSpPr>
            <p:cNvPr id="85001" name="Text Box 10">
              <a:extLst>
                <a:ext uri="{FF2B5EF4-FFF2-40B4-BE49-F238E27FC236}">
                  <a16:creationId xmlns:a16="http://schemas.microsoft.com/office/drawing/2014/main" id="{7B735579-6FCE-488F-A669-8D5FAFC28258}"/>
                </a:ext>
              </a:extLst>
            </p:cNvPr>
            <p:cNvSpPr txBox="1">
              <a:spLocks noChangeArrowheads="1"/>
            </p:cNvSpPr>
            <p:nvPr/>
          </p:nvSpPr>
          <p:spPr bwMode="auto">
            <a:xfrm>
              <a:off x="3976" y="448"/>
              <a:ext cx="1784" cy="1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 Highly tuned to the marketplace – streetwise energy</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 Readily acts without principle!</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 Ability to create post-hoc rationalisations</a:t>
              </a:r>
            </a:p>
          </p:txBody>
        </p:sp>
      </p:grpSp>
      <p:sp>
        <p:nvSpPr>
          <p:cNvPr id="84999" name="TextBox 10">
            <a:extLst>
              <a:ext uri="{FF2B5EF4-FFF2-40B4-BE49-F238E27FC236}">
                <a16:creationId xmlns:a16="http://schemas.microsoft.com/office/drawing/2014/main" id="{698B3FD4-D3C1-48BE-B730-B1AE4ED3F6B8}"/>
              </a:ext>
            </a:extLst>
          </p:cNvPr>
          <p:cNvSpPr txBox="1">
            <a:spLocks noChangeArrowheads="1"/>
          </p:cNvSpPr>
          <p:nvPr/>
        </p:nvSpPr>
        <p:spPr bwMode="auto">
          <a:xfrm>
            <a:off x="3695700" y="6210300"/>
            <a:ext cx="54705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hlinkClick r:id="rId3"/>
              </a:rPr>
              <a:t>Adapted and courtesy of http://www.harthill.co.uk/</a:t>
            </a:r>
            <a:r>
              <a:rPr lang="en-US" altLang="en-US" dirty="0"/>
              <a:t> </a:t>
            </a:r>
          </a:p>
          <a:p>
            <a:pPr eaLnBrk="1" hangingPunct="1"/>
            <a:endParaRPr lang="en-US" altLang="en-US" dirty="0">
              <a:latin typeface="Comic Sans MS" panose="030F0702030302020204"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1187"/>
                                        </p:tgtEl>
                                        <p:attrNameLst>
                                          <p:attrName>style.visibility</p:attrName>
                                        </p:attrNameLst>
                                      </p:cBhvr>
                                      <p:to>
                                        <p:strVal val="visible"/>
                                      </p:to>
                                    </p:set>
                                    <p:animEffect transition="in" filter="fade">
                                      <p:cBhvr>
                                        <p:cTn id="7" dur="2000"/>
                                        <p:tgtEl>
                                          <p:spTgt spid="221187"/>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2000"/>
                                        <p:tgtEl>
                                          <p:spTgt spid="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1188"/>
                                        </p:tgtEl>
                                        <p:attrNameLst>
                                          <p:attrName>style.visibility</p:attrName>
                                        </p:attrNameLst>
                                      </p:cBhvr>
                                      <p:to>
                                        <p:strVal val="visible"/>
                                      </p:to>
                                    </p:set>
                                    <p:animEffect transition="in" filter="fade">
                                      <p:cBhvr>
                                        <p:cTn id="13" dur="2000"/>
                                        <p:tgtEl>
                                          <p:spTgt spid="221188"/>
                                        </p:tgtEl>
                                      </p:cBhvr>
                                    </p:animEffect>
                                  </p:childTnLst>
                                </p:cTn>
                              </p:par>
                            </p:childTnLst>
                          </p:cTn>
                        </p:par>
                        <p:par>
                          <p:cTn id="14" fill="hold" nodeType="afterGroup">
                            <p:stCondLst>
                              <p:cond delay="2000"/>
                            </p:stCondLst>
                            <p:childTnLst>
                              <p:par>
                                <p:cTn id="15" presetID="10"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7" grpId="0"/>
      <p:bldP spid="22118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a:extLst>
              <a:ext uri="{FF2B5EF4-FFF2-40B4-BE49-F238E27FC236}">
                <a16:creationId xmlns:a16="http://schemas.microsoft.com/office/drawing/2014/main" id="{0A16F4C6-6AEE-4CC3-9C9E-E110C566FB18}"/>
              </a:ext>
            </a:extLst>
          </p:cNvPr>
          <p:cNvSpPr>
            <a:spLocks noGrp="1" noChangeArrowheads="1"/>
          </p:cNvSpPr>
          <p:nvPr>
            <p:ph type="body" idx="1"/>
          </p:nvPr>
        </p:nvSpPr>
        <p:spPr>
          <a:xfrm>
            <a:off x="152400" y="3794125"/>
            <a:ext cx="2395538" cy="2446338"/>
          </a:xfrm>
          <a:noFill/>
        </p:spPr>
        <p:txBody>
          <a:bodyPr/>
          <a:lstStyle/>
          <a:p>
            <a:pPr marL="363538" indent="-363538" eaLnBrk="1" hangingPunct="1">
              <a:buFont typeface="Wingdings" panose="05000000000000000000" pitchFamily="2" charset="2"/>
              <a:buChar char="§"/>
            </a:pPr>
            <a:r>
              <a:rPr lang="en-GB" altLang="en-US" sz="1800" dirty="0">
                <a:latin typeface="Comic Sans MS" panose="030F0702030302020204" pitchFamily="66" charset="0"/>
              </a:rPr>
              <a:t>Belonging and being appreciated</a:t>
            </a:r>
          </a:p>
          <a:p>
            <a:pPr marL="363538" indent="-363538" eaLnBrk="1" hangingPunct="1">
              <a:buFont typeface="Wingdings" panose="05000000000000000000" pitchFamily="2" charset="2"/>
              <a:buChar char="§"/>
            </a:pPr>
            <a:r>
              <a:rPr lang="en-GB" altLang="en-US" sz="1800" dirty="0">
                <a:latin typeface="Comic Sans MS" panose="030F0702030302020204" pitchFamily="66" charset="0"/>
              </a:rPr>
              <a:t>Absence of inner and exterior conflict</a:t>
            </a:r>
          </a:p>
          <a:p>
            <a:pPr marL="363538" indent="-363538" eaLnBrk="1" hangingPunct="1">
              <a:buFont typeface="Wingdings" panose="05000000000000000000" pitchFamily="2" charset="2"/>
              <a:buChar char="§"/>
            </a:pPr>
            <a:r>
              <a:rPr lang="en-GB" altLang="en-US" sz="1800" dirty="0">
                <a:latin typeface="Comic Sans MS" panose="030F0702030302020204" pitchFamily="66" charset="0"/>
              </a:rPr>
              <a:t>Connection with people</a:t>
            </a:r>
          </a:p>
        </p:txBody>
      </p:sp>
      <p:sp>
        <p:nvSpPr>
          <p:cNvPr id="86019" name="Rectangle 3">
            <a:extLst>
              <a:ext uri="{FF2B5EF4-FFF2-40B4-BE49-F238E27FC236}">
                <a16:creationId xmlns:a16="http://schemas.microsoft.com/office/drawing/2014/main" id="{6749CF77-828D-4442-B387-3F218DFF25F5}"/>
              </a:ext>
            </a:extLst>
          </p:cNvPr>
          <p:cNvSpPr>
            <a:spLocks noChangeArrowheads="1"/>
          </p:cNvSpPr>
          <p:nvPr/>
        </p:nvSpPr>
        <p:spPr bwMode="auto">
          <a:xfrm>
            <a:off x="503238" y="-100013"/>
            <a:ext cx="4070350" cy="638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sz="3100" dirty="0">
              <a:solidFill>
                <a:srgbClr val="0000FF"/>
              </a:solidFill>
              <a:latin typeface="Comic Sans MS" panose="030F0702030302020204" pitchFamily="66" charset="0"/>
            </a:endParaRPr>
          </a:p>
        </p:txBody>
      </p:sp>
      <p:sp>
        <p:nvSpPr>
          <p:cNvPr id="86020" name="Rectangle 4">
            <a:extLst>
              <a:ext uri="{FF2B5EF4-FFF2-40B4-BE49-F238E27FC236}">
                <a16:creationId xmlns:a16="http://schemas.microsoft.com/office/drawing/2014/main" id="{CFC27810-281B-4159-B90A-1034A3E69D8D}"/>
              </a:ext>
            </a:extLst>
          </p:cNvPr>
          <p:cNvSpPr>
            <a:spLocks noChangeArrowheads="1"/>
          </p:cNvSpPr>
          <p:nvPr/>
        </p:nvSpPr>
        <p:spPr bwMode="auto">
          <a:xfrm>
            <a:off x="2544763" y="1884363"/>
            <a:ext cx="4052887" cy="277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sz="2800" b="1" dirty="0">
                <a:solidFill>
                  <a:srgbClr val="FF3300"/>
                </a:solidFill>
                <a:latin typeface="Comic Sans MS" panose="030F0702030302020204" pitchFamily="66" charset="0"/>
              </a:rPr>
              <a:t>Diplomat</a:t>
            </a:r>
            <a:endParaRPr lang="en-GB" altLang="en-US" sz="2000" b="1" i="1" dirty="0">
              <a:solidFill>
                <a:srgbClr val="FF3300"/>
              </a:solidFill>
              <a:latin typeface="Comic Sans MS" panose="030F0702030302020204" pitchFamily="66" charset="0"/>
            </a:endParaRPr>
          </a:p>
          <a:p>
            <a:pPr eaLnBrk="1" hangingPunct="1">
              <a:spcBef>
                <a:spcPct val="20000"/>
              </a:spcBef>
              <a:buClr>
                <a:srgbClr val="0000FF"/>
              </a:buClr>
            </a:pPr>
            <a:r>
              <a:rPr lang="en-GB" altLang="en-US" dirty="0">
                <a:solidFill>
                  <a:schemeClr val="accent2"/>
                </a:solidFill>
                <a:latin typeface="Comic Sans MS" panose="030F0702030302020204" pitchFamily="66" charset="0"/>
              </a:rPr>
              <a:t>Main focus of awareness</a:t>
            </a:r>
          </a:p>
          <a:p>
            <a:pPr eaLnBrk="1" hangingPunct="1">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Defining self in relationship to others – a search for approval and belonging</a:t>
            </a:r>
          </a:p>
          <a:p>
            <a:pPr eaLnBrk="1" hangingPunct="1">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The social contract</a:t>
            </a:r>
          </a:p>
          <a:p>
            <a:pPr eaLnBrk="1" hangingPunct="1">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Seeking out norms – to conform</a:t>
            </a:r>
          </a:p>
        </p:txBody>
      </p:sp>
      <p:sp>
        <p:nvSpPr>
          <p:cNvPr id="223237" name="Rectangle 5">
            <a:extLst>
              <a:ext uri="{FF2B5EF4-FFF2-40B4-BE49-F238E27FC236}">
                <a16:creationId xmlns:a16="http://schemas.microsoft.com/office/drawing/2014/main" id="{B4CDE505-0927-41F9-AD22-3EF226744D8E}"/>
              </a:ext>
            </a:extLst>
          </p:cNvPr>
          <p:cNvSpPr>
            <a:spLocks noChangeArrowheads="1"/>
          </p:cNvSpPr>
          <p:nvPr/>
        </p:nvSpPr>
        <p:spPr bwMode="auto">
          <a:xfrm>
            <a:off x="173038" y="0"/>
            <a:ext cx="4052887" cy="199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sz="2000" dirty="0">
                <a:solidFill>
                  <a:schemeClr val="accent2"/>
                </a:solidFill>
                <a:latin typeface="Comic Sans MS" panose="030F0702030302020204" pitchFamily="66" charset="0"/>
              </a:rPr>
              <a:t>Relationships </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Trust and inclusion of in-group, distrust of out-group</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Positive relationships based on group culture</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Respect for social rules</a:t>
            </a:r>
          </a:p>
        </p:txBody>
      </p:sp>
      <p:sp>
        <p:nvSpPr>
          <p:cNvPr id="223238" name="Rectangle 6">
            <a:extLst>
              <a:ext uri="{FF2B5EF4-FFF2-40B4-BE49-F238E27FC236}">
                <a16:creationId xmlns:a16="http://schemas.microsoft.com/office/drawing/2014/main" id="{32C596F1-B6B1-45AE-A515-1FADCA37F0D2}"/>
              </a:ext>
            </a:extLst>
          </p:cNvPr>
          <p:cNvSpPr>
            <a:spLocks noChangeArrowheads="1"/>
          </p:cNvSpPr>
          <p:nvPr/>
        </p:nvSpPr>
        <p:spPr bwMode="auto">
          <a:xfrm>
            <a:off x="5422900" y="4689475"/>
            <a:ext cx="3181350" cy="1106488"/>
          </a:xfrm>
          <a:prstGeom prst="rect">
            <a:avLst/>
          </a:prstGeom>
          <a:solidFill>
            <a:srgbClr val="B3C5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buClr>
                <a:srgbClr val="0000FF"/>
              </a:buClr>
              <a:buSzPct val="75000"/>
            </a:pPr>
            <a:endParaRPr lang="en-GB" altLang="en-US" sz="500" dirty="0">
              <a:latin typeface="Comic Sans MS" panose="030F0702030302020204" pitchFamily="66" charset="0"/>
            </a:endParaRPr>
          </a:p>
          <a:p>
            <a:pPr eaLnBrk="1" hangingPunct="1">
              <a:lnSpc>
                <a:spcPct val="80000"/>
              </a:lnSpc>
              <a:spcBef>
                <a:spcPct val="20000"/>
              </a:spcBef>
              <a:buClr>
                <a:srgbClr val="0000FF"/>
              </a:buClr>
            </a:pPr>
            <a:r>
              <a:rPr lang="en-GB" altLang="en-US" sz="2000" i="1" dirty="0">
                <a:solidFill>
                  <a:srgbClr val="FF3300"/>
                </a:solidFill>
                <a:latin typeface="Comic Sans MS" panose="030F0702030302020204" pitchFamily="66" charset="0"/>
              </a:rPr>
              <a:t>Favourite sayings</a:t>
            </a:r>
          </a:p>
          <a:p>
            <a:pPr eaLnBrk="1" hangingPunct="1">
              <a:lnSpc>
                <a:spcPct val="90000"/>
              </a:lnSpc>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“When in Rome…”    </a:t>
            </a:r>
          </a:p>
          <a:p>
            <a:pPr eaLnBrk="1" hangingPunct="1">
              <a:lnSpc>
                <a:spcPct val="90000"/>
              </a:lnSpc>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“Don’t rock the boat”</a:t>
            </a:r>
          </a:p>
        </p:txBody>
      </p:sp>
      <p:grpSp>
        <p:nvGrpSpPr>
          <p:cNvPr id="2" name="Group 7">
            <a:extLst>
              <a:ext uri="{FF2B5EF4-FFF2-40B4-BE49-F238E27FC236}">
                <a16:creationId xmlns:a16="http://schemas.microsoft.com/office/drawing/2014/main" id="{D6A69E19-5C94-4253-B8C8-119FFF62354E}"/>
              </a:ext>
            </a:extLst>
          </p:cNvPr>
          <p:cNvGrpSpPr>
            <a:grpSpLocks/>
          </p:cNvGrpSpPr>
          <p:nvPr/>
        </p:nvGrpSpPr>
        <p:grpSpPr bwMode="auto">
          <a:xfrm>
            <a:off x="6261100" y="38100"/>
            <a:ext cx="2882900" cy="2598738"/>
            <a:chOff x="3944" y="24"/>
            <a:chExt cx="1816" cy="1637"/>
          </a:xfrm>
        </p:grpSpPr>
        <p:sp>
          <p:nvSpPr>
            <p:cNvPr id="86026" name="Rectangle 8">
              <a:extLst>
                <a:ext uri="{FF2B5EF4-FFF2-40B4-BE49-F238E27FC236}">
                  <a16:creationId xmlns:a16="http://schemas.microsoft.com/office/drawing/2014/main" id="{02379F97-3C63-4E78-9EDD-A7C637696345}"/>
                </a:ext>
              </a:extLst>
            </p:cNvPr>
            <p:cNvSpPr>
              <a:spLocks noChangeArrowheads="1"/>
            </p:cNvSpPr>
            <p:nvPr/>
          </p:nvSpPr>
          <p:spPr bwMode="auto">
            <a:xfrm>
              <a:off x="3955" y="464"/>
              <a:ext cx="1805" cy="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Social cohesion – valuing people, including them, celebrating them </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Customer focus</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Desire to please</a:t>
              </a:r>
            </a:p>
          </p:txBody>
        </p:sp>
        <p:sp>
          <p:nvSpPr>
            <p:cNvPr id="86027" name="Text Box 9">
              <a:extLst>
                <a:ext uri="{FF2B5EF4-FFF2-40B4-BE49-F238E27FC236}">
                  <a16:creationId xmlns:a16="http://schemas.microsoft.com/office/drawing/2014/main" id="{96CE2FCD-3D67-4482-B1F3-CBD6FC77B452}"/>
                </a:ext>
              </a:extLst>
            </p:cNvPr>
            <p:cNvSpPr txBox="1">
              <a:spLocks noChangeArrowheads="1"/>
            </p:cNvSpPr>
            <p:nvPr/>
          </p:nvSpPr>
          <p:spPr bwMode="auto">
            <a:xfrm>
              <a:off x="3944" y="24"/>
              <a:ext cx="173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000" dirty="0">
                  <a:solidFill>
                    <a:schemeClr val="accent2"/>
                  </a:solidFill>
                  <a:latin typeface="Comic Sans MS" panose="030F0702030302020204" pitchFamily="66" charset="0"/>
                </a:rPr>
                <a:t>Valuable contribution to organisation</a:t>
              </a:r>
            </a:p>
          </p:txBody>
        </p:sp>
      </p:grpSp>
      <p:sp>
        <p:nvSpPr>
          <p:cNvPr id="223242" name="Text Box 10">
            <a:extLst>
              <a:ext uri="{FF2B5EF4-FFF2-40B4-BE49-F238E27FC236}">
                <a16:creationId xmlns:a16="http://schemas.microsoft.com/office/drawing/2014/main" id="{DA69981F-8669-441D-A865-E70B4AC5209A}"/>
              </a:ext>
            </a:extLst>
          </p:cNvPr>
          <p:cNvSpPr txBox="1">
            <a:spLocks noChangeArrowheads="1"/>
          </p:cNvSpPr>
          <p:nvPr/>
        </p:nvSpPr>
        <p:spPr bwMode="auto">
          <a:xfrm>
            <a:off x="152400" y="3092450"/>
            <a:ext cx="1930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dirty="0">
                <a:solidFill>
                  <a:schemeClr val="accent2"/>
                </a:solidFill>
                <a:latin typeface="Comic Sans MS" panose="030F0702030302020204" pitchFamily="66" charset="0"/>
              </a:rPr>
              <a:t>Sources of satisfaction</a:t>
            </a:r>
          </a:p>
        </p:txBody>
      </p:sp>
      <p:sp>
        <p:nvSpPr>
          <p:cNvPr id="86025" name="TextBox 10">
            <a:extLst>
              <a:ext uri="{FF2B5EF4-FFF2-40B4-BE49-F238E27FC236}">
                <a16:creationId xmlns:a16="http://schemas.microsoft.com/office/drawing/2014/main" id="{C090B824-203F-496C-9D4C-04A5EEEDD3A3}"/>
              </a:ext>
            </a:extLst>
          </p:cNvPr>
          <p:cNvSpPr txBox="1">
            <a:spLocks noChangeArrowheads="1"/>
          </p:cNvSpPr>
          <p:nvPr/>
        </p:nvSpPr>
        <p:spPr bwMode="auto">
          <a:xfrm>
            <a:off x="3543300" y="6324600"/>
            <a:ext cx="5302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hlinkClick r:id="rId3"/>
              </a:rPr>
              <a:t>Adapted and courtesy of http://www.harthill.co.uk/</a:t>
            </a:r>
            <a:r>
              <a:rPr lang="en-US" altLang="en-US" dirty="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3237"/>
                                        </p:tgtEl>
                                        <p:attrNameLst>
                                          <p:attrName>style.visibility</p:attrName>
                                        </p:attrNameLst>
                                      </p:cBhvr>
                                      <p:to>
                                        <p:strVal val="visible"/>
                                      </p:to>
                                    </p:set>
                                    <p:animEffect transition="in" filter="fade">
                                      <p:cBhvr>
                                        <p:cTn id="7" dur="2000"/>
                                        <p:tgtEl>
                                          <p:spTgt spid="22323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3242"/>
                                        </p:tgtEl>
                                        <p:attrNameLst>
                                          <p:attrName>style.visibility</p:attrName>
                                        </p:attrNameLst>
                                      </p:cBhvr>
                                      <p:to>
                                        <p:strVal val="visible"/>
                                      </p:to>
                                    </p:set>
                                    <p:animEffect transition="in" filter="fade">
                                      <p:cBhvr>
                                        <p:cTn id="10" dur="2000"/>
                                        <p:tgtEl>
                                          <p:spTgt spid="22324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3234">
                                            <p:txEl>
                                              <p:pRg st="0" end="0"/>
                                            </p:txEl>
                                          </p:spTgt>
                                        </p:tgtEl>
                                        <p:attrNameLst>
                                          <p:attrName>style.visibility</p:attrName>
                                        </p:attrNameLst>
                                      </p:cBhvr>
                                      <p:to>
                                        <p:strVal val="visible"/>
                                      </p:to>
                                    </p:set>
                                    <p:animEffect transition="in" filter="fade">
                                      <p:cBhvr>
                                        <p:cTn id="13" dur="2000"/>
                                        <p:tgtEl>
                                          <p:spTgt spid="223234">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23234">
                                            <p:txEl>
                                              <p:pRg st="1" end="1"/>
                                            </p:txEl>
                                          </p:spTgt>
                                        </p:tgtEl>
                                        <p:attrNameLst>
                                          <p:attrName>style.visibility</p:attrName>
                                        </p:attrNameLst>
                                      </p:cBhvr>
                                      <p:to>
                                        <p:strVal val="visible"/>
                                      </p:to>
                                    </p:set>
                                    <p:animEffect transition="in" filter="fade">
                                      <p:cBhvr>
                                        <p:cTn id="16" dur="2000"/>
                                        <p:tgtEl>
                                          <p:spTgt spid="223234">
                                            <p:txEl>
                                              <p:pRg st="1" end="1"/>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23234">
                                            <p:txEl>
                                              <p:pRg st="2" end="2"/>
                                            </p:txEl>
                                          </p:spTgt>
                                        </p:tgtEl>
                                        <p:attrNameLst>
                                          <p:attrName>style.visibility</p:attrName>
                                        </p:attrNameLst>
                                      </p:cBhvr>
                                      <p:to>
                                        <p:strVal val="visible"/>
                                      </p:to>
                                    </p:set>
                                    <p:animEffect transition="in" filter="fade">
                                      <p:cBhvr>
                                        <p:cTn id="19" dur="2000"/>
                                        <p:tgtEl>
                                          <p:spTgt spid="223234">
                                            <p:txEl>
                                              <p:pRg st="2" end="2"/>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23238"/>
                                        </p:tgtEl>
                                        <p:attrNameLst>
                                          <p:attrName>style.visibility</p:attrName>
                                        </p:attrNameLst>
                                      </p:cBhvr>
                                      <p:to>
                                        <p:strVal val="visible"/>
                                      </p:to>
                                    </p:set>
                                    <p:animEffect transition="in" filter="fade">
                                      <p:cBhvr>
                                        <p:cTn id="22" dur="2000"/>
                                        <p:tgtEl>
                                          <p:spTgt spid="223238"/>
                                        </p:tgtEl>
                                      </p:cBhvr>
                                    </p:animEffect>
                                  </p:childTnLst>
                                </p:cTn>
                              </p:par>
                            </p:childTnLst>
                          </p:cTn>
                        </p:par>
                        <p:par>
                          <p:cTn id="23" fill="hold" nodeType="afterGroup">
                            <p:stCondLst>
                              <p:cond delay="2000"/>
                            </p:stCondLst>
                            <p:childTnLst>
                              <p:par>
                                <p:cTn id="24" presetID="10" presetClass="entr" presetSubtype="0" fill="hold" nodeType="after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4" grpId="0" build="p"/>
      <p:bldP spid="223237" grpId="0"/>
      <p:bldP spid="223238" grpId="0" animBg="1"/>
      <p:bldP spid="22324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8CF6F0E5-4E59-46D9-9FEB-AF2C7EBD821B}"/>
              </a:ext>
            </a:extLst>
          </p:cNvPr>
          <p:cNvSpPr>
            <a:spLocks noGrp="1" noChangeArrowheads="1"/>
          </p:cNvSpPr>
          <p:nvPr>
            <p:ph type="body" idx="1"/>
          </p:nvPr>
        </p:nvSpPr>
        <p:spPr>
          <a:xfrm>
            <a:off x="152400" y="4127500"/>
            <a:ext cx="2370138" cy="2047875"/>
          </a:xfrm>
          <a:noFill/>
        </p:spPr>
        <p:txBody>
          <a:bodyPr/>
          <a:lstStyle/>
          <a:p>
            <a:pPr marL="363538" indent="-363538" eaLnBrk="1" hangingPunct="1">
              <a:buFont typeface="Wingdings" panose="05000000000000000000" pitchFamily="2" charset="2"/>
              <a:buChar char="§"/>
            </a:pPr>
            <a:r>
              <a:rPr lang="en-GB" altLang="en-US" sz="1800" dirty="0">
                <a:latin typeface="Comic Sans MS" panose="030F0702030302020204" pitchFamily="66" charset="0"/>
              </a:rPr>
              <a:t>Deep engagement / submersion in expertise</a:t>
            </a:r>
          </a:p>
          <a:p>
            <a:pPr marL="363538" indent="-363538" eaLnBrk="1" hangingPunct="1">
              <a:buFont typeface="Wingdings" panose="05000000000000000000" pitchFamily="2" charset="2"/>
              <a:buChar char="§"/>
            </a:pPr>
            <a:r>
              <a:rPr lang="en-GB" altLang="en-US" sz="1800" dirty="0">
                <a:latin typeface="Comic Sans MS" panose="030F0702030302020204" pitchFamily="66" charset="0"/>
              </a:rPr>
              <a:t>Perfection / knowledge</a:t>
            </a:r>
          </a:p>
        </p:txBody>
      </p:sp>
      <p:sp>
        <p:nvSpPr>
          <p:cNvPr id="87043" name="Rectangle 3">
            <a:extLst>
              <a:ext uri="{FF2B5EF4-FFF2-40B4-BE49-F238E27FC236}">
                <a16:creationId xmlns:a16="http://schemas.microsoft.com/office/drawing/2014/main" id="{312CFA44-0083-438D-87F6-DCB8FF270B14}"/>
              </a:ext>
            </a:extLst>
          </p:cNvPr>
          <p:cNvSpPr>
            <a:spLocks noChangeArrowheads="1"/>
          </p:cNvSpPr>
          <p:nvPr/>
        </p:nvSpPr>
        <p:spPr bwMode="auto">
          <a:xfrm>
            <a:off x="503238" y="-114300"/>
            <a:ext cx="407035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sz="3100" dirty="0">
              <a:solidFill>
                <a:srgbClr val="0000FF"/>
              </a:solidFill>
              <a:latin typeface="Comic Sans MS" panose="030F0702030302020204" pitchFamily="66" charset="0"/>
            </a:endParaRPr>
          </a:p>
        </p:txBody>
      </p:sp>
      <p:sp>
        <p:nvSpPr>
          <p:cNvPr id="87044" name="Rectangle 4">
            <a:extLst>
              <a:ext uri="{FF2B5EF4-FFF2-40B4-BE49-F238E27FC236}">
                <a16:creationId xmlns:a16="http://schemas.microsoft.com/office/drawing/2014/main" id="{3562BD9F-6B20-4B40-BAAC-0BC0988137ED}"/>
              </a:ext>
            </a:extLst>
          </p:cNvPr>
          <p:cNvSpPr>
            <a:spLocks noChangeArrowheads="1"/>
          </p:cNvSpPr>
          <p:nvPr/>
        </p:nvSpPr>
        <p:spPr bwMode="auto">
          <a:xfrm>
            <a:off x="2389188" y="1412875"/>
            <a:ext cx="4364037"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sz="2800" b="1" dirty="0">
                <a:solidFill>
                  <a:srgbClr val="FF3300"/>
                </a:solidFill>
                <a:latin typeface="Comic Sans MS" panose="030F0702030302020204" pitchFamily="66" charset="0"/>
              </a:rPr>
              <a:t>Expert</a:t>
            </a:r>
          </a:p>
          <a:p>
            <a:pPr eaLnBrk="1" hangingPunct="1">
              <a:spcBef>
                <a:spcPct val="20000"/>
              </a:spcBef>
              <a:buClr>
                <a:srgbClr val="0000FF"/>
              </a:buClr>
              <a:buFont typeface="Wingdings" panose="05000000000000000000" pitchFamily="2" charset="2"/>
              <a:buNone/>
            </a:pPr>
            <a:r>
              <a:rPr lang="en-GB" altLang="en-US" dirty="0">
                <a:solidFill>
                  <a:srgbClr val="0000FF"/>
                </a:solidFill>
                <a:latin typeface="Comic Sans MS" panose="030F0702030302020204" pitchFamily="66" charset="0"/>
              </a:rPr>
              <a:t>Main focus of awareness</a:t>
            </a:r>
          </a:p>
          <a:p>
            <a:pPr eaLnBrk="1" hangingPunct="1">
              <a:lnSpc>
                <a:spcPct val="90000"/>
              </a:lnSpc>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Strong identity with their ‘craft’ or the discipline that informs their life and the ‘logic’ within it</a:t>
            </a:r>
          </a:p>
          <a:p>
            <a:pPr eaLnBrk="1" hangingPunct="1">
              <a:lnSpc>
                <a:spcPct val="90000"/>
              </a:lnSpc>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Pursuit of efficiency – discovery of the craft rules</a:t>
            </a:r>
          </a:p>
          <a:p>
            <a:pPr eaLnBrk="1" hangingPunct="1">
              <a:lnSpc>
                <a:spcPct val="90000"/>
              </a:lnSpc>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Desire to solve problems and create continuous improvement</a:t>
            </a:r>
          </a:p>
          <a:p>
            <a:pPr eaLnBrk="1" hangingPunct="1">
              <a:lnSpc>
                <a:spcPct val="90000"/>
              </a:lnSpc>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Rational logic and the ‘right’ way</a:t>
            </a:r>
          </a:p>
        </p:txBody>
      </p:sp>
      <p:sp>
        <p:nvSpPr>
          <p:cNvPr id="224261" name="Rectangle 5">
            <a:extLst>
              <a:ext uri="{FF2B5EF4-FFF2-40B4-BE49-F238E27FC236}">
                <a16:creationId xmlns:a16="http://schemas.microsoft.com/office/drawing/2014/main" id="{DCBB671B-C906-4E18-903B-294A4C0973FC}"/>
              </a:ext>
            </a:extLst>
          </p:cNvPr>
          <p:cNvSpPr>
            <a:spLocks noChangeArrowheads="1"/>
          </p:cNvSpPr>
          <p:nvPr/>
        </p:nvSpPr>
        <p:spPr bwMode="auto">
          <a:xfrm>
            <a:off x="165100" y="0"/>
            <a:ext cx="4059238" cy="187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sz="2000" dirty="0">
                <a:solidFill>
                  <a:srgbClr val="0000FF"/>
                </a:solidFill>
                <a:latin typeface="Comic Sans MS" panose="030F0702030302020204" pitchFamily="66" charset="0"/>
              </a:rPr>
              <a:t>Relationships</a:t>
            </a:r>
            <a:r>
              <a:rPr lang="en-GB" altLang="en-US" dirty="0">
                <a:solidFill>
                  <a:schemeClr val="tx2"/>
                </a:solidFill>
                <a:latin typeface="Comic Sans MS" panose="030F0702030302020204" pitchFamily="66" charset="0"/>
              </a:rPr>
              <a:t> </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Strong identity with other ‘craft-masters’</a:t>
            </a:r>
          </a:p>
          <a:p>
            <a:pPr eaLnBrk="1" hangingPunct="1">
              <a:lnSpc>
                <a:spcPct val="90000"/>
              </a:lnSpc>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Content to be seen as separate or unique as practitioners of craft</a:t>
            </a:r>
          </a:p>
        </p:txBody>
      </p:sp>
      <p:sp>
        <p:nvSpPr>
          <p:cNvPr id="224262" name="Rectangle 6">
            <a:extLst>
              <a:ext uri="{FF2B5EF4-FFF2-40B4-BE49-F238E27FC236}">
                <a16:creationId xmlns:a16="http://schemas.microsoft.com/office/drawing/2014/main" id="{3F1D8726-25AA-4B30-BAF9-408CD35A7976}"/>
              </a:ext>
            </a:extLst>
          </p:cNvPr>
          <p:cNvSpPr>
            <a:spLocks noChangeArrowheads="1"/>
          </p:cNvSpPr>
          <p:nvPr/>
        </p:nvSpPr>
        <p:spPr bwMode="auto">
          <a:xfrm>
            <a:off x="5292725" y="5189538"/>
            <a:ext cx="3432175" cy="874712"/>
          </a:xfrm>
          <a:prstGeom prst="rect">
            <a:avLst/>
          </a:prstGeom>
          <a:solidFill>
            <a:srgbClr val="B3C5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i="1" dirty="0">
                <a:solidFill>
                  <a:srgbClr val="FF3300"/>
                </a:solidFill>
                <a:latin typeface="Comic Sans MS" panose="030F0702030302020204" pitchFamily="66" charset="0"/>
              </a:rPr>
              <a:t>Favourite sayings</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“If a job is worth doing…” </a:t>
            </a:r>
          </a:p>
        </p:txBody>
      </p:sp>
      <p:grpSp>
        <p:nvGrpSpPr>
          <p:cNvPr id="2" name="Group 7">
            <a:extLst>
              <a:ext uri="{FF2B5EF4-FFF2-40B4-BE49-F238E27FC236}">
                <a16:creationId xmlns:a16="http://schemas.microsoft.com/office/drawing/2014/main" id="{8AE949B7-B260-4643-BAB3-4A183674F7F3}"/>
              </a:ext>
            </a:extLst>
          </p:cNvPr>
          <p:cNvGrpSpPr>
            <a:grpSpLocks/>
          </p:cNvGrpSpPr>
          <p:nvPr/>
        </p:nvGrpSpPr>
        <p:grpSpPr bwMode="auto">
          <a:xfrm>
            <a:off x="6286500" y="50800"/>
            <a:ext cx="2921000" cy="2930525"/>
            <a:chOff x="3960" y="32"/>
            <a:chExt cx="1840" cy="1846"/>
          </a:xfrm>
        </p:grpSpPr>
        <p:sp>
          <p:nvSpPr>
            <p:cNvPr id="87050" name="Rectangle 8">
              <a:extLst>
                <a:ext uri="{FF2B5EF4-FFF2-40B4-BE49-F238E27FC236}">
                  <a16:creationId xmlns:a16="http://schemas.microsoft.com/office/drawing/2014/main" id="{BEE6A2B6-B938-4B41-8840-EB3EDBE65082}"/>
                </a:ext>
              </a:extLst>
            </p:cNvPr>
            <p:cNvSpPr>
              <a:spLocks noChangeArrowheads="1"/>
            </p:cNvSpPr>
            <p:nvPr/>
          </p:nvSpPr>
          <p:spPr bwMode="auto">
            <a:xfrm>
              <a:off x="3966" y="480"/>
              <a:ext cx="1725" cy="1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Their expertise!</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Continuous improvement</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Partnership with Achievers to create systematic productivity</a:t>
              </a:r>
            </a:p>
          </p:txBody>
        </p:sp>
        <p:sp>
          <p:nvSpPr>
            <p:cNvPr id="87051" name="Text Box 9">
              <a:extLst>
                <a:ext uri="{FF2B5EF4-FFF2-40B4-BE49-F238E27FC236}">
                  <a16:creationId xmlns:a16="http://schemas.microsoft.com/office/drawing/2014/main" id="{A0D55EE8-4250-4BA1-B200-4BE5979FC9C0}"/>
                </a:ext>
              </a:extLst>
            </p:cNvPr>
            <p:cNvSpPr txBox="1">
              <a:spLocks noChangeArrowheads="1"/>
            </p:cNvSpPr>
            <p:nvPr/>
          </p:nvSpPr>
          <p:spPr bwMode="auto">
            <a:xfrm>
              <a:off x="3960" y="32"/>
              <a:ext cx="1840"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dirty="0">
                  <a:solidFill>
                    <a:srgbClr val="0000FF"/>
                  </a:solidFill>
                  <a:latin typeface="Comic Sans MS" panose="030F0702030302020204" pitchFamily="66" charset="0"/>
                </a:rPr>
                <a:t>Valuable contribution to organisation</a:t>
              </a:r>
            </a:p>
          </p:txBody>
        </p:sp>
      </p:grpSp>
      <p:sp>
        <p:nvSpPr>
          <p:cNvPr id="224266" name="Text Box 10">
            <a:extLst>
              <a:ext uri="{FF2B5EF4-FFF2-40B4-BE49-F238E27FC236}">
                <a16:creationId xmlns:a16="http://schemas.microsoft.com/office/drawing/2014/main" id="{F8671C5D-3F0C-47BC-AA81-610C3C0536D2}"/>
              </a:ext>
            </a:extLst>
          </p:cNvPr>
          <p:cNvSpPr txBox="1">
            <a:spLocks noChangeArrowheads="1"/>
          </p:cNvSpPr>
          <p:nvPr/>
        </p:nvSpPr>
        <p:spPr bwMode="auto">
          <a:xfrm>
            <a:off x="190500" y="3451225"/>
            <a:ext cx="18415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buFont typeface="Symbol" panose="05050102010706020507" pitchFamily="18" charset="2"/>
              <a:buNone/>
            </a:pPr>
            <a:r>
              <a:rPr lang="en-GB" altLang="en-US" sz="2000" dirty="0">
                <a:solidFill>
                  <a:srgbClr val="0000FF"/>
                </a:solidFill>
                <a:latin typeface="Comic Sans MS" panose="030F0702030302020204" pitchFamily="66" charset="0"/>
              </a:rPr>
              <a:t>Sources of satisfaction</a:t>
            </a:r>
            <a:endParaRPr lang="en-GB" altLang="en-US" sz="2000" dirty="0"/>
          </a:p>
        </p:txBody>
      </p:sp>
      <p:sp>
        <p:nvSpPr>
          <p:cNvPr id="87049" name="TextBox 10">
            <a:extLst>
              <a:ext uri="{FF2B5EF4-FFF2-40B4-BE49-F238E27FC236}">
                <a16:creationId xmlns:a16="http://schemas.microsoft.com/office/drawing/2014/main" id="{948C01A5-1078-4DCF-9C04-40A016CE86A2}"/>
              </a:ext>
            </a:extLst>
          </p:cNvPr>
          <p:cNvSpPr txBox="1">
            <a:spLocks noChangeArrowheads="1"/>
          </p:cNvSpPr>
          <p:nvPr/>
        </p:nvSpPr>
        <p:spPr bwMode="auto">
          <a:xfrm>
            <a:off x="3860800" y="6311900"/>
            <a:ext cx="530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hlinkClick r:id="rId3"/>
              </a:rPr>
              <a:t>Adapted and courtesy of http://www.harthill.co.uk/</a:t>
            </a:r>
            <a:r>
              <a:rPr lang="en-US" altLang="en-US" dirty="0"/>
              <a:t> </a:t>
            </a:r>
          </a:p>
          <a:p>
            <a:pPr eaLnBrk="1" hangingPunct="1"/>
            <a:endParaRPr lang="en-US" altLang="en-US" dirty="0">
              <a:latin typeface="Comic Sans MS" panose="030F0702030302020204"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4262"/>
                                        </p:tgtEl>
                                        <p:attrNameLst>
                                          <p:attrName>style.visibility</p:attrName>
                                        </p:attrNameLst>
                                      </p:cBhvr>
                                      <p:to>
                                        <p:strVal val="visible"/>
                                      </p:to>
                                    </p:set>
                                    <p:animEffect transition="in" filter="fade">
                                      <p:cBhvr>
                                        <p:cTn id="7" dur="2000"/>
                                        <p:tgtEl>
                                          <p:spTgt spid="22426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4258">
                                            <p:txEl>
                                              <p:pRg st="0" end="0"/>
                                            </p:txEl>
                                          </p:spTgt>
                                        </p:tgtEl>
                                        <p:attrNameLst>
                                          <p:attrName>style.visibility</p:attrName>
                                        </p:attrNameLst>
                                      </p:cBhvr>
                                      <p:to>
                                        <p:strVal val="visible"/>
                                      </p:to>
                                    </p:set>
                                    <p:animEffect transition="in" filter="fade">
                                      <p:cBhvr>
                                        <p:cTn id="10" dur="2000"/>
                                        <p:tgtEl>
                                          <p:spTgt spid="224258">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4258">
                                            <p:txEl>
                                              <p:pRg st="1" end="1"/>
                                            </p:txEl>
                                          </p:spTgt>
                                        </p:tgtEl>
                                        <p:attrNameLst>
                                          <p:attrName>style.visibility</p:attrName>
                                        </p:attrNameLst>
                                      </p:cBhvr>
                                      <p:to>
                                        <p:strVal val="visible"/>
                                      </p:to>
                                    </p:set>
                                    <p:animEffect transition="in" filter="fade">
                                      <p:cBhvr>
                                        <p:cTn id="13" dur="2000"/>
                                        <p:tgtEl>
                                          <p:spTgt spid="224258">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24261"/>
                                        </p:tgtEl>
                                        <p:attrNameLst>
                                          <p:attrName>style.visibility</p:attrName>
                                        </p:attrNameLst>
                                      </p:cBhvr>
                                      <p:to>
                                        <p:strVal val="visible"/>
                                      </p:to>
                                    </p:set>
                                    <p:animEffect transition="in" filter="fade">
                                      <p:cBhvr>
                                        <p:cTn id="16" dur="2000"/>
                                        <p:tgtEl>
                                          <p:spTgt spid="22426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24266"/>
                                        </p:tgtEl>
                                        <p:attrNameLst>
                                          <p:attrName>style.visibility</p:attrName>
                                        </p:attrNameLst>
                                      </p:cBhvr>
                                      <p:to>
                                        <p:strVal val="visible"/>
                                      </p:to>
                                    </p:set>
                                    <p:animEffect transition="in" filter="fade">
                                      <p:cBhvr>
                                        <p:cTn id="19" dur="2000"/>
                                        <p:tgtEl>
                                          <p:spTgt spid="224266"/>
                                        </p:tgtEl>
                                      </p:cBhvr>
                                    </p:animEffect>
                                  </p:childTnLst>
                                </p:cTn>
                              </p:par>
                            </p:childTnLst>
                          </p:cTn>
                        </p:par>
                        <p:par>
                          <p:cTn id="20" fill="hold" nodeType="afterGroup">
                            <p:stCondLst>
                              <p:cond delay="2000"/>
                            </p:stCondLst>
                            <p:childTnLst>
                              <p:par>
                                <p:cTn id="21" presetID="10" presetClass="entr" presetSubtype="0"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8" grpId="0" build="p"/>
      <p:bldP spid="224261" grpId="0"/>
      <p:bldP spid="224262" grpId="0" animBg="1"/>
      <p:bldP spid="22426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a:extLst>
              <a:ext uri="{FF2B5EF4-FFF2-40B4-BE49-F238E27FC236}">
                <a16:creationId xmlns:a16="http://schemas.microsoft.com/office/drawing/2014/main" id="{0FADC799-BF6E-4B52-93CA-030D3E87D705}"/>
              </a:ext>
            </a:extLst>
          </p:cNvPr>
          <p:cNvSpPr>
            <a:spLocks noGrp="1" noChangeArrowheads="1"/>
          </p:cNvSpPr>
          <p:nvPr>
            <p:ph type="body" idx="1"/>
          </p:nvPr>
        </p:nvSpPr>
        <p:spPr>
          <a:xfrm>
            <a:off x="241300" y="4157663"/>
            <a:ext cx="2332038" cy="1285875"/>
          </a:xfrm>
          <a:noFill/>
        </p:spPr>
        <p:txBody>
          <a:bodyPr/>
          <a:lstStyle/>
          <a:p>
            <a:pPr marL="363538" indent="-363538" eaLnBrk="1" hangingPunct="1">
              <a:buFont typeface="Wingdings" panose="05000000000000000000" pitchFamily="2" charset="2"/>
              <a:buChar char="§"/>
            </a:pPr>
            <a:r>
              <a:rPr lang="en-GB" altLang="en-US" sz="1800" dirty="0">
                <a:latin typeface="Comic Sans MS" panose="030F0702030302020204" pitchFamily="66" charset="0"/>
              </a:rPr>
              <a:t>Results</a:t>
            </a:r>
          </a:p>
          <a:p>
            <a:pPr marL="363538" indent="-363538" eaLnBrk="1" hangingPunct="1">
              <a:lnSpc>
                <a:spcPct val="90000"/>
              </a:lnSpc>
              <a:buFont typeface="Wingdings" panose="05000000000000000000" pitchFamily="2" charset="2"/>
              <a:buChar char="§"/>
            </a:pPr>
            <a:r>
              <a:rPr lang="en-GB" altLang="en-US" sz="1800" dirty="0">
                <a:latin typeface="Comic Sans MS" panose="030F0702030302020204" pitchFamily="66" charset="0"/>
              </a:rPr>
              <a:t>The game – the challenge – the buzz</a:t>
            </a:r>
          </a:p>
        </p:txBody>
      </p:sp>
      <p:sp>
        <p:nvSpPr>
          <p:cNvPr id="88067" name="Rectangle 3">
            <a:extLst>
              <a:ext uri="{FF2B5EF4-FFF2-40B4-BE49-F238E27FC236}">
                <a16:creationId xmlns:a16="http://schemas.microsoft.com/office/drawing/2014/main" id="{2C9726F8-FB4D-4A23-AA95-13BB25D08F4C}"/>
              </a:ext>
            </a:extLst>
          </p:cNvPr>
          <p:cNvSpPr>
            <a:spLocks noChangeArrowheads="1"/>
          </p:cNvSpPr>
          <p:nvPr/>
        </p:nvSpPr>
        <p:spPr bwMode="auto">
          <a:xfrm>
            <a:off x="503238" y="-57150"/>
            <a:ext cx="407035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sz="3100" dirty="0">
              <a:solidFill>
                <a:srgbClr val="0000FF"/>
              </a:solidFill>
              <a:latin typeface="Comic Sans MS" panose="030F0702030302020204" pitchFamily="66" charset="0"/>
            </a:endParaRPr>
          </a:p>
        </p:txBody>
      </p:sp>
      <p:sp>
        <p:nvSpPr>
          <p:cNvPr id="88068" name="Rectangle 4">
            <a:extLst>
              <a:ext uri="{FF2B5EF4-FFF2-40B4-BE49-F238E27FC236}">
                <a16:creationId xmlns:a16="http://schemas.microsoft.com/office/drawing/2014/main" id="{2C361074-C71A-4804-963B-C2974D2446E2}"/>
              </a:ext>
            </a:extLst>
          </p:cNvPr>
          <p:cNvSpPr>
            <a:spLocks noChangeArrowheads="1"/>
          </p:cNvSpPr>
          <p:nvPr/>
        </p:nvSpPr>
        <p:spPr bwMode="auto">
          <a:xfrm>
            <a:off x="2700338" y="1403350"/>
            <a:ext cx="3741737" cy="325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sz="2800" b="1" dirty="0">
                <a:solidFill>
                  <a:srgbClr val="FF3300"/>
                </a:solidFill>
                <a:latin typeface="Comic Sans MS" panose="030F0702030302020204" pitchFamily="66" charset="0"/>
              </a:rPr>
              <a:t>Achiever</a:t>
            </a:r>
            <a:endParaRPr lang="en-GB" altLang="en-US" sz="2000" b="1" dirty="0">
              <a:solidFill>
                <a:srgbClr val="FF3300"/>
              </a:solidFill>
              <a:latin typeface="Comic Sans MS" panose="030F0702030302020204" pitchFamily="66" charset="0"/>
            </a:endParaRPr>
          </a:p>
          <a:p>
            <a:pPr eaLnBrk="1" hangingPunct="1">
              <a:spcBef>
                <a:spcPct val="20000"/>
              </a:spcBef>
              <a:buClr>
                <a:srgbClr val="0000FF"/>
              </a:buClr>
            </a:pPr>
            <a:r>
              <a:rPr lang="en-GB" altLang="en-US" dirty="0">
                <a:solidFill>
                  <a:srgbClr val="0000FF"/>
                </a:solidFill>
                <a:latin typeface="Comic Sans MS" panose="030F0702030302020204" pitchFamily="66" charset="0"/>
              </a:rPr>
              <a:t>Main focus of awareness</a:t>
            </a:r>
          </a:p>
          <a:p>
            <a:pPr eaLnBrk="1" hangingPunct="1">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Goals, targets and objectives</a:t>
            </a:r>
          </a:p>
          <a:p>
            <a:pPr eaLnBrk="1" hangingPunct="1">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Pursuit of effectiveness – discovery of ways of succeeding</a:t>
            </a:r>
          </a:p>
          <a:p>
            <a:pPr eaLnBrk="1" hangingPunct="1">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Self as agency of change</a:t>
            </a:r>
          </a:p>
          <a:p>
            <a:pPr eaLnBrk="1" hangingPunct="1">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The near future</a:t>
            </a:r>
          </a:p>
        </p:txBody>
      </p:sp>
      <p:sp>
        <p:nvSpPr>
          <p:cNvPr id="225285" name="Rectangle 5">
            <a:extLst>
              <a:ext uri="{FF2B5EF4-FFF2-40B4-BE49-F238E27FC236}">
                <a16:creationId xmlns:a16="http://schemas.microsoft.com/office/drawing/2014/main" id="{5391676B-FD2C-49E9-8965-36F91E83C798}"/>
              </a:ext>
            </a:extLst>
          </p:cNvPr>
          <p:cNvSpPr>
            <a:spLocks noChangeArrowheads="1"/>
          </p:cNvSpPr>
          <p:nvPr/>
        </p:nvSpPr>
        <p:spPr bwMode="auto">
          <a:xfrm>
            <a:off x="203200" y="0"/>
            <a:ext cx="3195638"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sz="2000" dirty="0">
                <a:solidFill>
                  <a:srgbClr val="0000FF"/>
                </a:solidFill>
                <a:latin typeface="Comic Sans MS" panose="030F0702030302020204" pitchFamily="66" charset="0"/>
              </a:rPr>
              <a:t>Relationships </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Welcomes feedback – increasingly self aware</a:t>
            </a:r>
          </a:p>
          <a:p>
            <a:pPr eaLnBrk="1" hangingPunct="1">
              <a:lnSpc>
                <a:spcPct val="90000"/>
              </a:lnSpc>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Increasingly seeks mutuality with others</a:t>
            </a:r>
          </a:p>
          <a:p>
            <a:pPr eaLnBrk="1" hangingPunct="1">
              <a:lnSpc>
                <a:spcPct val="90000"/>
              </a:lnSpc>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Relationships are a source of action</a:t>
            </a:r>
          </a:p>
        </p:txBody>
      </p:sp>
      <p:sp>
        <p:nvSpPr>
          <p:cNvPr id="225286" name="Rectangle 6">
            <a:extLst>
              <a:ext uri="{FF2B5EF4-FFF2-40B4-BE49-F238E27FC236}">
                <a16:creationId xmlns:a16="http://schemas.microsoft.com/office/drawing/2014/main" id="{E77CAFCA-E215-4504-B67D-5EF619D36CB3}"/>
              </a:ext>
            </a:extLst>
          </p:cNvPr>
          <p:cNvSpPr>
            <a:spLocks noChangeArrowheads="1"/>
          </p:cNvSpPr>
          <p:nvPr/>
        </p:nvSpPr>
        <p:spPr bwMode="auto">
          <a:xfrm>
            <a:off x="4902200" y="4778375"/>
            <a:ext cx="3762375" cy="1296988"/>
          </a:xfrm>
          <a:prstGeom prst="rect">
            <a:avLst/>
          </a:prstGeom>
          <a:solidFill>
            <a:srgbClr val="B3C5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sz="2000" i="1" dirty="0">
                <a:solidFill>
                  <a:srgbClr val="FF3300"/>
                </a:solidFill>
                <a:latin typeface="Comic Sans MS" panose="030F0702030302020204" pitchFamily="66" charset="0"/>
              </a:rPr>
              <a:t>Favourite sayings</a:t>
            </a:r>
          </a:p>
          <a:p>
            <a:pPr eaLnBrk="1" hangingPunct="1">
              <a:lnSpc>
                <a:spcPct val="90000"/>
              </a:lnSpc>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“Better to ask for forgiveness than permission” </a:t>
            </a:r>
          </a:p>
          <a:p>
            <a:pPr eaLnBrk="1" hangingPunct="1">
              <a:lnSpc>
                <a:spcPct val="90000"/>
              </a:lnSpc>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“He who hesitates is lost”</a:t>
            </a:r>
          </a:p>
        </p:txBody>
      </p:sp>
      <p:sp>
        <p:nvSpPr>
          <p:cNvPr id="225287" name="Text Box 7">
            <a:extLst>
              <a:ext uri="{FF2B5EF4-FFF2-40B4-BE49-F238E27FC236}">
                <a16:creationId xmlns:a16="http://schemas.microsoft.com/office/drawing/2014/main" id="{FC0340E9-354A-4186-892C-6E039AC2063A}"/>
              </a:ext>
            </a:extLst>
          </p:cNvPr>
          <p:cNvSpPr txBox="1">
            <a:spLocks noChangeArrowheads="1"/>
          </p:cNvSpPr>
          <p:nvPr/>
        </p:nvSpPr>
        <p:spPr bwMode="auto">
          <a:xfrm>
            <a:off x="241300" y="3451225"/>
            <a:ext cx="2209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dirty="0">
                <a:solidFill>
                  <a:srgbClr val="0000FF"/>
                </a:solidFill>
                <a:latin typeface="Comic Sans MS" panose="030F0702030302020204" pitchFamily="66" charset="0"/>
              </a:rPr>
              <a:t>Sources of satisfaction</a:t>
            </a:r>
          </a:p>
        </p:txBody>
      </p:sp>
      <p:grpSp>
        <p:nvGrpSpPr>
          <p:cNvPr id="2" name="Group 8">
            <a:extLst>
              <a:ext uri="{FF2B5EF4-FFF2-40B4-BE49-F238E27FC236}">
                <a16:creationId xmlns:a16="http://schemas.microsoft.com/office/drawing/2014/main" id="{F1AC15B9-ACF8-4754-8457-B8326D86BC29}"/>
              </a:ext>
            </a:extLst>
          </p:cNvPr>
          <p:cNvGrpSpPr>
            <a:grpSpLocks/>
          </p:cNvGrpSpPr>
          <p:nvPr/>
        </p:nvGrpSpPr>
        <p:grpSpPr bwMode="auto">
          <a:xfrm>
            <a:off x="6388100" y="0"/>
            <a:ext cx="2844800" cy="4213225"/>
            <a:chOff x="4024" y="0"/>
            <a:chExt cx="1792" cy="2654"/>
          </a:xfrm>
        </p:grpSpPr>
        <p:sp>
          <p:nvSpPr>
            <p:cNvPr id="88074" name="Rectangle 9">
              <a:extLst>
                <a:ext uri="{FF2B5EF4-FFF2-40B4-BE49-F238E27FC236}">
                  <a16:creationId xmlns:a16="http://schemas.microsoft.com/office/drawing/2014/main" id="{B8C8546A-D06C-4778-87C5-07E0A942846D}"/>
                </a:ext>
              </a:extLst>
            </p:cNvPr>
            <p:cNvSpPr>
              <a:spLocks noChangeArrowheads="1"/>
            </p:cNvSpPr>
            <p:nvPr/>
          </p:nvSpPr>
          <p:spPr bwMode="auto">
            <a:xfrm>
              <a:off x="4035" y="480"/>
              <a:ext cx="1725" cy="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Goal focus</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Concern with the future – plans and strategies</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Partnership with Experts to create systematic productivity</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Partnership with Individualist and Strategist to deliver change</a:t>
              </a:r>
            </a:p>
          </p:txBody>
        </p:sp>
        <p:sp>
          <p:nvSpPr>
            <p:cNvPr id="88075" name="Text Box 10">
              <a:extLst>
                <a:ext uri="{FF2B5EF4-FFF2-40B4-BE49-F238E27FC236}">
                  <a16:creationId xmlns:a16="http://schemas.microsoft.com/office/drawing/2014/main" id="{C52B6496-9833-4EAD-BBDF-99D96B7D2CF8}"/>
                </a:ext>
              </a:extLst>
            </p:cNvPr>
            <p:cNvSpPr txBox="1">
              <a:spLocks noChangeArrowheads="1"/>
            </p:cNvSpPr>
            <p:nvPr/>
          </p:nvSpPr>
          <p:spPr bwMode="auto">
            <a:xfrm>
              <a:off x="4024" y="0"/>
              <a:ext cx="1792"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buFont typeface="Symbol" panose="05050102010706020507" pitchFamily="18" charset="2"/>
                <a:buNone/>
              </a:pPr>
              <a:r>
                <a:rPr lang="en-GB" altLang="en-US" sz="2000" dirty="0">
                  <a:solidFill>
                    <a:srgbClr val="0000FF"/>
                  </a:solidFill>
                  <a:latin typeface="Comic Sans MS" panose="030F0702030302020204" pitchFamily="66" charset="0"/>
                </a:rPr>
                <a:t>Valuable contribution to organisation</a:t>
              </a:r>
              <a:endParaRPr lang="en-GB" altLang="en-US" sz="1600" dirty="0">
                <a:solidFill>
                  <a:srgbClr val="0000FF"/>
                </a:solidFill>
              </a:endParaRPr>
            </a:p>
          </p:txBody>
        </p:sp>
      </p:grpSp>
      <p:sp>
        <p:nvSpPr>
          <p:cNvPr id="88073" name="TextBox 10">
            <a:extLst>
              <a:ext uri="{FF2B5EF4-FFF2-40B4-BE49-F238E27FC236}">
                <a16:creationId xmlns:a16="http://schemas.microsoft.com/office/drawing/2014/main" id="{A0B65DA3-6FB0-41DE-8651-0DE9F7FD1C96}"/>
              </a:ext>
            </a:extLst>
          </p:cNvPr>
          <p:cNvSpPr txBox="1">
            <a:spLocks noChangeArrowheads="1"/>
          </p:cNvSpPr>
          <p:nvPr/>
        </p:nvSpPr>
        <p:spPr bwMode="auto">
          <a:xfrm>
            <a:off x="3657600" y="6211888"/>
            <a:ext cx="53022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hlinkClick r:id="rId3"/>
              </a:rPr>
              <a:t>Adapted and courtesy of http://www.harthill.co.uk/</a:t>
            </a:r>
            <a:r>
              <a:rPr lang="en-US" altLang="en-US" dirty="0"/>
              <a:t> </a:t>
            </a:r>
          </a:p>
          <a:p>
            <a:pPr eaLnBrk="1" hangingPunct="1"/>
            <a:endParaRPr lang="en-US" alt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5286"/>
                                        </p:tgtEl>
                                        <p:attrNameLst>
                                          <p:attrName>style.visibility</p:attrName>
                                        </p:attrNameLst>
                                      </p:cBhvr>
                                      <p:to>
                                        <p:strVal val="visible"/>
                                      </p:to>
                                    </p:set>
                                    <p:animEffect transition="in" filter="fade">
                                      <p:cBhvr>
                                        <p:cTn id="7" dur="2000"/>
                                        <p:tgtEl>
                                          <p:spTgt spid="22528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5287"/>
                                        </p:tgtEl>
                                        <p:attrNameLst>
                                          <p:attrName>style.visibility</p:attrName>
                                        </p:attrNameLst>
                                      </p:cBhvr>
                                      <p:to>
                                        <p:strVal val="visible"/>
                                      </p:to>
                                    </p:set>
                                    <p:animEffect transition="in" filter="fade">
                                      <p:cBhvr>
                                        <p:cTn id="10" dur="2000"/>
                                        <p:tgtEl>
                                          <p:spTgt spid="22528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5285"/>
                                        </p:tgtEl>
                                        <p:attrNameLst>
                                          <p:attrName>style.visibility</p:attrName>
                                        </p:attrNameLst>
                                      </p:cBhvr>
                                      <p:to>
                                        <p:strVal val="visible"/>
                                      </p:to>
                                    </p:set>
                                    <p:animEffect transition="in" filter="fade">
                                      <p:cBhvr>
                                        <p:cTn id="13" dur="2000"/>
                                        <p:tgtEl>
                                          <p:spTgt spid="22528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25282">
                                            <p:txEl>
                                              <p:pRg st="0" end="0"/>
                                            </p:txEl>
                                          </p:spTgt>
                                        </p:tgtEl>
                                        <p:attrNameLst>
                                          <p:attrName>style.visibility</p:attrName>
                                        </p:attrNameLst>
                                      </p:cBhvr>
                                      <p:to>
                                        <p:strVal val="visible"/>
                                      </p:to>
                                    </p:set>
                                    <p:animEffect transition="in" filter="fade">
                                      <p:cBhvr>
                                        <p:cTn id="16" dur="2000"/>
                                        <p:tgtEl>
                                          <p:spTgt spid="225282">
                                            <p:txEl>
                                              <p:pRg st="0" end="0"/>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25282">
                                            <p:txEl>
                                              <p:pRg st="1" end="1"/>
                                            </p:txEl>
                                          </p:spTgt>
                                        </p:tgtEl>
                                        <p:attrNameLst>
                                          <p:attrName>style.visibility</p:attrName>
                                        </p:attrNameLst>
                                      </p:cBhvr>
                                      <p:to>
                                        <p:strVal val="visible"/>
                                      </p:to>
                                    </p:set>
                                    <p:animEffect transition="in" filter="fade">
                                      <p:cBhvr>
                                        <p:cTn id="19" dur="2000"/>
                                        <p:tgtEl>
                                          <p:spTgt spid="225282">
                                            <p:txEl>
                                              <p:pRg st="1" end="1"/>
                                            </p:txEl>
                                          </p:spTgt>
                                        </p:tgtEl>
                                      </p:cBhvr>
                                    </p:animEffect>
                                  </p:childTnLst>
                                </p:cTn>
                              </p:par>
                            </p:childTnLst>
                          </p:cTn>
                        </p:par>
                        <p:par>
                          <p:cTn id="20" fill="hold" nodeType="afterGroup">
                            <p:stCondLst>
                              <p:cond delay="2000"/>
                            </p:stCondLst>
                            <p:childTnLst>
                              <p:par>
                                <p:cTn id="21" presetID="10" presetClass="entr" presetSubtype="0"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2" grpId="0" build="p"/>
      <p:bldP spid="225285" grpId="0"/>
      <p:bldP spid="225286" grpId="0" animBg="1"/>
      <p:bldP spid="22528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a:extLst>
              <a:ext uri="{FF2B5EF4-FFF2-40B4-BE49-F238E27FC236}">
                <a16:creationId xmlns:a16="http://schemas.microsoft.com/office/drawing/2014/main" id="{D7CCB40B-20DF-46C4-96D5-9F8E50140408}"/>
              </a:ext>
            </a:extLst>
          </p:cNvPr>
          <p:cNvSpPr>
            <a:spLocks noGrp="1" noChangeArrowheads="1"/>
          </p:cNvSpPr>
          <p:nvPr>
            <p:ph type="body" idx="1"/>
          </p:nvPr>
        </p:nvSpPr>
        <p:spPr>
          <a:xfrm>
            <a:off x="0" y="3451225"/>
            <a:ext cx="2659063" cy="2400300"/>
          </a:xfrm>
          <a:noFill/>
        </p:spPr>
        <p:txBody>
          <a:bodyPr>
            <a:spAutoFit/>
          </a:bodyPr>
          <a:lstStyle/>
          <a:p>
            <a:pPr marL="363538" indent="-363538" eaLnBrk="1" hangingPunct="1">
              <a:buFont typeface="Wingdings" panose="05000000000000000000" pitchFamily="2" charset="2"/>
              <a:buChar char="§"/>
            </a:pPr>
            <a:r>
              <a:rPr lang="en-GB" altLang="en-US" sz="1800" dirty="0">
                <a:latin typeface="Comic Sans MS" panose="030F0702030302020204" pitchFamily="66" charset="0"/>
              </a:rPr>
              <a:t>Self-understanding and exploration</a:t>
            </a:r>
          </a:p>
          <a:p>
            <a:pPr marL="363538" indent="-363538" eaLnBrk="1" hangingPunct="1">
              <a:buFont typeface="Wingdings" panose="05000000000000000000" pitchFamily="2" charset="2"/>
              <a:buChar char="§"/>
            </a:pPr>
            <a:r>
              <a:rPr lang="en-GB" altLang="en-US" sz="1800" dirty="0">
                <a:latin typeface="Comic Sans MS" panose="030F0702030302020204" pitchFamily="66" charset="0"/>
              </a:rPr>
              <a:t>The power dance – getting things done with and through others</a:t>
            </a:r>
          </a:p>
          <a:p>
            <a:pPr marL="363538" indent="-363538" eaLnBrk="1" hangingPunct="1">
              <a:buFont typeface="Wingdings" panose="05000000000000000000" pitchFamily="2" charset="2"/>
              <a:buChar char="§"/>
            </a:pPr>
            <a:r>
              <a:rPr lang="en-GB" altLang="en-US" sz="1800" dirty="0">
                <a:latin typeface="Comic Sans MS" panose="030F0702030302020204" pitchFamily="66" charset="0"/>
              </a:rPr>
              <a:t>Life - an increasing mystery</a:t>
            </a:r>
          </a:p>
        </p:txBody>
      </p:sp>
      <p:sp>
        <p:nvSpPr>
          <p:cNvPr id="89091" name="Rectangle 3">
            <a:extLst>
              <a:ext uri="{FF2B5EF4-FFF2-40B4-BE49-F238E27FC236}">
                <a16:creationId xmlns:a16="http://schemas.microsoft.com/office/drawing/2014/main" id="{7C315760-BA6F-4003-B27F-9FB64394F849}"/>
              </a:ext>
            </a:extLst>
          </p:cNvPr>
          <p:cNvSpPr>
            <a:spLocks noChangeArrowheads="1"/>
          </p:cNvSpPr>
          <p:nvPr/>
        </p:nvSpPr>
        <p:spPr bwMode="auto">
          <a:xfrm>
            <a:off x="503238" y="0"/>
            <a:ext cx="407035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sz="3100" dirty="0">
              <a:solidFill>
                <a:srgbClr val="0000FF"/>
              </a:solidFill>
              <a:latin typeface="Comic Sans MS" panose="030F0702030302020204" pitchFamily="66" charset="0"/>
            </a:endParaRPr>
          </a:p>
        </p:txBody>
      </p:sp>
      <p:sp>
        <p:nvSpPr>
          <p:cNvPr id="89092" name="Rectangle 4">
            <a:extLst>
              <a:ext uri="{FF2B5EF4-FFF2-40B4-BE49-F238E27FC236}">
                <a16:creationId xmlns:a16="http://schemas.microsoft.com/office/drawing/2014/main" id="{B18578FE-3EF0-416F-833D-9F60845DFF52}"/>
              </a:ext>
            </a:extLst>
          </p:cNvPr>
          <p:cNvSpPr>
            <a:spLocks noChangeArrowheads="1"/>
          </p:cNvSpPr>
          <p:nvPr/>
        </p:nvSpPr>
        <p:spPr bwMode="auto">
          <a:xfrm>
            <a:off x="2541588" y="1279525"/>
            <a:ext cx="3754437" cy="463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sz="2800" b="1" dirty="0">
                <a:solidFill>
                  <a:srgbClr val="FF3300"/>
                </a:solidFill>
                <a:latin typeface="Comic Sans MS" panose="030F0702030302020204" pitchFamily="66" charset="0"/>
              </a:rPr>
              <a:t>Individualist</a:t>
            </a:r>
            <a:endParaRPr lang="en-GB" altLang="en-US" sz="2000" b="1" dirty="0">
              <a:solidFill>
                <a:srgbClr val="FF3300"/>
              </a:solidFill>
              <a:latin typeface="Comic Sans MS" panose="030F0702030302020204" pitchFamily="66" charset="0"/>
            </a:endParaRPr>
          </a:p>
          <a:p>
            <a:pPr eaLnBrk="1" hangingPunct="1">
              <a:spcBef>
                <a:spcPct val="20000"/>
              </a:spcBef>
              <a:buClr>
                <a:srgbClr val="0000FF"/>
              </a:buClr>
            </a:pPr>
            <a:r>
              <a:rPr lang="en-GB" altLang="en-US" dirty="0">
                <a:solidFill>
                  <a:srgbClr val="0000FF"/>
                </a:solidFill>
                <a:latin typeface="Comic Sans MS" panose="030F0702030302020204" pitchFamily="66" charset="0"/>
              </a:rPr>
              <a:t>Main focus of awareness</a:t>
            </a:r>
          </a:p>
          <a:p>
            <a:pPr eaLnBrk="1" hangingPunct="1">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Achievement – of goals, targets and objectives…but which ones?</a:t>
            </a:r>
          </a:p>
          <a:p>
            <a:pPr eaLnBrk="1" hangingPunct="1">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Increasingly aware of the current moment, self and others as actors in that moment</a:t>
            </a:r>
          </a:p>
          <a:p>
            <a:pPr eaLnBrk="1" hangingPunct="1">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Self as agency of change</a:t>
            </a:r>
          </a:p>
          <a:p>
            <a:pPr eaLnBrk="1" hangingPunct="1">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Objectivity is largely a myth</a:t>
            </a:r>
          </a:p>
        </p:txBody>
      </p:sp>
      <p:sp>
        <p:nvSpPr>
          <p:cNvPr id="226309" name="Rectangle 5">
            <a:extLst>
              <a:ext uri="{FF2B5EF4-FFF2-40B4-BE49-F238E27FC236}">
                <a16:creationId xmlns:a16="http://schemas.microsoft.com/office/drawing/2014/main" id="{80F664DC-4D34-4512-A9C7-1C2DD5782893}"/>
              </a:ext>
            </a:extLst>
          </p:cNvPr>
          <p:cNvSpPr>
            <a:spLocks noChangeArrowheads="1"/>
          </p:cNvSpPr>
          <p:nvPr/>
        </p:nvSpPr>
        <p:spPr bwMode="auto">
          <a:xfrm>
            <a:off x="0" y="0"/>
            <a:ext cx="457200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sz="2000" dirty="0">
                <a:solidFill>
                  <a:srgbClr val="0000FF"/>
                </a:solidFill>
                <a:latin typeface="Comic Sans MS" panose="030F0702030302020204" pitchFamily="66" charset="0"/>
              </a:rPr>
              <a:t>Relationships to self and to others</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Increasingly wider range of relationships</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Seeks greater mutuality with others</a:t>
            </a:r>
          </a:p>
        </p:txBody>
      </p:sp>
      <p:sp>
        <p:nvSpPr>
          <p:cNvPr id="226310" name="Rectangle 6">
            <a:extLst>
              <a:ext uri="{FF2B5EF4-FFF2-40B4-BE49-F238E27FC236}">
                <a16:creationId xmlns:a16="http://schemas.microsoft.com/office/drawing/2014/main" id="{0E669D1D-23BB-40E3-A31E-11C61F320562}"/>
              </a:ext>
            </a:extLst>
          </p:cNvPr>
          <p:cNvSpPr>
            <a:spLocks noChangeArrowheads="1"/>
          </p:cNvSpPr>
          <p:nvPr/>
        </p:nvSpPr>
        <p:spPr bwMode="auto">
          <a:xfrm>
            <a:off x="6334125" y="4181475"/>
            <a:ext cx="2365375" cy="1703388"/>
          </a:xfrm>
          <a:prstGeom prst="rect">
            <a:avLst/>
          </a:prstGeom>
          <a:solidFill>
            <a:srgbClr val="B3C5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sz="2000" i="1" dirty="0">
                <a:solidFill>
                  <a:srgbClr val="FF3300"/>
                </a:solidFill>
                <a:latin typeface="Comic Sans MS" panose="030F0702030302020204" pitchFamily="66" charset="0"/>
              </a:rPr>
              <a:t>Favourite sayings</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…are likely to be unique, individual and ever changing</a:t>
            </a:r>
          </a:p>
        </p:txBody>
      </p:sp>
      <p:grpSp>
        <p:nvGrpSpPr>
          <p:cNvPr id="2" name="Group 7">
            <a:extLst>
              <a:ext uri="{FF2B5EF4-FFF2-40B4-BE49-F238E27FC236}">
                <a16:creationId xmlns:a16="http://schemas.microsoft.com/office/drawing/2014/main" id="{5AAF75F9-DEB2-4989-8922-0A38518C849D}"/>
              </a:ext>
            </a:extLst>
          </p:cNvPr>
          <p:cNvGrpSpPr>
            <a:grpSpLocks/>
          </p:cNvGrpSpPr>
          <p:nvPr/>
        </p:nvGrpSpPr>
        <p:grpSpPr bwMode="auto">
          <a:xfrm>
            <a:off x="6230938" y="0"/>
            <a:ext cx="2913062" cy="3489325"/>
            <a:chOff x="3925" y="0"/>
            <a:chExt cx="1835" cy="2198"/>
          </a:xfrm>
        </p:grpSpPr>
        <p:sp>
          <p:nvSpPr>
            <p:cNvPr id="89098" name="Rectangle 8">
              <a:extLst>
                <a:ext uri="{FF2B5EF4-FFF2-40B4-BE49-F238E27FC236}">
                  <a16:creationId xmlns:a16="http://schemas.microsoft.com/office/drawing/2014/main" id="{8FD9025D-8D71-440E-AFC9-45DFADDCB35A}"/>
                </a:ext>
              </a:extLst>
            </p:cNvPr>
            <p:cNvSpPr>
              <a:spLocks noChangeArrowheads="1"/>
            </p:cNvSpPr>
            <p:nvPr/>
          </p:nvSpPr>
          <p:spPr bwMode="auto">
            <a:xfrm>
              <a:off x="3925" y="198"/>
              <a:ext cx="1835" cy="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endParaRPr lang="en-GB" altLang="en-US" sz="2000" dirty="0">
                <a:solidFill>
                  <a:srgbClr val="0000FF"/>
                </a:solidFill>
                <a:latin typeface="Comic Sans MS" panose="030F0702030302020204" pitchFamily="66" charset="0"/>
              </a:endParaRP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Inquiring approach</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Willingness to think and act ‘outside the box’</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Their own unorthodoxy</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Increasing ability to deal with complexity and paradox</a:t>
              </a:r>
            </a:p>
          </p:txBody>
        </p:sp>
        <p:sp>
          <p:nvSpPr>
            <p:cNvPr id="89099" name="Text Box 9">
              <a:extLst>
                <a:ext uri="{FF2B5EF4-FFF2-40B4-BE49-F238E27FC236}">
                  <a16:creationId xmlns:a16="http://schemas.microsoft.com/office/drawing/2014/main" id="{BD3B82A2-BCBC-421F-A054-EA4D48F960AD}"/>
                </a:ext>
              </a:extLst>
            </p:cNvPr>
            <p:cNvSpPr txBox="1">
              <a:spLocks noChangeArrowheads="1"/>
            </p:cNvSpPr>
            <p:nvPr/>
          </p:nvSpPr>
          <p:spPr bwMode="auto">
            <a:xfrm>
              <a:off x="3928" y="0"/>
              <a:ext cx="1832"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dirty="0">
                  <a:solidFill>
                    <a:srgbClr val="0000FF"/>
                  </a:solidFill>
                  <a:latin typeface="Comic Sans MS" panose="030F0702030302020204" pitchFamily="66" charset="0"/>
                </a:rPr>
                <a:t>Valuable contribution to their organisation</a:t>
              </a:r>
            </a:p>
          </p:txBody>
        </p:sp>
      </p:grpSp>
      <p:sp>
        <p:nvSpPr>
          <p:cNvPr id="226314" name="Text Box 10">
            <a:extLst>
              <a:ext uri="{FF2B5EF4-FFF2-40B4-BE49-F238E27FC236}">
                <a16:creationId xmlns:a16="http://schemas.microsoft.com/office/drawing/2014/main" id="{9A07EB93-8CC8-499B-95B7-52282147AB15}"/>
              </a:ext>
            </a:extLst>
          </p:cNvPr>
          <p:cNvSpPr txBox="1">
            <a:spLocks noChangeArrowheads="1"/>
          </p:cNvSpPr>
          <p:nvPr/>
        </p:nvSpPr>
        <p:spPr bwMode="auto">
          <a:xfrm>
            <a:off x="12700" y="2803525"/>
            <a:ext cx="2514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buClr>
                <a:srgbClr val="0000FF"/>
              </a:buClr>
              <a:buFont typeface="Symbol" panose="05050102010706020507" pitchFamily="18" charset="2"/>
              <a:buNone/>
            </a:pPr>
            <a:r>
              <a:rPr lang="en-GB" altLang="en-US" sz="2000" dirty="0">
                <a:solidFill>
                  <a:srgbClr val="0000FF"/>
                </a:solidFill>
                <a:latin typeface="Comic Sans MS" panose="030F0702030302020204" pitchFamily="66" charset="0"/>
              </a:rPr>
              <a:t>Sources of satisfaction</a:t>
            </a:r>
            <a:endParaRPr lang="en-GB" altLang="en-US" sz="2000" dirty="0"/>
          </a:p>
        </p:txBody>
      </p:sp>
      <p:sp>
        <p:nvSpPr>
          <p:cNvPr id="89097" name="TextBox 10">
            <a:extLst>
              <a:ext uri="{FF2B5EF4-FFF2-40B4-BE49-F238E27FC236}">
                <a16:creationId xmlns:a16="http://schemas.microsoft.com/office/drawing/2014/main" id="{D72709DF-D6A9-4C46-A9DD-881C312D6BA4}"/>
              </a:ext>
            </a:extLst>
          </p:cNvPr>
          <p:cNvSpPr txBox="1">
            <a:spLocks noChangeArrowheads="1"/>
          </p:cNvSpPr>
          <p:nvPr/>
        </p:nvSpPr>
        <p:spPr bwMode="auto">
          <a:xfrm>
            <a:off x="3632200" y="6146800"/>
            <a:ext cx="530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hlinkClick r:id="rId3"/>
              </a:rPr>
              <a:t>Adapted and courtesy of http://www.harthill.co.uk/</a:t>
            </a:r>
            <a:r>
              <a:rPr lang="en-US" altLang="en-US" dirty="0"/>
              <a:t> </a:t>
            </a:r>
          </a:p>
          <a:p>
            <a:pPr eaLnBrk="1" hangingPunct="1"/>
            <a:endParaRPr lang="en-US" altLang="en-US" dirty="0">
              <a:latin typeface="Comic Sans MS" panose="030F0702030302020204"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6310"/>
                                        </p:tgtEl>
                                        <p:attrNameLst>
                                          <p:attrName>style.visibility</p:attrName>
                                        </p:attrNameLst>
                                      </p:cBhvr>
                                      <p:to>
                                        <p:strVal val="visible"/>
                                      </p:to>
                                    </p:set>
                                    <p:animEffect transition="in" filter="fade">
                                      <p:cBhvr>
                                        <p:cTn id="7" dur="2000"/>
                                        <p:tgtEl>
                                          <p:spTgt spid="2263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6306">
                                            <p:txEl>
                                              <p:pRg st="0" end="0"/>
                                            </p:txEl>
                                          </p:spTgt>
                                        </p:tgtEl>
                                        <p:attrNameLst>
                                          <p:attrName>style.visibility</p:attrName>
                                        </p:attrNameLst>
                                      </p:cBhvr>
                                      <p:to>
                                        <p:strVal val="visible"/>
                                      </p:to>
                                    </p:set>
                                    <p:animEffect transition="in" filter="fade">
                                      <p:cBhvr>
                                        <p:cTn id="10" dur="2000"/>
                                        <p:tgtEl>
                                          <p:spTgt spid="226306">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6306">
                                            <p:txEl>
                                              <p:pRg st="1" end="1"/>
                                            </p:txEl>
                                          </p:spTgt>
                                        </p:tgtEl>
                                        <p:attrNameLst>
                                          <p:attrName>style.visibility</p:attrName>
                                        </p:attrNameLst>
                                      </p:cBhvr>
                                      <p:to>
                                        <p:strVal val="visible"/>
                                      </p:to>
                                    </p:set>
                                    <p:animEffect transition="in" filter="fade">
                                      <p:cBhvr>
                                        <p:cTn id="13" dur="2000"/>
                                        <p:tgtEl>
                                          <p:spTgt spid="226306">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26306">
                                            <p:txEl>
                                              <p:pRg st="2" end="2"/>
                                            </p:txEl>
                                          </p:spTgt>
                                        </p:tgtEl>
                                        <p:attrNameLst>
                                          <p:attrName>style.visibility</p:attrName>
                                        </p:attrNameLst>
                                      </p:cBhvr>
                                      <p:to>
                                        <p:strVal val="visible"/>
                                      </p:to>
                                    </p:set>
                                    <p:animEffect transition="in" filter="fade">
                                      <p:cBhvr>
                                        <p:cTn id="16" dur="2000"/>
                                        <p:tgtEl>
                                          <p:spTgt spid="226306">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26314"/>
                                        </p:tgtEl>
                                        <p:attrNameLst>
                                          <p:attrName>style.visibility</p:attrName>
                                        </p:attrNameLst>
                                      </p:cBhvr>
                                      <p:to>
                                        <p:strVal val="visible"/>
                                      </p:to>
                                    </p:set>
                                    <p:animEffect transition="in" filter="fade">
                                      <p:cBhvr>
                                        <p:cTn id="19" dur="2000"/>
                                        <p:tgtEl>
                                          <p:spTgt spid="22631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26309"/>
                                        </p:tgtEl>
                                        <p:attrNameLst>
                                          <p:attrName>style.visibility</p:attrName>
                                        </p:attrNameLst>
                                      </p:cBhvr>
                                      <p:to>
                                        <p:strVal val="visible"/>
                                      </p:to>
                                    </p:set>
                                    <p:animEffect transition="in" filter="fade">
                                      <p:cBhvr>
                                        <p:cTn id="22" dur="2000"/>
                                        <p:tgtEl>
                                          <p:spTgt spid="226309"/>
                                        </p:tgtEl>
                                      </p:cBhvr>
                                    </p:animEffect>
                                  </p:childTnLst>
                                </p:cTn>
                              </p:par>
                            </p:childTnLst>
                          </p:cTn>
                        </p:par>
                        <p:par>
                          <p:cTn id="23" fill="hold" nodeType="afterGroup">
                            <p:stCondLst>
                              <p:cond delay="2000"/>
                            </p:stCondLst>
                            <p:childTnLst>
                              <p:par>
                                <p:cTn id="24" presetID="10" presetClass="entr" presetSubtype="0" fill="hold" nodeType="after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6" grpId="0" build="p"/>
      <p:bldP spid="226309" grpId="0"/>
      <p:bldP spid="226310" grpId="0" animBg="1"/>
      <p:bldP spid="2263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a:extLst>
              <a:ext uri="{FF2B5EF4-FFF2-40B4-BE49-F238E27FC236}">
                <a16:creationId xmlns:a16="http://schemas.microsoft.com/office/drawing/2014/main" id="{E8D11989-9908-4E74-B4A2-70697B9F14BE}"/>
              </a:ext>
            </a:extLst>
          </p:cNvPr>
          <p:cNvSpPr>
            <a:spLocks noGrp="1" noChangeArrowheads="1"/>
          </p:cNvSpPr>
          <p:nvPr>
            <p:ph type="body" idx="1"/>
          </p:nvPr>
        </p:nvSpPr>
        <p:spPr>
          <a:xfrm>
            <a:off x="25400" y="2946400"/>
            <a:ext cx="2619375" cy="3219343"/>
          </a:xfrm>
          <a:noFill/>
        </p:spPr>
        <p:txBody>
          <a:bodyPr>
            <a:spAutoFit/>
          </a:bodyPr>
          <a:lstStyle/>
          <a:p>
            <a:pPr marL="363538" indent="-363538" eaLnBrk="1" hangingPunct="1">
              <a:buFont typeface="Wingdings" panose="05000000000000000000" pitchFamily="2" charset="2"/>
              <a:buChar char="§"/>
            </a:pPr>
            <a:r>
              <a:rPr lang="en-GB" altLang="en-US" sz="1800" dirty="0">
                <a:latin typeface="Comic Sans MS" panose="030F0702030302020204" pitchFamily="66" charset="0"/>
              </a:rPr>
              <a:t>Self-understanding and exploration</a:t>
            </a:r>
          </a:p>
          <a:p>
            <a:pPr marL="363538" indent="-363538" eaLnBrk="1" hangingPunct="1">
              <a:lnSpc>
                <a:spcPct val="90000"/>
              </a:lnSpc>
              <a:buFont typeface="Wingdings" panose="05000000000000000000" pitchFamily="2" charset="2"/>
              <a:buChar char="§"/>
            </a:pPr>
            <a:r>
              <a:rPr lang="en-GB" altLang="en-US" sz="1800" dirty="0">
                <a:latin typeface="Comic Sans MS" panose="030F0702030302020204" pitchFamily="66" charset="0"/>
              </a:rPr>
              <a:t>The power dance – getting things done with and through others</a:t>
            </a:r>
          </a:p>
          <a:p>
            <a:pPr marL="363538" indent="-363538" eaLnBrk="1" hangingPunct="1">
              <a:lnSpc>
                <a:spcPct val="90000"/>
              </a:lnSpc>
              <a:buFont typeface="Wingdings" panose="05000000000000000000" pitchFamily="2" charset="2"/>
              <a:buChar char="§"/>
            </a:pPr>
            <a:r>
              <a:rPr lang="en-GB" altLang="en-US" sz="1800" dirty="0">
                <a:latin typeface="Comic Sans MS" panose="030F0702030302020204" pitchFamily="66" charset="0"/>
              </a:rPr>
              <a:t>Life - an increasing mystery</a:t>
            </a:r>
          </a:p>
          <a:p>
            <a:pPr marL="363538" indent="-363538" eaLnBrk="1" hangingPunct="1">
              <a:lnSpc>
                <a:spcPct val="90000"/>
              </a:lnSpc>
              <a:buFont typeface="Wingdings" panose="05000000000000000000" pitchFamily="2" charset="2"/>
              <a:buChar char="§"/>
            </a:pPr>
            <a:r>
              <a:rPr lang="en-GB" altLang="en-US" sz="1800" dirty="0">
                <a:latin typeface="Comic Sans MS" panose="030F0702030302020204" pitchFamily="66" charset="0"/>
              </a:rPr>
              <a:t>The existential moment – humour, beauty, absurdity…</a:t>
            </a:r>
          </a:p>
        </p:txBody>
      </p:sp>
      <p:sp>
        <p:nvSpPr>
          <p:cNvPr id="90115" name="Rectangle 3">
            <a:extLst>
              <a:ext uri="{FF2B5EF4-FFF2-40B4-BE49-F238E27FC236}">
                <a16:creationId xmlns:a16="http://schemas.microsoft.com/office/drawing/2014/main" id="{D8934E7B-739C-4364-89EC-8448BCB91D9E}"/>
              </a:ext>
            </a:extLst>
          </p:cNvPr>
          <p:cNvSpPr>
            <a:spLocks noChangeArrowheads="1"/>
          </p:cNvSpPr>
          <p:nvPr/>
        </p:nvSpPr>
        <p:spPr bwMode="auto">
          <a:xfrm>
            <a:off x="503238" y="0"/>
            <a:ext cx="407035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sz="3100" dirty="0">
              <a:solidFill>
                <a:srgbClr val="0000FF"/>
              </a:solidFill>
              <a:latin typeface="Comic Sans MS" panose="030F0702030302020204" pitchFamily="66" charset="0"/>
            </a:endParaRPr>
          </a:p>
        </p:txBody>
      </p:sp>
      <p:sp>
        <p:nvSpPr>
          <p:cNvPr id="90116" name="Rectangle 4">
            <a:extLst>
              <a:ext uri="{FF2B5EF4-FFF2-40B4-BE49-F238E27FC236}">
                <a16:creationId xmlns:a16="http://schemas.microsoft.com/office/drawing/2014/main" id="{A2A76231-0F52-4979-B1F8-0583F81E0126}"/>
              </a:ext>
            </a:extLst>
          </p:cNvPr>
          <p:cNvSpPr>
            <a:spLocks noChangeArrowheads="1"/>
          </p:cNvSpPr>
          <p:nvPr/>
        </p:nvSpPr>
        <p:spPr bwMode="auto">
          <a:xfrm>
            <a:off x="2617788" y="1292225"/>
            <a:ext cx="3868737" cy="368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rgbClr val="0000FF"/>
              </a:buClr>
            </a:pPr>
            <a:r>
              <a:rPr lang="en-GB" altLang="en-US" sz="2800" b="1" dirty="0">
                <a:solidFill>
                  <a:srgbClr val="FF3300"/>
                </a:solidFill>
                <a:latin typeface="Comic Sans MS" panose="030F0702030302020204" pitchFamily="66" charset="0"/>
              </a:rPr>
              <a:t>Strategist</a:t>
            </a:r>
            <a:r>
              <a:rPr lang="en-GB" altLang="en-US" sz="2000" dirty="0">
                <a:solidFill>
                  <a:schemeClr val="tx2"/>
                </a:solidFill>
                <a:latin typeface="Comic Sans MS" panose="030F0702030302020204" pitchFamily="66" charset="0"/>
              </a:rPr>
              <a:t> </a:t>
            </a:r>
          </a:p>
          <a:p>
            <a:pPr eaLnBrk="1" hangingPunct="1">
              <a:spcBef>
                <a:spcPct val="20000"/>
              </a:spcBef>
              <a:buClr>
                <a:srgbClr val="0000FF"/>
              </a:buClr>
            </a:pPr>
            <a:r>
              <a:rPr lang="en-GB" altLang="en-US" dirty="0">
                <a:solidFill>
                  <a:srgbClr val="0000FF"/>
                </a:solidFill>
                <a:latin typeface="Comic Sans MS" panose="030F0702030302020204" pitchFamily="66" charset="0"/>
              </a:rPr>
              <a:t>Main focus of awareness</a:t>
            </a:r>
          </a:p>
          <a:p>
            <a:pPr eaLnBrk="1" hangingPunct="1">
              <a:lnSpc>
                <a:spcPct val="90000"/>
              </a:lnSpc>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The interplay between visions, strategies, actions and actual outcomes</a:t>
            </a:r>
          </a:p>
          <a:p>
            <a:pPr eaLnBrk="1" hangingPunct="1">
              <a:lnSpc>
                <a:spcPct val="90000"/>
              </a:lnSpc>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The current moment as a particular historical moment, in which self and others are actors</a:t>
            </a:r>
          </a:p>
          <a:p>
            <a:pPr eaLnBrk="1" hangingPunct="1">
              <a:lnSpc>
                <a:spcPct val="90000"/>
              </a:lnSpc>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The distant future</a:t>
            </a:r>
          </a:p>
          <a:p>
            <a:pPr eaLnBrk="1" hangingPunct="1">
              <a:lnSpc>
                <a:spcPct val="90000"/>
              </a:lnSpc>
              <a:spcBef>
                <a:spcPct val="20000"/>
              </a:spcBef>
              <a:buClr>
                <a:srgbClr val="0000FF"/>
              </a:buClr>
              <a:buFont typeface="Wingdings" panose="05000000000000000000" pitchFamily="2" charset="2"/>
              <a:buChar char="§"/>
            </a:pPr>
            <a:r>
              <a:rPr lang="en-GB" altLang="en-US" sz="2000" dirty="0">
                <a:latin typeface="Comic Sans MS" panose="030F0702030302020204" pitchFamily="66" charset="0"/>
              </a:rPr>
              <a:t>Systemic complexity</a:t>
            </a:r>
          </a:p>
        </p:txBody>
      </p:sp>
      <p:sp>
        <p:nvSpPr>
          <p:cNvPr id="227333" name="Rectangle 5">
            <a:extLst>
              <a:ext uri="{FF2B5EF4-FFF2-40B4-BE49-F238E27FC236}">
                <a16:creationId xmlns:a16="http://schemas.microsoft.com/office/drawing/2014/main" id="{2E6B0C85-F19A-4C31-9987-95FCBD7A4421}"/>
              </a:ext>
            </a:extLst>
          </p:cNvPr>
          <p:cNvSpPr>
            <a:spLocks noChangeArrowheads="1"/>
          </p:cNvSpPr>
          <p:nvPr/>
        </p:nvSpPr>
        <p:spPr bwMode="auto">
          <a:xfrm>
            <a:off x="50800" y="50800"/>
            <a:ext cx="4059238"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sz="2000" dirty="0">
                <a:solidFill>
                  <a:srgbClr val="0000FF"/>
                </a:solidFill>
                <a:latin typeface="Comic Sans MS" panose="030F0702030302020204" pitchFamily="66" charset="0"/>
              </a:rPr>
              <a:t>Relationships</a:t>
            </a:r>
            <a:r>
              <a:rPr lang="en-GB" altLang="en-US" sz="2000" dirty="0">
                <a:solidFill>
                  <a:schemeClr val="tx2"/>
                </a:solidFill>
                <a:latin typeface="Comic Sans MS" panose="030F0702030302020204" pitchFamily="66" charset="0"/>
              </a:rPr>
              <a:t> </a:t>
            </a:r>
          </a:p>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Plays many roles to others</a:t>
            </a:r>
          </a:p>
          <a:p>
            <a:pPr eaLnBrk="1" hangingPunct="1">
              <a:lnSpc>
                <a:spcPct val="90000"/>
              </a:lnSpc>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Seeks mutuality with others</a:t>
            </a:r>
          </a:p>
          <a:p>
            <a:pPr eaLnBrk="1" hangingPunct="1">
              <a:lnSpc>
                <a:spcPct val="90000"/>
              </a:lnSpc>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Develops and guides others</a:t>
            </a:r>
          </a:p>
        </p:txBody>
      </p:sp>
      <p:sp>
        <p:nvSpPr>
          <p:cNvPr id="227334" name="Rectangle 6">
            <a:extLst>
              <a:ext uri="{FF2B5EF4-FFF2-40B4-BE49-F238E27FC236}">
                <a16:creationId xmlns:a16="http://schemas.microsoft.com/office/drawing/2014/main" id="{9F126069-0C5C-4CA6-92BD-BE79C0FCEF98}"/>
              </a:ext>
            </a:extLst>
          </p:cNvPr>
          <p:cNvSpPr>
            <a:spLocks noChangeArrowheads="1"/>
          </p:cNvSpPr>
          <p:nvPr/>
        </p:nvSpPr>
        <p:spPr bwMode="auto">
          <a:xfrm>
            <a:off x="4572000" y="5121275"/>
            <a:ext cx="4016375" cy="954088"/>
          </a:xfrm>
          <a:prstGeom prst="rect">
            <a:avLst/>
          </a:prstGeom>
          <a:solidFill>
            <a:srgbClr val="B3C5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pPr>
            <a:r>
              <a:rPr lang="en-GB" altLang="en-US" sz="2000" i="1" dirty="0">
                <a:solidFill>
                  <a:srgbClr val="FF3300"/>
                </a:solidFill>
                <a:latin typeface="Comic Sans MS" panose="030F0702030302020204" pitchFamily="66" charset="0"/>
              </a:rPr>
              <a:t>Favourite sayings</a:t>
            </a:r>
          </a:p>
          <a:p>
            <a:pPr eaLnBrk="1" hangingPunct="1">
              <a:lnSpc>
                <a:spcPct val="90000"/>
              </a:lnSpc>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…are likely to be unique to the individual and ever changing</a:t>
            </a:r>
          </a:p>
        </p:txBody>
      </p:sp>
      <p:grpSp>
        <p:nvGrpSpPr>
          <p:cNvPr id="2" name="Group 7">
            <a:extLst>
              <a:ext uri="{FF2B5EF4-FFF2-40B4-BE49-F238E27FC236}">
                <a16:creationId xmlns:a16="http://schemas.microsoft.com/office/drawing/2014/main" id="{B15207C7-607F-470D-BCB4-15C8FDB8CCD0}"/>
              </a:ext>
            </a:extLst>
          </p:cNvPr>
          <p:cNvGrpSpPr>
            <a:grpSpLocks/>
          </p:cNvGrpSpPr>
          <p:nvPr/>
        </p:nvGrpSpPr>
        <p:grpSpPr bwMode="auto">
          <a:xfrm>
            <a:off x="6324600" y="63500"/>
            <a:ext cx="2768600" cy="3794125"/>
            <a:chOff x="4016" y="0"/>
            <a:chExt cx="1744" cy="2390"/>
          </a:xfrm>
        </p:grpSpPr>
        <p:sp>
          <p:nvSpPr>
            <p:cNvPr id="90123" name="Rectangle 8">
              <a:extLst>
                <a:ext uri="{FF2B5EF4-FFF2-40B4-BE49-F238E27FC236}">
                  <a16:creationId xmlns:a16="http://schemas.microsoft.com/office/drawing/2014/main" id="{EA48D71C-B294-443C-9E4B-75E96A3BC73A}"/>
                </a:ext>
              </a:extLst>
            </p:cNvPr>
            <p:cNvSpPr>
              <a:spLocks noChangeArrowheads="1"/>
            </p:cNvSpPr>
            <p:nvPr/>
          </p:nvSpPr>
          <p:spPr bwMode="auto">
            <a:xfrm>
              <a:off x="4038" y="416"/>
              <a:ext cx="1722" cy="1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3538" indent="-363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Increasing ability to deal with complexity and paradox</a:t>
              </a:r>
            </a:p>
            <a:p>
              <a:pPr eaLnBrk="1" hangingPunct="1">
                <a:lnSpc>
                  <a:spcPct val="90000"/>
                </a:lnSpc>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Willingness to think and act ‘outside the box’</a:t>
              </a:r>
            </a:p>
            <a:p>
              <a:pPr eaLnBrk="1" hangingPunct="1">
                <a:lnSpc>
                  <a:spcPct val="90000"/>
                </a:lnSpc>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Their own unorthodoxy</a:t>
              </a:r>
            </a:p>
            <a:p>
              <a:pPr eaLnBrk="1" hangingPunct="1">
                <a:lnSpc>
                  <a:spcPct val="90000"/>
                </a:lnSpc>
                <a:spcBef>
                  <a:spcPct val="20000"/>
                </a:spcBef>
                <a:buClr>
                  <a:srgbClr val="0000FF"/>
                </a:buClr>
                <a:buFont typeface="Wingdings" panose="05000000000000000000" pitchFamily="2" charset="2"/>
                <a:buChar char="§"/>
              </a:pPr>
              <a:r>
                <a:rPr lang="en-GB" altLang="en-US" dirty="0">
                  <a:latin typeface="Comic Sans MS" panose="030F0702030302020204" pitchFamily="66" charset="0"/>
                </a:rPr>
                <a:t>Partnerships with all other stages</a:t>
              </a:r>
            </a:p>
          </p:txBody>
        </p:sp>
        <p:sp>
          <p:nvSpPr>
            <p:cNvPr id="90124" name="Text Box 9">
              <a:extLst>
                <a:ext uri="{FF2B5EF4-FFF2-40B4-BE49-F238E27FC236}">
                  <a16:creationId xmlns:a16="http://schemas.microsoft.com/office/drawing/2014/main" id="{6125EDA7-CC70-4E00-A714-A62282423393}"/>
                </a:ext>
              </a:extLst>
            </p:cNvPr>
            <p:cNvSpPr txBox="1">
              <a:spLocks noChangeArrowheads="1"/>
            </p:cNvSpPr>
            <p:nvPr/>
          </p:nvSpPr>
          <p:spPr bwMode="auto">
            <a:xfrm>
              <a:off x="4016" y="0"/>
              <a:ext cx="1744"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dirty="0">
                  <a:solidFill>
                    <a:srgbClr val="0000FF"/>
                  </a:solidFill>
                  <a:latin typeface="Comic Sans MS" panose="030F0702030302020204" pitchFamily="66" charset="0"/>
                </a:rPr>
                <a:t>Valuable contribution to organisation</a:t>
              </a:r>
            </a:p>
          </p:txBody>
        </p:sp>
      </p:grpSp>
      <p:sp>
        <p:nvSpPr>
          <p:cNvPr id="227338" name="Text Box 10">
            <a:extLst>
              <a:ext uri="{FF2B5EF4-FFF2-40B4-BE49-F238E27FC236}">
                <a16:creationId xmlns:a16="http://schemas.microsoft.com/office/drawing/2014/main" id="{1D6A6BAD-53CB-43B8-9504-EC5345F3A1C9}"/>
              </a:ext>
            </a:extLst>
          </p:cNvPr>
          <p:cNvSpPr txBox="1">
            <a:spLocks noChangeArrowheads="1"/>
          </p:cNvSpPr>
          <p:nvPr/>
        </p:nvSpPr>
        <p:spPr bwMode="auto">
          <a:xfrm>
            <a:off x="38100" y="2311400"/>
            <a:ext cx="1803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dirty="0">
                <a:solidFill>
                  <a:srgbClr val="0000FF"/>
                </a:solidFill>
                <a:latin typeface="Comic Sans MS" panose="030F0702030302020204" pitchFamily="66" charset="0"/>
              </a:rPr>
              <a:t>Sources of satisfaction</a:t>
            </a:r>
          </a:p>
        </p:txBody>
      </p:sp>
      <p:sp>
        <p:nvSpPr>
          <p:cNvPr id="90121" name="TextBox 10">
            <a:extLst>
              <a:ext uri="{FF2B5EF4-FFF2-40B4-BE49-F238E27FC236}">
                <a16:creationId xmlns:a16="http://schemas.microsoft.com/office/drawing/2014/main" id="{9CFD930A-7103-476D-8436-3BA9AEF9E865}"/>
              </a:ext>
            </a:extLst>
          </p:cNvPr>
          <p:cNvSpPr txBox="1">
            <a:spLocks noChangeArrowheads="1"/>
          </p:cNvSpPr>
          <p:nvPr/>
        </p:nvSpPr>
        <p:spPr bwMode="auto">
          <a:xfrm>
            <a:off x="5143500" y="6438900"/>
            <a:ext cx="1308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90122" name="TextBox 11">
            <a:extLst>
              <a:ext uri="{FF2B5EF4-FFF2-40B4-BE49-F238E27FC236}">
                <a16:creationId xmlns:a16="http://schemas.microsoft.com/office/drawing/2014/main" id="{FE2476D2-BAD7-4B1D-8FEA-4904146FDE15}"/>
              </a:ext>
            </a:extLst>
          </p:cNvPr>
          <p:cNvSpPr txBox="1">
            <a:spLocks noChangeArrowheads="1"/>
          </p:cNvSpPr>
          <p:nvPr/>
        </p:nvSpPr>
        <p:spPr bwMode="auto">
          <a:xfrm>
            <a:off x="3530600" y="6324600"/>
            <a:ext cx="58610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hlinkClick r:id="rId3"/>
              </a:rPr>
              <a:t>Adapted and courtesy of http://www.harthill.co.uk/</a:t>
            </a:r>
            <a:r>
              <a:rPr lang="en-US" altLang="en-US" dirty="0"/>
              <a:t> </a:t>
            </a:r>
          </a:p>
          <a:p>
            <a:pPr eaLnBrk="1" hangingPunct="1"/>
            <a:endParaRPr lang="en-US" altLang="en-US" dirty="0">
              <a:latin typeface="Comic Sans MS" panose="030F0702030302020204"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7330">
                                            <p:txEl>
                                              <p:pRg st="0" end="0"/>
                                            </p:txEl>
                                          </p:spTgt>
                                        </p:tgtEl>
                                        <p:attrNameLst>
                                          <p:attrName>style.visibility</p:attrName>
                                        </p:attrNameLst>
                                      </p:cBhvr>
                                      <p:to>
                                        <p:strVal val="visible"/>
                                      </p:to>
                                    </p:set>
                                    <p:animEffect transition="in" filter="fade">
                                      <p:cBhvr>
                                        <p:cTn id="7" dur="2000"/>
                                        <p:tgtEl>
                                          <p:spTgt spid="227330">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7330">
                                            <p:txEl>
                                              <p:pRg st="1" end="1"/>
                                            </p:txEl>
                                          </p:spTgt>
                                        </p:tgtEl>
                                        <p:attrNameLst>
                                          <p:attrName>style.visibility</p:attrName>
                                        </p:attrNameLst>
                                      </p:cBhvr>
                                      <p:to>
                                        <p:strVal val="visible"/>
                                      </p:to>
                                    </p:set>
                                    <p:animEffect transition="in" filter="fade">
                                      <p:cBhvr>
                                        <p:cTn id="10" dur="2000"/>
                                        <p:tgtEl>
                                          <p:spTgt spid="227330">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7330">
                                            <p:txEl>
                                              <p:pRg st="2" end="2"/>
                                            </p:txEl>
                                          </p:spTgt>
                                        </p:tgtEl>
                                        <p:attrNameLst>
                                          <p:attrName>style.visibility</p:attrName>
                                        </p:attrNameLst>
                                      </p:cBhvr>
                                      <p:to>
                                        <p:strVal val="visible"/>
                                      </p:to>
                                    </p:set>
                                    <p:animEffect transition="in" filter="fade">
                                      <p:cBhvr>
                                        <p:cTn id="13" dur="2000"/>
                                        <p:tgtEl>
                                          <p:spTgt spid="227330">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27330">
                                            <p:txEl>
                                              <p:pRg st="3" end="3"/>
                                            </p:txEl>
                                          </p:spTgt>
                                        </p:tgtEl>
                                        <p:attrNameLst>
                                          <p:attrName>style.visibility</p:attrName>
                                        </p:attrNameLst>
                                      </p:cBhvr>
                                      <p:to>
                                        <p:strVal val="visible"/>
                                      </p:to>
                                    </p:set>
                                    <p:animEffect transition="in" filter="fade">
                                      <p:cBhvr>
                                        <p:cTn id="16" dur="2000"/>
                                        <p:tgtEl>
                                          <p:spTgt spid="227330">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27338"/>
                                        </p:tgtEl>
                                        <p:attrNameLst>
                                          <p:attrName>style.visibility</p:attrName>
                                        </p:attrNameLst>
                                      </p:cBhvr>
                                      <p:to>
                                        <p:strVal val="visible"/>
                                      </p:to>
                                    </p:set>
                                    <p:animEffect transition="in" filter="fade">
                                      <p:cBhvr>
                                        <p:cTn id="19" dur="2000"/>
                                        <p:tgtEl>
                                          <p:spTgt spid="22733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27334"/>
                                        </p:tgtEl>
                                        <p:attrNameLst>
                                          <p:attrName>style.visibility</p:attrName>
                                        </p:attrNameLst>
                                      </p:cBhvr>
                                      <p:to>
                                        <p:strVal val="visible"/>
                                      </p:to>
                                    </p:set>
                                    <p:animEffect transition="in" filter="fade">
                                      <p:cBhvr>
                                        <p:cTn id="22" dur="2000"/>
                                        <p:tgtEl>
                                          <p:spTgt spid="22733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27333"/>
                                        </p:tgtEl>
                                        <p:attrNameLst>
                                          <p:attrName>style.visibility</p:attrName>
                                        </p:attrNameLst>
                                      </p:cBhvr>
                                      <p:to>
                                        <p:strVal val="visible"/>
                                      </p:to>
                                    </p:set>
                                    <p:animEffect transition="in" filter="fade">
                                      <p:cBhvr>
                                        <p:cTn id="25" dur="2000"/>
                                        <p:tgtEl>
                                          <p:spTgt spid="227333"/>
                                        </p:tgtEl>
                                      </p:cBhvr>
                                    </p:animEffect>
                                  </p:childTnLst>
                                </p:cTn>
                              </p:par>
                            </p:childTnLst>
                          </p:cTn>
                        </p:par>
                        <p:par>
                          <p:cTn id="26" fill="hold" nodeType="afterGroup">
                            <p:stCondLst>
                              <p:cond delay="2000"/>
                            </p:stCondLst>
                            <p:childTnLst>
                              <p:par>
                                <p:cTn id="27" presetID="10" presetClass="entr" presetSubtype="0" fill="hold"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0" grpId="0" build="p"/>
      <p:bldP spid="227333" grpId="0"/>
      <p:bldP spid="227334" grpId="0" animBg="1"/>
      <p:bldP spid="22733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A9721815-19AE-4A7F-8807-A19C6D1411D5}"/>
              </a:ext>
            </a:extLst>
          </p:cNvPr>
          <p:cNvSpPr>
            <a:spLocks noGrp="1" noChangeArrowheads="1"/>
          </p:cNvSpPr>
          <p:nvPr>
            <p:ph type="title"/>
          </p:nvPr>
        </p:nvSpPr>
        <p:spPr/>
        <p:txBody>
          <a:bodyPr/>
          <a:lstStyle/>
          <a:p>
            <a:pPr eaLnBrk="1" hangingPunct="1"/>
            <a:r>
              <a:rPr lang="en-US" altLang="en-US" b="1" dirty="0"/>
              <a:t>Learning Objectives</a:t>
            </a:r>
          </a:p>
        </p:txBody>
      </p:sp>
      <p:sp>
        <p:nvSpPr>
          <p:cNvPr id="9219" name="Rectangle 3">
            <a:extLst>
              <a:ext uri="{FF2B5EF4-FFF2-40B4-BE49-F238E27FC236}">
                <a16:creationId xmlns:a16="http://schemas.microsoft.com/office/drawing/2014/main" id="{A76D7906-3D3B-47BF-AE0E-25F61BE0061B}"/>
              </a:ext>
            </a:extLst>
          </p:cNvPr>
          <p:cNvSpPr>
            <a:spLocks noGrp="1" noChangeArrowheads="1"/>
          </p:cNvSpPr>
          <p:nvPr>
            <p:ph type="body" idx="1"/>
          </p:nvPr>
        </p:nvSpPr>
        <p:spPr>
          <a:xfrm>
            <a:off x="628650" y="1464898"/>
            <a:ext cx="7886700" cy="4351338"/>
          </a:xfrm>
        </p:spPr>
        <p:txBody>
          <a:bodyPr>
            <a:normAutofit lnSpcReduction="10000"/>
          </a:bodyPr>
          <a:lstStyle/>
          <a:p>
            <a:pPr eaLnBrk="1" hangingPunct="1">
              <a:buFontTx/>
              <a:buNone/>
            </a:pPr>
            <a:endParaRPr lang="en-US" altLang="en-US" dirty="0">
              <a:latin typeface="Verdana" panose="020B060403050404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Verdana" panose="020B0604030504040204" pitchFamily="34" charset="0"/>
                <a:ea typeface="Verdana" panose="020B0604030504040204" pitchFamily="34" charset="0"/>
                <a:cs typeface="Calibri" panose="020F0502020204030204" pitchFamily="34" charset="0"/>
              </a:rPr>
              <a:t>Define the nature of wisdom leadership to inform personal and professional leadership development</a:t>
            </a:r>
          </a:p>
          <a:p>
            <a:pPr marL="342900" marR="0" lvl="0" indent="-342900">
              <a:spcBef>
                <a:spcPts val="0"/>
              </a:spcBef>
              <a:spcAft>
                <a:spcPts val="0"/>
              </a:spcAft>
              <a:buFont typeface="Symbol" panose="05050102010706020507" pitchFamily="18" charset="2"/>
              <a:buChar char=""/>
            </a:pPr>
            <a:endParaRPr lang="en-US" sz="1800" dirty="0">
              <a:effectLst/>
              <a:latin typeface="Verdana" panose="020B0604030504040204" pitchFamily="34" charset="0"/>
              <a:ea typeface="Verdana" panose="020B060403050404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Verdana" panose="020B0604030504040204" pitchFamily="34" charset="0"/>
                <a:ea typeface="Verdana" panose="020B0604030504040204" pitchFamily="34" charset="0"/>
                <a:cs typeface="Calibri" panose="020F0502020204030204" pitchFamily="34" charset="0"/>
              </a:rPr>
              <a:t>Describe stages of adult cognitive development to inform teaching and learning of wisdom leadership capacities</a:t>
            </a:r>
          </a:p>
          <a:p>
            <a:pPr marL="342900" marR="0" lvl="0" indent="-342900">
              <a:spcBef>
                <a:spcPts val="0"/>
              </a:spcBef>
              <a:spcAft>
                <a:spcPts val="0"/>
              </a:spcAft>
              <a:buFont typeface="Symbol" panose="05050102010706020507" pitchFamily="18" charset="2"/>
              <a:buChar char=""/>
            </a:pPr>
            <a:endParaRPr lang="en-US" sz="1800" dirty="0">
              <a:effectLst/>
              <a:latin typeface="Verdana" panose="020B0604030504040204" pitchFamily="34" charset="0"/>
              <a:ea typeface="Verdana" panose="020B0604030504040204" pitchFamily="34" charset="0"/>
            </a:endParaRPr>
          </a:p>
          <a:p>
            <a:pPr marL="342900" marR="0" lvl="0" indent="-342900">
              <a:spcBef>
                <a:spcPts val="0"/>
              </a:spcBef>
              <a:spcAft>
                <a:spcPts val="0"/>
              </a:spcAft>
              <a:buFont typeface="Symbol" panose="05050102010706020507" pitchFamily="18" charset="2"/>
              <a:buChar char=""/>
            </a:pPr>
            <a:r>
              <a:rPr lang="en-US" sz="1800">
                <a:effectLst/>
                <a:latin typeface="Verdana" panose="020B0604030504040204" pitchFamily="34" charset="0"/>
                <a:ea typeface="Verdana" panose="020B0604030504040204" pitchFamily="34" charset="0"/>
                <a:cs typeface="Calibri" panose="020F0502020204030204" pitchFamily="34" charset="0"/>
              </a:rPr>
              <a:t>Differentiate between </a:t>
            </a:r>
            <a:r>
              <a:rPr lang="en-US" sz="1800" dirty="0">
                <a:effectLst/>
                <a:latin typeface="Verdana" panose="020B0604030504040204" pitchFamily="34" charset="0"/>
                <a:ea typeface="Verdana" panose="020B0604030504040204" pitchFamily="34" charset="0"/>
                <a:cs typeface="Calibri" panose="020F0502020204030204" pitchFamily="34" charset="0"/>
              </a:rPr>
              <a:t>horizontal and vertical leadership development to appreciate the significance of leadership development strategies, activities, and methods</a:t>
            </a:r>
          </a:p>
          <a:p>
            <a:pPr marL="342900" marR="0" lvl="0" indent="-342900">
              <a:spcBef>
                <a:spcPts val="0"/>
              </a:spcBef>
              <a:spcAft>
                <a:spcPts val="0"/>
              </a:spcAft>
              <a:buFont typeface="Symbol" panose="05050102010706020507" pitchFamily="18" charset="2"/>
              <a:buChar char=""/>
            </a:pPr>
            <a:endParaRPr lang="en-US" sz="1800" dirty="0">
              <a:effectLst/>
              <a:latin typeface="Verdana" panose="020B0604030504040204" pitchFamily="34" charset="0"/>
              <a:ea typeface="Verdana" panose="020B060403050404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Verdana" panose="020B0604030504040204" pitchFamily="34" charset="0"/>
                <a:ea typeface="Verdana" panose="020B0604030504040204" pitchFamily="34" charset="0"/>
                <a:cs typeface="Calibri" panose="020F0502020204030204" pitchFamily="34" charset="0"/>
              </a:rPr>
              <a:t>Describe strategies and tools for the development of wisdom leadership capacities to support career development and wisdom capacity building in healthcare organizations</a:t>
            </a:r>
          </a:p>
          <a:p>
            <a:pPr marL="342900" marR="0" lvl="0" indent="-342900">
              <a:spcBef>
                <a:spcPts val="0"/>
              </a:spcBef>
              <a:spcAft>
                <a:spcPts val="0"/>
              </a:spcAft>
              <a:buFont typeface="Symbol" panose="05050102010706020507" pitchFamily="18" charset="2"/>
              <a:buChar char=""/>
            </a:pPr>
            <a:endParaRPr lang="en-US" sz="1800" dirty="0">
              <a:effectLst/>
              <a:latin typeface="Verdana" panose="020B0604030504040204" pitchFamily="34" charset="0"/>
              <a:ea typeface="Verdana" panose="020B060403050404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Verdana" panose="020B0604030504040204" pitchFamily="34" charset="0"/>
                <a:ea typeface="Verdana" panose="020B0604030504040204" pitchFamily="34" charset="0"/>
                <a:cs typeface="Calibri" panose="020F0502020204030204" pitchFamily="34" charset="0"/>
              </a:rPr>
              <a:t>Explore references and resources to learn more about the development of wisdom leadership capacities</a:t>
            </a:r>
            <a:endParaRPr lang="en-US" sz="1800" dirty="0">
              <a:effectLst/>
              <a:latin typeface="Verdana" panose="020B0604030504040204" pitchFamily="34" charset="0"/>
              <a:ea typeface="Verdana" panose="020B0604030504040204" pitchFamily="34" charset="0"/>
            </a:endParaRPr>
          </a:p>
          <a:p>
            <a:pPr eaLnBrk="1" hangingPunct="1"/>
            <a:endParaRPr lang="en-US" altLang="en-US" dirty="0">
              <a:latin typeface="Verdana" panose="020B0604030504040204" pitchFamily="34" charset="0"/>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A guide to developing the wisdom capacities for positive healthcare organizations"/>
          <p:cNvSpPr txBox="1"/>
          <p:nvPr/>
        </p:nvSpPr>
        <p:spPr>
          <a:xfrm>
            <a:off x="140779" y="351328"/>
            <a:ext cx="8857681" cy="3770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tIns="34290" bIns="34290" anchor="ctr">
            <a:spAutoFit/>
          </a:bodyPr>
          <a:lstStyle/>
          <a:p>
            <a:pPr defTabSz="241101">
              <a:defRPr sz="3600" b="1">
                <a:solidFill>
                  <a:srgbClr val="000000"/>
                </a:solidFill>
                <a:latin typeface="Calibri"/>
                <a:ea typeface="Calibri"/>
                <a:cs typeface="Calibri"/>
                <a:sym typeface="Calibri"/>
              </a:defRPr>
            </a:pPr>
            <a:r>
              <a:rPr sz="2000" dirty="0"/>
              <a:t>A guide to developing the wisdom capacities for positive healthcare organizations</a:t>
            </a:r>
          </a:p>
        </p:txBody>
      </p:sp>
      <p:graphicFrame>
        <p:nvGraphicFramePr>
          <p:cNvPr id="152" name="Table"/>
          <p:cNvGraphicFramePr/>
          <p:nvPr>
            <p:extLst>
              <p:ext uri="{D42A27DB-BD31-4B8C-83A1-F6EECF244321}">
                <p14:modId xmlns:p14="http://schemas.microsoft.com/office/powerpoint/2010/main" val="1385037965"/>
              </p:ext>
            </p:extLst>
          </p:nvPr>
        </p:nvGraphicFramePr>
        <p:xfrm>
          <a:off x="303088" y="811658"/>
          <a:ext cx="8695371" cy="5263323"/>
        </p:xfrm>
        <a:graphic>
          <a:graphicData uri="http://schemas.openxmlformats.org/drawingml/2006/table">
            <a:tbl>
              <a:tblPr firstRow="1"/>
              <a:tblGrid>
                <a:gridCol w="1635027">
                  <a:extLst>
                    <a:ext uri="{9D8B030D-6E8A-4147-A177-3AD203B41FA5}">
                      <a16:colId xmlns:a16="http://schemas.microsoft.com/office/drawing/2014/main" val="20000"/>
                    </a:ext>
                  </a:extLst>
                </a:gridCol>
                <a:gridCol w="2353448">
                  <a:extLst>
                    <a:ext uri="{9D8B030D-6E8A-4147-A177-3AD203B41FA5}">
                      <a16:colId xmlns:a16="http://schemas.microsoft.com/office/drawing/2014/main" val="20001"/>
                    </a:ext>
                  </a:extLst>
                </a:gridCol>
                <a:gridCol w="2353448">
                  <a:extLst>
                    <a:ext uri="{9D8B030D-6E8A-4147-A177-3AD203B41FA5}">
                      <a16:colId xmlns:a16="http://schemas.microsoft.com/office/drawing/2014/main" val="20002"/>
                    </a:ext>
                  </a:extLst>
                </a:gridCol>
                <a:gridCol w="2353448">
                  <a:extLst>
                    <a:ext uri="{9D8B030D-6E8A-4147-A177-3AD203B41FA5}">
                      <a16:colId xmlns:a16="http://schemas.microsoft.com/office/drawing/2014/main" val="20003"/>
                    </a:ext>
                  </a:extLst>
                </a:gridCol>
              </a:tblGrid>
              <a:tr h="581236">
                <a:tc>
                  <a:txBody>
                    <a:bodyPr/>
                    <a:lstStyle/>
                    <a:p>
                      <a:pPr algn="l" defTabSz="457200">
                        <a:defRPr sz="3600">
                          <a:latin typeface="Calibri"/>
                          <a:ea typeface="Calibri"/>
                          <a:cs typeface="Calibri"/>
                          <a:sym typeface="Calibri"/>
                        </a:defRPr>
                      </a:pPr>
                      <a:r>
                        <a:rPr sz="1400" dirty="0"/>
                        <a:t>Wisdom Capacities</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50800">
                      <a:solidFill>
                        <a:srgbClr val="5BC0EB"/>
                      </a:solidFill>
                      <a:miter lim="400000"/>
                    </a:lnB>
                    <a:solidFill>
                      <a:srgbClr val="FFFFFF"/>
                    </a:solidFill>
                  </a:tcPr>
                </a:tc>
                <a:tc>
                  <a:txBody>
                    <a:bodyPr/>
                    <a:lstStyle/>
                    <a:p>
                      <a:pPr algn="l" defTabSz="457200">
                        <a:defRPr sz="3600">
                          <a:latin typeface="Calibri"/>
                          <a:ea typeface="Calibri"/>
                          <a:cs typeface="Calibri"/>
                          <a:sym typeface="Calibri"/>
                        </a:defRPr>
                      </a:pPr>
                      <a:r>
                        <a:rPr sz="1400" dirty="0"/>
                        <a:t>Tools useful for Individuals</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50800">
                      <a:solidFill>
                        <a:srgbClr val="5BC0EB"/>
                      </a:solidFill>
                      <a:miter lim="400000"/>
                    </a:lnB>
                    <a:solidFill>
                      <a:srgbClr val="FFFFFF"/>
                    </a:solidFill>
                  </a:tcPr>
                </a:tc>
                <a:tc>
                  <a:txBody>
                    <a:bodyPr/>
                    <a:lstStyle/>
                    <a:p>
                      <a:pPr algn="l" defTabSz="457200">
                        <a:defRPr sz="3600">
                          <a:latin typeface="Calibri"/>
                          <a:ea typeface="Calibri"/>
                          <a:cs typeface="Calibri"/>
                          <a:sym typeface="Calibri"/>
                        </a:defRPr>
                      </a:pPr>
                      <a:r>
                        <a:rPr sz="1400" dirty="0"/>
                        <a:t>Tools useful for</a:t>
                      </a:r>
                    </a:p>
                    <a:p>
                      <a:pPr algn="l" defTabSz="457200">
                        <a:defRPr sz="3600">
                          <a:latin typeface="Calibri"/>
                          <a:ea typeface="Calibri"/>
                          <a:cs typeface="Calibri"/>
                          <a:sym typeface="Calibri"/>
                        </a:defRPr>
                      </a:pPr>
                      <a:r>
                        <a:rPr sz="1400" dirty="0"/>
                        <a:t>Teams</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50800">
                      <a:solidFill>
                        <a:srgbClr val="5BC0EB"/>
                      </a:solidFill>
                      <a:miter lim="400000"/>
                    </a:lnB>
                    <a:solidFill>
                      <a:srgbClr val="FFFFFF"/>
                    </a:solidFill>
                  </a:tcPr>
                </a:tc>
                <a:tc>
                  <a:txBody>
                    <a:bodyPr/>
                    <a:lstStyle/>
                    <a:p>
                      <a:pPr algn="l" defTabSz="457200">
                        <a:defRPr sz="3600">
                          <a:latin typeface="Calibri"/>
                          <a:ea typeface="Calibri"/>
                          <a:cs typeface="Calibri"/>
                          <a:sym typeface="Calibri"/>
                        </a:defRPr>
                      </a:pPr>
                      <a:r>
                        <a:rPr sz="1400" dirty="0"/>
                        <a:t>Tools useful for</a:t>
                      </a:r>
                    </a:p>
                    <a:p>
                      <a:pPr algn="l" defTabSz="457200">
                        <a:defRPr sz="3600">
                          <a:latin typeface="Calibri"/>
                          <a:ea typeface="Calibri"/>
                          <a:cs typeface="Calibri"/>
                          <a:sym typeface="Calibri"/>
                        </a:defRPr>
                      </a:pPr>
                      <a:r>
                        <a:rPr sz="1400" dirty="0"/>
                        <a:t>Organizations</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50800">
                      <a:solidFill>
                        <a:srgbClr val="5BC0EB"/>
                      </a:solidFill>
                      <a:miter lim="400000"/>
                    </a:lnB>
                    <a:solidFill>
                      <a:srgbClr val="FFFFFF"/>
                    </a:solidFill>
                  </a:tcPr>
                </a:tc>
                <a:extLst>
                  <a:ext uri="{0D108BD9-81ED-4DB2-BD59-A6C34878D82A}">
                    <a16:rowId xmlns:a16="http://schemas.microsoft.com/office/drawing/2014/main" val="10000"/>
                  </a:ext>
                </a:extLst>
              </a:tr>
              <a:tr h="434009">
                <a:tc>
                  <a:txBody>
                    <a:bodyPr/>
                    <a:lstStyle/>
                    <a:p>
                      <a:pPr algn="l" defTabSz="457200">
                        <a:defRPr sz="3600" b="1" i="1">
                          <a:latin typeface="Calibri"/>
                          <a:ea typeface="Calibri"/>
                          <a:cs typeface="Calibri"/>
                          <a:sym typeface="Calibri"/>
                        </a:defRPr>
                      </a:pPr>
                      <a:r>
                        <a:rPr sz="1400" dirty="0"/>
                        <a:t>Meaning</a:t>
                      </a:r>
                    </a:p>
                  </a:txBody>
                  <a:tcPr marL="12055" marR="12055" marT="12055" marB="12055" anchor="ctr" horzOverflow="overflow">
                    <a:lnL w="12700">
                      <a:solidFill>
                        <a:srgbClr val="5BC0EB"/>
                      </a:solidFill>
                      <a:miter lim="400000"/>
                    </a:lnL>
                    <a:lnR w="12700">
                      <a:solidFill>
                        <a:srgbClr val="5BC0EB"/>
                      </a:solidFill>
                      <a:miter lim="400000"/>
                    </a:lnR>
                    <a:lnT w="508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Integrate with life goal;</a:t>
                      </a:r>
                    </a:p>
                    <a:p>
                      <a:pPr algn="l" defTabSz="457200">
                        <a:defRPr sz="2600" b="1">
                          <a:latin typeface="Calibri"/>
                          <a:ea typeface="Calibri"/>
                          <a:cs typeface="Calibri"/>
                          <a:sym typeface="Calibri"/>
                        </a:defRPr>
                      </a:pPr>
                      <a:r>
                        <a:rPr sz="1000" dirty="0"/>
                        <a:t>Carry the “good question”</a:t>
                      </a:r>
                    </a:p>
                  </a:txBody>
                  <a:tcPr marL="12055" marR="12055" marT="12055" marB="12055" anchor="ctr" horzOverflow="overflow">
                    <a:lnL w="12700">
                      <a:solidFill>
                        <a:srgbClr val="5BC0EB"/>
                      </a:solidFill>
                      <a:miter lim="400000"/>
                    </a:lnL>
                    <a:lnR w="12700">
                      <a:solidFill>
                        <a:srgbClr val="5BC0EB"/>
                      </a:solidFill>
                      <a:miter lim="400000"/>
                    </a:lnR>
                    <a:lnT w="508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Group reflections at team meetings</a:t>
                      </a:r>
                    </a:p>
                  </a:txBody>
                  <a:tcPr marL="12055" marR="12055" marT="12055" marB="12055" anchor="ctr" horzOverflow="overflow">
                    <a:lnL w="12700">
                      <a:solidFill>
                        <a:srgbClr val="5BC0EB"/>
                      </a:solidFill>
                      <a:miter lim="400000"/>
                    </a:lnL>
                    <a:lnR w="12700">
                      <a:solidFill>
                        <a:srgbClr val="5BC0EB"/>
                      </a:solidFill>
                      <a:miter lim="400000"/>
                    </a:lnR>
                    <a:lnT w="508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Human-centeredness for all organizational initiatives</a:t>
                      </a:r>
                    </a:p>
                  </a:txBody>
                  <a:tcPr marL="12055" marR="12055" marT="12055" marB="12055" anchor="ctr" horzOverflow="overflow">
                    <a:lnL w="12700">
                      <a:solidFill>
                        <a:srgbClr val="5BC0EB"/>
                      </a:solidFill>
                      <a:miter lim="400000"/>
                    </a:lnL>
                    <a:lnR w="12700">
                      <a:solidFill>
                        <a:srgbClr val="5BC0EB"/>
                      </a:solidFill>
                      <a:miter lim="400000"/>
                    </a:lnR>
                    <a:lnT w="50800">
                      <a:solidFill>
                        <a:srgbClr val="5BC0EB"/>
                      </a:solidFill>
                      <a:miter lim="400000"/>
                    </a:lnT>
                    <a:lnB w="12700">
                      <a:solidFill>
                        <a:srgbClr val="5BC0EB"/>
                      </a:solidFill>
                      <a:miter lim="400000"/>
                    </a:lnB>
                    <a:solidFill>
                      <a:srgbClr val="FFFFFF"/>
                    </a:solidFill>
                  </a:tcPr>
                </a:tc>
                <a:extLst>
                  <a:ext uri="{0D108BD9-81ED-4DB2-BD59-A6C34878D82A}">
                    <a16:rowId xmlns:a16="http://schemas.microsoft.com/office/drawing/2014/main" val="10001"/>
                  </a:ext>
                </a:extLst>
              </a:tr>
              <a:tr h="613952">
                <a:tc>
                  <a:txBody>
                    <a:bodyPr/>
                    <a:lstStyle/>
                    <a:p>
                      <a:pPr algn="l" defTabSz="457200">
                        <a:defRPr sz="3600" b="1" i="1">
                          <a:latin typeface="Calibri"/>
                          <a:ea typeface="Calibri"/>
                          <a:cs typeface="Calibri"/>
                          <a:sym typeface="Calibri"/>
                        </a:defRPr>
                      </a:pPr>
                      <a:r>
                        <a:rPr sz="1400" dirty="0"/>
                        <a:t>Reflection</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Self-assessments;</a:t>
                      </a:r>
                    </a:p>
                    <a:p>
                      <a:pPr algn="l" defTabSz="457200">
                        <a:defRPr sz="2600" b="1">
                          <a:latin typeface="Calibri"/>
                          <a:ea typeface="Calibri"/>
                          <a:cs typeface="Calibri"/>
                          <a:sym typeface="Calibri"/>
                        </a:defRPr>
                      </a:pPr>
                      <a:r>
                        <a:rPr sz="1000" dirty="0"/>
                        <a:t>Reflective writing;</a:t>
                      </a:r>
                    </a:p>
                    <a:p>
                      <a:pPr algn="l" defTabSz="457200">
                        <a:defRPr sz="2600" b="1">
                          <a:latin typeface="Calibri"/>
                          <a:ea typeface="Calibri"/>
                          <a:cs typeface="Calibri"/>
                          <a:sym typeface="Calibri"/>
                        </a:defRPr>
                      </a:pPr>
                      <a:r>
                        <a:rPr sz="1000" dirty="0"/>
                        <a:t>Mindfulness activities</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Personal disclosure tools (stepping stones, symbolic objects, family of origin)</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Appreciative</a:t>
                      </a:r>
                    </a:p>
                    <a:p>
                      <a:pPr algn="l" defTabSz="457200">
                        <a:defRPr sz="2600" b="1">
                          <a:latin typeface="Calibri"/>
                          <a:ea typeface="Calibri"/>
                          <a:cs typeface="Calibri"/>
                          <a:sym typeface="Calibri"/>
                        </a:defRPr>
                      </a:pPr>
                      <a:r>
                        <a:rPr sz="1000" dirty="0"/>
                        <a:t>interview and inquiry tools, and training programs</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extLst>
                  <a:ext uri="{0D108BD9-81ED-4DB2-BD59-A6C34878D82A}">
                    <a16:rowId xmlns:a16="http://schemas.microsoft.com/office/drawing/2014/main" val="10002"/>
                  </a:ext>
                </a:extLst>
              </a:tr>
              <a:tr h="613952">
                <a:tc>
                  <a:txBody>
                    <a:bodyPr/>
                    <a:lstStyle/>
                    <a:p>
                      <a:pPr algn="l" defTabSz="457200">
                        <a:defRPr sz="3600" b="1" i="1">
                          <a:latin typeface="Calibri"/>
                          <a:ea typeface="Calibri"/>
                          <a:cs typeface="Calibri"/>
                          <a:sym typeface="Calibri"/>
                        </a:defRPr>
                      </a:pPr>
                      <a:r>
                        <a:rPr sz="1400" dirty="0"/>
                        <a:t>Forgiveness, humility, trust</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Disruptor program;</a:t>
                      </a:r>
                    </a:p>
                    <a:p>
                      <a:pPr algn="l" defTabSz="457200">
                        <a:defRPr sz="2600" b="1">
                          <a:latin typeface="Calibri"/>
                          <a:ea typeface="Calibri"/>
                          <a:cs typeface="Calibri"/>
                          <a:sym typeface="Calibri"/>
                        </a:defRPr>
                      </a:pPr>
                      <a:r>
                        <a:rPr sz="1000" dirty="0"/>
                        <a:t>Disclosure;</a:t>
                      </a:r>
                    </a:p>
                    <a:p>
                      <a:pPr algn="l" defTabSz="457200">
                        <a:defRPr sz="2600" b="1">
                          <a:latin typeface="Calibri"/>
                          <a:ea typeface="Calibri"/>
                          <a:cs typeface="Calibri"/>
                          <a:sym typeface="Calibri"/>
                        </a:defRPr>
                      </a:pPr>
                      <a:r>
                        <a:rPr sz="1000" dirty="0"/>
                        <a:t>Apology</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Group peer support;</a:t>
                      </a:r>
                    </a:p>
                    <a:p>
                      <a:pPr algn="l" defTabSz="457200">
                        <a:defRPr sz="2600" b="1">
                          <a:latin typeface="Calibri"/>
                          <a:ea typeface="Calibri"/>
                          <a:cs typeface="Calibri"/>
                          <a:sym typeface="Calibri"/>
                        </a:defRPr>
                      </a:pPr>
                      <a:r>
                        <a:rPr sz="1000" dirty="0"/>
                        <a:t>Mentoring for team members</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Programs for professionalism, peer support, and education;</a:t>
                      </a:r>
                    </a:p>
                    <a:p>
                      <a:pPr algn="l" defTabSz="457200">
                        <a:defRPr sz="2600" b="1">
                          <a:latin typeface="Calibri"/>
                          <a:ea typeface="Calibri"/>
                          <a:cs typeface="Calibri"/>
                          <a:sym typeface="Calibri"/>
                        </a:defRPr>
                      </a:pPr>
                      <a:r>
                        <a:rPr sz="1000" dirty="0"/>
                        <a:t>Trusted advisor programs</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extLst>
                  <a:ext uri="{0D108BD9-81ED-4DB2-BD59-A6C34878D82A}">
                    <a16:rowId xmlns:a16="http://schemas.microsoft.com/office/drawing/2014/main" val="10003"/>
                  </a:ext>
                </a:extLst>
              </a:tr>
              <a:tr h="613952">
                <a:tc>
                  <a:txBody>
                    <a:bodyPr/>
                    <a:lstStyle/>
                    <a:p>
                      <a:pPr algn="l" defTabSz="642803">
                        <a:defRPr sz="3600" b="1" i="1">
                          <a:latin typeface="Calibri"/>
                          <a:ea typeface="Calibri"/>
                          <a:cs typeface="Calibri"/>
                          <a:sym typeface="Calibri"/>
                        </a:defRPr>
                      </a:pPr>
                      <a:r>
                        <a:rPr sz="1400" dirty="0"/>
                        <a:t>Compassion</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Awareness;</a:t>
                      </a:r>
                    </a:p>
                    <a:p>
                      <a:pPr algn="l" defTabSz="457200">
                        <a:defRPr sz="2600" b="1">
                          <a:latin typeface="Calibri"/>
                          <a:ea typeface="Calibri"/>
                          <a:cs typeface="Calibri"/>
                          <a:sym typeface="Calibri"/>
                        </a:defRPr>
                      </a:pPr>
                      <a:r>
                        <a:rPr sz="1000" dirty="0"/>
                        <a:t>Role modeling;</a:t>
                      </a:r>
                    </a:p>
                    <a:p>
                      <a:pPr algn="l" defTabSz="457200">
                        <a:defRPr sz="2600" b="1">
                          <a:latin typeface="Calibri"/>
                          <a:ea typeface="Calibri"/>
                          <a:cs typeface="Calibri"/>
                          <a:sym typeface="Calibri"/>
                        </a:defRPr>
                      </a:pPr>
                      <a:r>
                        <a:rPr sz="1000" dirty="0"/>
                        <a:t>“Doing-seeing-being”</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Activating empathy;</a:t>
                      </a:r>
                    </a:p>
                    <a:p>
                      <a:pPr algn="l" defTabSz="457200">
                        <a:defRPr sz="2600" b="1">
                          <a:latin typeface="Calibri"/>
                          <a:ea typeface="Calibri"/>
                          <a:cs typeface="Calibri"/>
                          <a:sym typeface="Calibri"/>
                        </a:defRPr>
                      </a:pPr>
                      <a:r>
                        <a:rPr sz="1000" dirty="0"/>
                        <a:t>Active listening;</a:t>
                      </a:r>
                    </a:p>
                    <a:p>
                      <a:pPr algn="l" defTabSz="457200">
                        <a:defRPr sz="2600" b="1">
                          <a:latin typeface="Calibri"/>
                          <a:ea typeface="Calibri"/>
                          <a:cs typeface="Calibri"/>
                          <a:sym typeface="Calibri"/>
                        </a:defRPr>
                      </a:pPr>
                      <a:r>
                        <a:rPr sz="1000" dirty="0"/>
                        <a:t>“The Pause” following loss</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Compassionate care and empathetic leadership training programs</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extLst>
                  <a:ext uri="{0D108BD9-81ED-4DB2-BD59-A6C34878D82A}">
                    <a16:rowId xmlns:a16="http://schemas.microsoft.com/office/drawing/2014/main" val="10004"/>
                  </a:ext>
                </a:extLst>
              </a:tr>
              <a:tr h="802074">
                <a:tc>
                  <a:txBody>
                    <a:bodyPr/>
                    <a:lstStyle/>
                    <a:p>
                      <a:pPr algn="l" defTabSz="457200">
                        <a:defRPr sz="3600" b="1" i="1">
                          <a:latin typeface="Calibri"/>
                          <a:ea typeface="Calibri"/>
                          <a:cs typeface="Calibri"/>
                          <a:sym typeface="Calibri"/>
                        </a:defRPr>
                      </a:pPr>
                      <a:r>
                        <a:rPr sz="1400" dirty="0"/>
                        <a:t>Relationality</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Adaptive leadership, Personal interventions;</a:t>
                      </a:r>
                    </a:p>
                    <a:p>
                      <a:pPr algn="l" defTabSz="457200">
                        <a:defRPr sz="2600" b="1">
                          <a:latin typeface="Calibri"/>
                          <a:ea typeface="Calibri"/>
                          <a:cs typeface="Calibri"/>
                          <a:sym typeface="Calibri"/>
                        </a:defRPr>
                      </a:pPr>
                      <a:r>
                        <a:rPr sz="1000" dirty="0"/>
                        <a:t>“Leading through humble inquiry”</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Team-based coordination; Collaborative care and work process interventions</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Patients as partners and team members; Structural interventions</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extLst>
                  <a:ext uri="{0D108BD9-81ED-4DB2-BD59-A6C34878D82A}">
                    <a16:rowId xmlns:a16="http://schemas.microsoft.com/office/drawing/2014/main" val="10005"/>
                  </a:ext>
                </a:extLst>
              </a:tr>
              <a:tr h="802074">
                <a:tc>
                  <a:txBody>
                    <a:bodyPr/>
                    <a:lstStyle/>
                    <a:p>
                      <a:pPr algn="l" defTabSz="642803">
                        <a:defRPr sz="3600" b="1" i="1">
                          <a:latin typeface="Calibri"/>
                          <a:ea typeface="Calibri"/>
                          <a:cs typeface="Calibri"/>
                          <a:sym typeface="Calibri"/>
                        </a:defRPr>
                      </a:pPr>
                      <a:endParaRPr sz="1400" dirty="0"/>
                    </a:p>
                    <a:p>
                      <a:pPr algn="l" defTabSz="642803">
                        <a:defRPr sz="3600" b="1" i="1">
                          <a:latin typeface="Calibri"/>
                          <a:ea typeface="Calibri"/>
                          <a:cs typeface="Calibri"/>
                          <a:sym typeface="Calibri"/>
                        </a:defRPr>
                      </a:pPr>
                      <a:r>
                        <a:rPr sz="1400" dirty="0"/>
                        <a:t>Positiveness</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Intentional positivity;</a:t>
                      </a:r>
                    </a:p>
                    <a:p>
                      <a:pPr algn="l" defTabSz="457200">
                        <a:defRPr sz="2600" b="1">
                          <a:latin typeface="Calibri"/>
                          <a:ea typeface="Calibri"/>
                          <a:cs typeface="Calibri"/>
                          <a:sym typeface="Calibri"/>
                        </a:defRPr>
                      </a:pPr>
                      <a:r>
                        <a:rPr sz="1000" dirty="0"/>
                        <a:t>“Positive Interventions” (diary, identifying, reflecting, using);</a:t>
                      </a:r>
                    </a:p>
                    <a:p>
                      <a:pPr algn="l" defTabSz="457200">
                        <a:defRPr sz="2600" b="1">
                          <a:latin typeface="Calibri"/>
                          <a:ea typeface="Calibri"/>
                          <a:cs typeface="Calibri"/>
                          <a:sym typeface="Calibri"/>
                        </a:defRPr>
                      </a:pPr>
                      <a:r>
                        <a:rPr sz="1000" dirty="0"/>
                        <a:t>Post-traumatic growth</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Positive mood, gossip, and talk;</a:t>
                      </a:r>
                    </a:p>
                    <a:p>
                      <a:pPr algn="l" defTabSz="457200">
                        <a:defRPr sz="2600" b="1">
                          <a:latin typeface="Calibri"/>
                          <a:ea typeface="Calibri"/>
                          <a:cs typeface="Calibri"/>
                          <a:sym typeface="Calibri"/>
                        </a:defRPr>
                      </a:pPr>
                      <a:r>
                        <a:rPr sz="1000" dirty="0"/>
                        <a:t>Inquiry balanced with</a:t>
                      </a:r>
                    </a:p>
                    <a:p>
                      <a:pPr algn="l" defTabSz="457200">
                        <a:defRPr sz="2600" b="1">
                          <a:latin typeface="Calibri"/>
                          <a:ea typeface="Calibri"/>
                          <a:cs typeface="Calibri"/>
                          <a:sym typeface="Calibri"/>
                        </a:defRPr>
                      </a:pPr>
                      <a:r>
                        <a:rPr sz="1000" dirty="0"/>
                        <a:t>self-advocacy;</a:t>
                      </a:r>
                    </a:p>
                    <a:p>
                      <a:pPr algn="l" defTabSz="457200">
                        <a:defRPr sz="2600" b="1">
                          <a:latin typeface="Calibri"/>
                          <a:ea typeface="Calibri"/>
                          <a:cs typeface="Calibri"/>
                          <a:sym typeface="Calibri"/>
                        </a:defRPr>
                      </a:pPr>
                      <a:r>
                        <a:rPr sz="1000" dirty="0"/>
                        <a:t>4D cycle of improvement</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Programs in appreciative practice</a:t>
                      </a:r>
                    </a:p>
                    <a:p>
                      <a:pPr algn="l" defTabSz="457200">
                        <a:defRPr sz="2600" b="1">
                          <a:latin typeface="Calibri"/>
                          <a:ea typeface="Calibri"/>
                          <a:cs typeface="Calibri"/>
                          <a:sym typeface="Calibri"/>
                        </a:defRPr>
                      </a:pPr>
                      <a:r>
                        <a:rPr sz="1000" dirty="0"/>
                        <a:t>(inquiry, check-ins, intent, flip/reframe, active positive response, gratitude, co-creation)</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extLst>
                  <a:ext uri="{0D108BD9-81ED-4DB2-BD59-A6C34878D82A}">
                    <a16:rowId xmlns:a16="http://schemas.microsoft.com/office/drawing/2014/main" val="10006"/>
                  </a:ext>
                </a:extLst>
              </a:tr>
              <a:tr h="802074">
                <a:tc>
                  <a:txBody>
                    <a:bodyPr/>
                    <a:lstStyle/>
                    <a:p>
                      <a:pPr algn="l" defTabSz="457200">
                        <a:defRPr sz="3600" b="1" i="1">
                          <a:latin typeface="Calibri"/>
                          <a:ea typeface="Calibri"/>
                          <a:cs typeface="Calibri"/>
                          <a:sym typeface="Calibri"/>
                        </a:defRPr>
                      </a:pPr>
                      <a:r>
                        <a:rPr sz="1400" dirty="0"/>
                        <a:t>Understanding of complexity</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View of “living systems” (self-organizing, adaptable, flexible, emergent, resilient);</a:t>
                      </a:r>
                    </a:p>
                    <a:p>
                      <a:pPr algn="l" defTabSz="457200">
                        <a:defRPr sz="2600" b="1">
                          <a:latin typeface="Calibri"/>
                          <a:ea typeface="Calibri"/>
                          <a:cs typeface="Calibri"/>
                          <a:sym typeface="Calibri"/>
                        </a:defRPr>
                      </a:pPr>
                      <a:r>
                        <a:rPr sz="1000" dirty="0"/>
                        <a:t>Causation and attribution</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Naturally creative conversations;</a:t>
                      </a:r>
                    </a:p>
                    <a:p>
                      <a:pPr algn="l" defTabSz="457200">
                        <a:defRPr sz="2600" b="1">
                          <a:latin typeface="Calibri"/>
                          <a:ea typeface="Calibri"/>
                          <a:cs typeface="Calibri"/>
                          <a:sym typeface="Calibri"/>
                        </a:defRPr>
                      </a:pPr>
                      <a:r>
                        <a:rPr sz="1000" dirty="0"/>
                        <a:t>Therapeutic relationships;</a:t>
                      </a:r>
                    </a:p>
                    <a:p>
                      <a:pPr algn="l" defTabSz="457200">
                        <a:defRPr sz="2600" b="1">
                          <a:latin typeface="Calibri"/>
                          <a:ea typeface="Calibri"/>
                          <a:cs typeface="Calibri"/>
                          <a:sym typeface="Calibri"/>
                        </a:defRPr>
                      </a:pPr>
                      <a:r>
                        <a:rPr sz="1000" dirty="0"/>
                        <a:t>Storytelling;</a:t>
                      </a:r>
                    </a:p>
                    <a:p>
                      <a:pPr algn="l" defTabSz="457200">
                        <a:defRPr sz="2600" b="1">
                          <a:latin typeface="Calibri"/>
                          <a:ea typeface="Calibri"/>
                          <a:cs typeface="Calibri"/>
                          <a:sym typeface="Calibri"/>
                        </a:defRPr>
                      </a:pPr>
                      <a:r>
                        <a:rPr sz="1000" dirty="0"/>
                        <a:t>Positive deviance approaches</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tc>
                  <a:txBody>
                    <a:bodyPr/>
                    <a:lstStyle/>
                    <a:p>
                      <a:pPr algn="l" defTabSz="457200">
                        <a:defRPr sz="2600" b="1">
                          <a:latin typeface="Calibri"/>
                          <a:ea typeface="Calibri"/>
                          <a:cs typeface="Calibri"/>
                          <a:sym typeface="Calibri"/>
                        </a:defRPr>
                      </a:pPr>
                      <a:r>
                        <a:rPr sz="1000" dirty="0"/>
                        <a:t>Programs recognizing organizational memory;</a:t>
                      </a:r>
                    </a:p>
                    <a:p>
                      <a:pPr algn="l" defTabSz="457200">
                        <a:defRPr sz="2600" b="1">
                          <a:latin typeface="Calibri"/>
                          <a:ea typeface="Calibri"/>
                          <a:cs typeface="Calibri"/>
                          <a:sym typeface="Calibri"/>
                        </a:defRPr>
                      </a:pPr>
                      <a:r>
                        <a:rPr sz="1000" dirty="0"/>
                        <a:t>Teams to get work done;</a:t>
                      </a:r>
                    </a:p>
                    <a:p>
                      <a:pPr algn="l" defTabSz="457200">
                        <a:defRPr sz="2600" b="1">
                          <a:latin typeface="Calibri"/>
                          <a:ea typeface="Calibri"/>
                          <a:cs typeface="Calibri"/>
                          <a:sym typeface="Calibri"/>
                        </a:defRPr>
                      </a:pPr>
                      <a:r>
                        <a:rPr sz="1000" dirty="0"/>
                        <a:t>“It takes a village”</a:t>
                      </a:r>
                    </a:p>
                  </a:txBody>
                  <a:tcPr marL="12055" marR="12055" marT="12055" marB="12055" anchor="ctr" horzOverflow="overflow">
                    <a:lnL w="12700">
                      <a:solidFill>
                        <a:srgbClr val="5BC0EB"/>
                      </a:solidFill>
                      <a:miter lim="400000"/>
                    </a:lnL>
                    <a:lnR w="12700">
                      <a:solidFill>
                        <a:srgbClr val="5BC0EB"/>
                      </a:solidFill>
                      <a:miter lim="400000"/>
                    </a:lnR>
                    <a:lnT w="12700">
                      <a:solidFill>
                        <a:srgbClr val="5BC0EB"/>
                      </a:solidFill>
                      <a:miter lim="400000"/>
                    </a:lnT>
                    <a:lnB w="12700">
                      <a:solidFill>
                        <a:srgbClr val="5BC0EB"/>
                      </a:solidFill>
                      <a:miter lim="400000"/>
                    </a:lnB>
                    <a:solidFill>
                      <a:srgbClr val="FFFFFF"/>
                    </a:solidFill>
                  </a:tcPr>
                </a:tc>
                <a:extLst>
                  <a:ext uri="{0D108BD9-81ED-4DB2-BD59-A6C34878D82A}">
                    <a16:rowId xmlns:a16="http://schemas.microsoft.com/office/drawing/2014/main" val="10007"/>
                  </a:ext>
                </a:extLst>
              </a:tr>
            </a:tbl>
          </a:graphicData>
        </a:graphic>
      </p:graphicFrame>
      <p:sp>
        <p:nvSpPr>
          <p:cNvPr id="2" name="TextBox 1">
            <a:extLst>
              <a:ext uri="{FF2B5EF4-FFF2-40B4-BE49-F238E27FC236}">
                <a16:creationId xmlns:a16="http://schemas.microsoft.com/office/drawing/2014/main" id="{D4785383-8320-48F7-A409-D50F8A2ECDC9}"/>
              </a:ext>
            </a:extLst>
          </p:cNvPr>
          <p:cNvSpPr txBox="1"/>
          <p:nvPr/>
        </p:nvSpPr>
        <p:spPr>
          <a:xfrm>
            <a:off x="140779" y="6158285"/>
            <a:ext cx="14873335" cy="430887"/>
          </a:xfrm>
          <a:prstGeom prst="rect">
            <a:avLst/>
          </a:prstGeom>
          <a:noFill/>
        </p:spPr>
        <p:txBody>
          <a:bodyPr wrap="square" rtlCol="0">
            <a:spAutoFit/>
          </a:bodyPr>
          <a:lstStyle/>
          <a:p>
            <a:r>
              <a:rPr lang="en-US" sz="1100" dirty="0"/>
              <a:t>©2013 from Beyt, Gene Practical Methods and Tools to Develop Wisdom Capacities. Adapted from Plews-Ogan, M., &amp; Beyt, G. (Eds.). (2014). </a:t>
            </a:r>
          </a:p>
          <a:p>
            <a:r>
              <a:rPr lang="en-US" sz="1100" dirty="0"/>
              <a:t>Wisdom leadership in academic health science centers: Leading positive change. Radcliffe Publishing. Reproduced by permission of the author Gene Beyt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D4DB20-5717-444E-A468-0721965CE126}"/>
              </a:ext>
            </a:extLst>
          </p:cNvPr>
          <p:cNvSpPr txBox="1"/>
          <p:nvPr/>
        </p:nvSpPr>
        <p:spPr>
          <a:xfrm>
            <a:off x="441789" y="1178917"/>
            <a:ext cx="8542962" cy="4832092"/>
          </a:xfrm>
          <a:prstGeom prst="rect">
            <a:avLst/>
          </a:prstGeom>
          <a:noFill/>
        </p:spPr>
        <p:txBody>
          <a:bodyPr wrap="square">
            <a:spAutoFit/>
          </a:bodyPr>
          <a:lstStyle/>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Conversations on Wisdom: Uncut Interview with Robert Sternberg </a:t>
            </a:r>
            <a:r>
              <a:rPr lang="en-US" sz="1400" u="sng" dirty="0">
                <a:solidFill>
                  <a:srgbClr val="0563C1"/>
                </a:solidFill>
                <a:effectLst/>
                <a:latin typeface="Times New Roman" panose="02020603050405020304" pitchFamily="18" charset="0"/>
                <a:ea typeface="Times New Roman" panose="02020603050405020304" pitchFamily="18" charset="0"/>
                <a:hlinkClick r:id="rId2"/>
              </a:rPr>
              <a:t>https://www.youtube.com/watch?v=8ZlStKt8wN8</a:t>
            </a:r>
            <a:r>
              <a:rPr lang="en-US" sz="1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Harthill Consulting </a:t>
            </a:r>
            <a:r>
              <a:rPr lang="en-US" sz="1400" u="sng" dirty="0">
                <a:solidFill>
                  <a:srgbClr val="0563C1"/>
                </a:solidFill>
                <a:effectLst/>
                <a:latin typeface="Times New Roman" panose="02020603050405020304" pitchFamily="18" charset="0"/>
                <a:ea typeface="Times New Roman" panose="02020603050405020304" pitchFamily="18" charset="0"/>
                <a:hlinkClick r:id="rId3"/>
              </a:rPr>
              <a:t>https://www.harthill.co.uk/</a:t>
            </a:r>
            <a:r>
              <a:rPr lang="en-US" sz="1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University of Chicago Center for Practical Wisdom </a:t>
            </a:r>
            <a:r>
              <a:rPr lang="en-US" sz="1400" u="sng" dirty="0">
                <a:solidFill>
                  <a:srgbClr val="0563C1"/>
                </a:solidFill>
                <a:effectLst/>
                <a:latin typeface="Times New Roman" panose="02020603050405020304" pitchFamily="18" charset="0"/>
                <a:ea typeface="Times New Roman" panose="02020603050405020304" pitchFamily="18" charset="0"/>
                <a:hlinkClick r:id="rId4"/>
              </a:rPr>
              <a:t>https://wisdomcenter.uchicago.edu/about</a:t>
            </a:r>
            <a:r>
              <a:rPr lang="en-US" sz="1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Project Wisdom  </a:t>
            </a:r>
            <a:r>
              <a:rPr lang="en-US" sz="1400" u="sng" dirty="0">
                <a:solidFill>
                  <a:srgbClr val="0563C1"/>
                </a:solidFill>
                <a:effectLst/>
                <a:latin typeface="Times New Roman" panose="02020603050405020304" pitchFamily="18" charset="0"/>
                <a:ea typeface="Times New Roman" panose="02020603050405020304" pitchFamily="18" charset="0"/>
                <a:hlinkClick r:id="rId5"/>
              </a:rPr>
              <a:t>https://www.projectwisdom.com/ERS/Introduction.asp</a:t>
            </a:r>
            <a:r>
              <a:rPr lang="en-US" sz="1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Wisdom Research You Tube Channel </a:t>
            </a:r>
            <a:r>
              <a:rPr lang="en-US" sz="1400" u="sng" dirty="0">
                <a:solidFill>
                  <a:srgbClr val="0563C1"/>
                </a:solidFill>
                <a:effectLst/>
                <a:latin typeface="Times New Roman" panose="02020603050405020304" pitchFamily="18" charset="0"/>
                <a:ea typeface="Times New Roman" panose="02020603050405020304" pitchFamily="18" charset="0"/>
                <a:hlinkClick r:id="rId6"/>
              </a:rPr>
              <a:t>https://www.youtube.com/channel/UCaT5a5nYYbm4z5gTPKF6SXg</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1" dirty="0">
                <a:effectLst/>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The Co-Intelligence Institute </a:t>
            </a:r>
            <a:r>
              <a:rPr lang="en-US" sz="1400" u="sng" dirty="0">
                <a:solidFill>
                  <a:srgbClr val="0563C1"/>
                </a:solidFill>
                <a:effectLst/>
                <a:latin typeface="Times New Roman" panose="02020603050405020304" pitchFamily="18" charset="0"/>
                <a:ea typeface="Times New Roman" panose="02020603050405020304" pitchFamily="18" charset="0"/>
                <a:hlinkClick r:id="rId7"/>
              </a:rPr>
              <a:t>https://www.co-intelligence.org/</a:t>
            </a:r>
            <a:r>
              <a:rPr lang="en-US" sz="1400" dirty="0">
                <a:effectLst/>
                <a:latin typeface="Times New Roman" panose="02020603050405020304" pitchFamily="18" charset="0"/>
                <a:ea typeface="Times New Roman" panose="02020603050405020304" pitchFamily="18" charset="0"/>
              </a:rPr>
              <a:t>  accessed May 2021. </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The VIA Institute on Character </a:t>
            </a:r>
            <a:r>
              <a:rPr lang="en-US" sz="1400" u="sng" dirty="0">
                <a:solidFill>
                  <a:srgbClr val="0563C1"/>
                </a:solidFill>
                <a:effectLst/>
                <a:latin typeface="Times New Roman" panose="02020603050405020304" pitchFamily="18" charset="0"/>
                <a:ea typeface="Times New Roman" panose="02020603050405020304" pitchFamily="18" charset="0"/>
                <a:hlinkClick r:id="rId8"/>
              </a:rPr>
              <a:t>https://www.viacharacter.org/</a:t>
            </a:r>
            <a:r>
              <a:rPr lang="en-US" sz="1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Interview with Angela Barron McBride Katherine Densford International Center for Nursing Leadership Summit of Sages Archives </a:t>
            </a:r>
            <a:r>
              <a:rPr lang="en-US" sz="1400" u="sng" dirty="0">
                <a:solidFill>
                  <a:srgbClr val="0563C1"/>
                </a:solidFill>
                <a:effectLst/>
                <a:latin typeface="Times New Roman" panose="02020603050405020304" pitchFamily="18" charset="0"/>
                <a:ea typeface="Times New Roman" panose="02020603050405020304" pitchFamily="18" charset="0"/>
                <a:hlinkClick r:id="rId9"/>
              </a:rPr>
              <a:t>https://www.youtube.com/watch?v=zmci5YBXSGU&amp;list=PLQ49nIC7ESoD_KSaaNaG33WqrxCN8a55A&amp;index=5</a:t>
            </a:r>
            <a:r>
              <a:rPr lang="en-US" sz="1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Lessons in Leadership Interview with Angela Barron McBride </a:t>
            </a:r>
            <a:r>
              <a:rPr lang="en-US" sz="1400" u="sng" dirty="0">
                <a:solidFill>
                  <a:srgbClr val="0563C1"/>
                </a:solidFill>
                <a:effectLst/>
                <a:latin typeface="Times New Roman" panose="02020603050405020304" pitchFamily="18" charset="0"/>
                <a:ea typeface="Times New Roman" panose="02020603050405020304" pitchFamily="18" charset="0"/>
                <a:hlinkClick r:id="rId10"/>
              </a:rPr>
              <a:t>https://sigma.nursingrepository.org/handle/10755/582319</a:t>
            </a:r>
            <a:r>
              <a:rPr lang="en-US" sz="1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u="sng" dirty="0">
                <a:solidFill>
                  <a:srgbClr val="0563C1"/>
                </a:solidFill>
                <a:effectLst/>
                <a:latin typeface="Times New Roman" panose="02020603050405020304" pitchFamily="18" charset="0"/>
                <a:ea typeface="Times New Roman" panose="02020603050405020304" pitchFamily="18" charset="0"/>
                <a:hlinkClick r:id="rId11"/>
              </a:rPr>
              <a:t>https://www.youtube.com/watch?v=sb-smgE71l0</a:t>
            </a:r>
            <a:r>
              <a:rPr lang="en-US" sz="1400" dirty="0">
                <a:effectLst/>
                <a:latin typeface="Times New Roman" panose="02020603050405020304" pitchFamily="18" charset="0"/>
                <a:ea typeface="Times New Roman" panose="02020603050405020304" pitchFamily="18" charset="0"/>
              </a:rPr>
              <a:t> </a:t>
            </a:r>
          </a:p>
        </p:txBody>
      </p:sp>
      <p:sp>
        <p:nvSpPr>
          <p:cNvPr id="4" name="TextBox 3">
            <a:extLst>
              <a:ext uri="{FF2B5EF4-FFF2-40B4-BE49-F238E27FC236}">
                <a16:creationId xmlns:a16="http://schemas.microsoft.com/office/drawing/2014/main" id="{D37248BF-FEEC-491D-A1C9-B651BB041425}"/>
              </a:ext>
            </a:extLst>
          </p:cNvPr>
          <p:cNvSpPr txBox="1"/>
          <p:nvPr/>
        </p:nvSpPr>
        <p:spPr>
          <a:xfrm>
            <a:off x="1530843" y="416104"/>
            <a:ext cx="6118150" cy="584775"/>
          </a:xfrm>
          <a:prstGeom prst="rect">
            <a:avLst/>
          </a:prstGeom>
          <a:noFill/>
        </p:spPr>
        <p:txBody>
          <a:bodyPr wrap="none" rtlCol="0">
            <a:spAutoFit/>
          </a:bodyPr>
          <a:lstStyle/>
          <a:p>
            <a:pPr algn="ctr"/>
            <a:r>
              <a:rPr lang="en-US" sz="3200" dirty="0"/>
              <a:t>Selected References and Resources </a:t>
            </a:r>
          </a:p>
        </p:txBody>
      </p:sp>
    </p:spTree>
    <p:extLst>
      <p:ext uri="{BB962C8B-B14F-4D97-AF65-F5344CB8AC3E}">
        <p14:creationId xmlns:p14="http://schemas.microsoft.com/office/powerpoint/2010/main" val="2653323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708B6DB-D63F-4EBF-AAE3-0DF4BE49310D}"/>
              </a:ext>
            </a:extLst>
          </p:cNvPr>
          <p:cNvSpPr>
            <a:spLocks noGrp="1" noChangeArrowheads="1"/>
          </p:cNvSpPr>
          <p:nvPr>
            <p:ph type="title"/>
          </p:nvPr>
        </p:nvSpPr>
        <p:spPr>
          <a:xfrm>
            <a:off x="461963" y="274638"/>
            <a:ext cx="8229600" cy="1143000"/>
          </a:xfrm>
        </p:spPr>
        <p:txBody>
          <a:bodyPr/>
          <a:lstStyle/>
          <a:p>
            <a:pPr algn="ctr" eaLnBrk="1" hangingPunct="1"/>
            <a:r>
              <a:rPr lang="en-US" altLang="en-US" dirty="0"/>
              <a:t>Wisdom</a:t>
            </a:r>
          </a:p>
        </p:txBody>
      </p:sp>
      <p:sp>
        <p:nvSpPr>
          <p:cNvPr id="17411" name="Rectangle 3">
            <a:extLst>
              <a:ext uri="{FF2B5EF4-FFF2-40B4-BE49-F238E27FC236}">
                <a16:creationId xmlns:a16="http://schemas.microsoft.com/office/drawing/2014/main" id="{6C2B7896-9904-48CB-AB6D-56A10276FB9F}"/>
              </a:ext>
            </a:extLst>
          </p:cNvPr>
          <p:cNvSpPr>
            <a:spLocks noGrp="1" noChangeArrowheads="1"/>
          </p:cNvSpPr>
          <p:nvPr>
            <p:ph type="body" idx="1"/>
          </p:nvPr>
        </p:nvSpPr>
        <p:spPr/>
        <p:txBody>
          <a:bodyPr/>
          <a:lstStyle/>
          <a:p>
            <a:pPr algn="ctr" eaLnBrk="1" hangingPunct="1">
              <a:buFontTx/>
              <a:buNone/>
            </a:pPr>
            <a:r>
              <a:rPr lang="en-US" altLang="en-US" sz="2600" dirty="0">
                <a:latin typeface="Verdana" panose="020B0604030504040204" pitchFamily="34" charset="0"/>
              </a:rPr>
              <a:t>“Wisdom is the capacity to both appreciate the </a:t>
            </a:r>
            <a:r>
              <a:rPr lang="en-US" altLang="en-US" sz="2600" dirty="0">
                <a:latin typeface="Verdana" panose="020B0604030504040204" pitchFamily="34" charset="0"/>
                <a:hlinkClick r:id="rId3"/>
              </a:rPr>
              <a:t>wholeness</a:t>
            </a:r>
            <a:r>
              <a:rPr lang="en-US" altLang="en-US" sz="2600" dirty="0">
                <a:latin typeface="Verdana" panose="020B0604030504040204" pitchFamily="34" charset="0"/>
              </a:rPr>
              <a:t> of life with an expanded, deepened perspective</a:t>
            </a:r>
            <a:r>
              <a:rPr lang="en-US" altLang="en-US" sz="2600" dirty="0">
                <a:latin typeface="Times New Roman" panose="02020603050405020304" pitchFamily="18" charset="0"/>
                <a:cs typeface="Times New Roman" panose="02020603050405020304" pitchFamily="18" charset="0"/>
              </a:rPr>
              <a:t>—</a:t>
            </a:r>
            <a:r>
              <a:rPr lang="en-US" altLang="en-US" sz="2600" i="1" dirty="0">
                <a:latin typeface="Verdana" panose="020B0604030504040204" pitchFamily="34" charset="0"/>
              </a:rPr>
              <a:t>and</a:t>
            </a:r>
            <a:r>
              <a:rPr lang="en-US" altLang="en-US" sz="2600" dirty="0">
                <a:latin typeface="Verdana" panose="020B0604030504040204" pitchFamily="34" charset="0"/>
              </a:rPr>
              <a:t> to act on that appreciation to serve the long-term common good and to learn life-serving lessons.”</a:t>
            </a:r>
          </a:p>
        </p:txBody>
      </p:sp>
      <p:sp>
        <p:nvSpPr>
          <p:cNvPr id="17412" name="Text Box 4">
            <a:extLst>
              <a:ext uri="{FF2B5EF4-FFF2-40B4-BE49-F238E27FC236}">
                <a16:creationId xmlns:a16="http://schemas.microsoft.com/office/drawing/2014/main" id="{96CFFCB1-8FCE-46C0-B1C9-1899938179C3}"/>
              </a:ext>
            </a:extLst>
          </p:cNvPr>
          <p:cNvSpPr txBox="1">
            <a:spLocks noChangeArrowheads="1"/>
          </p:cNvSpPr>
          <p:nvPr/>
        </p:nvSpPr>
        <p:spPr bwMode="auto">
          <a:xfrm>
            <a:off x="1905000" y="4406900"/>
            <a:ext cx="531177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dirty="0">
                <a:latin typeface="Verdana" panose="020B0604030504040204" pitchFamily="34" charset="0"/>
                <a:hlinkClick r:id="rId4"/>
              </a:rPr>
              <a:t>http://www.co-intelligence.org/wisdom.html</a:t>
            </a:r>
            <a:endParaRPr lang="en-US" altLang="en-US" dirty="0">
              <a:latin typeface="Verdana" panose="020B0604030504040204" pitchFamily="34" charset="0"/>
            </a:endParaRPr>
          </a:p>
          <a:p>
            <a:pPr algn="ctr"/>
            <a:endParaRPr lang="en-US" altLang="en-US" dirty="0">
              <a:latin typeface="Verdana" panose="020B0604030504040204" pitchFamily="34" charset="0"/>
            </a:endParaRPr>
          </a:p>
          <a:p>
            <a:pPr algn="ctr"/>
            <a:r>
              <a:rPr lang="en-US" altLang="en-US" dirty="0">
                <a:hlinkClick r:id="rId5"/>
              </a:rPr>
              <a:t>http://www.wfs.org/Q-intro.htm</a:t>
            </a:r>
            <a:endParaRPr lang="en-US" altLang="en-US" dirty="0"/>
          </a:p>
          <a:p>
            <a:pPr algn="ctr"/>
            <a:endParaRPr lang="en-US" alt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17A925F-4E01-4216-87EF-6ACC82C1C61D}"/>
              </a:ext>
            </a:extLst>
          </p:cNvPr>
          <p:cNvSpPr>
            <a:spLocks noGrp="1" noChangeArrowheads="1"/>
          </p:cNvSpPr>
          <p:nvPr>
            <p:ph type="title"/>
          </p:nvPr>
        </p:nvSpPr>
        <p:spPr/>
        <p:txBody>
          <a:bodyPr/>
          <a:lstStyle/>
          <a:p>
            <a:pPr algn="ctr" eaLnBrk="1" hangingPunct="1"/>
            <a:r>
              <a:rPr lang="en-US" altLang="en-US" dirty="0"/>
              <a:t>Characteristics of Wisdom</a:t>
            </a:r>
          </a:p>
        </p:txBody>
      </p:sp>
      <p:sp>
        <p:nvSpPr>
          <p:cNvPr id="18435" name="Rectangle 3">
            <a:extLst>
              <a:ext uri="{FF2B5EF4-FFF2-40B4-BE49-F238E27FC236}">
                <a16:creationId xmlns:a16="http://schemas.microsoft.com/office/drawing/2014/main" id="{B7B610E4-B5EE-4EE6-96D2-4FE134633ECC}"/>
              </a:ext>
            </a:extLst>
          </p:cNvPr>
          <p:cNvSpPr>
            <a:spLocks noGrp="1" noChangeArrowheads="1"/>
          </p:cNvSpPr>
          <p:nvPr>
            <p:ph type="body" sz="half" idx="1"/>
          </p:nvPr>
        </p:nvSpPr>
        <p:spPr>
          <a:xfrm>
            <a:off x="457200" y="1600200"/>
            <a:ext cx="4041775" cy="4525963"/>
          </a:xfrm>
        </p:spPr>
        <p:txBody>
          <a:bodyPr/>
          <a:lstStyle/>
          <a:p>
            <a:pPr eaLnBrk="1" hangingPunct="1"/>
            <a:r>
              <a:rPr lang="en-US" altLang="en-US" sz="2600" dirty="0"/>
              <a:t>Big picture</a:t>
            </a:r>
          </a:p>
          <a:p>
            <a:pPr eaLnBrk="1" hangingPunct="1"/>
            <a:r>
              <a:rPr lang="en-US" altLang="en-US" sz="2600" dirty="0"/>
              <a:t>Multiple ways of knowing</a:t>
            </a:r>
          </a:p>
          <a:p>
            <a:pPr eaLnBrk="1" hangingPunct="1"/>
            <a:r>
              <a:rPr lang="en-US" altLang="en-US" sz="2600" dirty="0"/>
              <a:t>Inclusive and open</a:t>
            </a:r>
          </a:p>
          <a:p>
            <a:pPr eaLnBrk="1" hangingPunct="1"/>
            <a:r>
              <a:rPr lang="en-US" altLang="en-US" sz="2600" dirty="0"/>
              <a:t>Insightful and appropriate</a:t>
            </a:r>
          </a:p>
          <a:p>
            <a:pPr eaLnBrk="1" hangingPunct="1"/>
            <a:r>
              <a:rPr lang="en-US" altLang="en-US" sz="2600" dirty="0"/>
              <a:t>Humble and receptive</a:t>
            </a:r>
          </a:p>
        </p:txBody>
      </p:sp>
      <p:sp>
        <p:nvSpPr>
          <p:cNvPr id="18436" name="Rectangle 4">
            <a:extLst>
              <a:ext uri="{FF2B5EF4-FFF2-40B4-BE49-F238E27FC236}">
                <a16:creationId xmlns:a16="http://schemas.microsoft.com/office/drawing/2014/main" id="{3A608778-FD47-4841-92CC-35561A699912}"/>
              </a:ext>
            </a:extLst>
          </p:cNvPr>
          <p:cNvSpPr>
            <a:spLocks noGrp="1" noChangeArrowheads="1"/>
          </p:cNvSpPr>
          <p:nvPr>
            <p:ph type="body" sz="half" idx="2"/>
          </p:nvPr>
        </p:nvSpPr>
        <p:spPr>
          <a:xfrm>
            <a:off x="4645025" y="1600200"/>
            <a:ext cx="4041775" cy="4525963"/>
          </a:xfrm>
        </p:spPr>
        <p:txBody>
          <a:bodyPr/>
          <a:lstStyle/>
          <a:p>
            <a:pPr eaLnBrk="1" hangingPunct="1"/>
            <a:r>
              <a:rPr lang="en-US" altLang="en-US" sz="2600" dirty="0"/>
              <a:t>Serves life</a:t>
            </a:r>
          </a:p>
          <a:p>
            <a:pPr eaLnBrk="1" hangingPunct="1"/>
            <a:r>
              <a:rPr lang="en-US" altLang="en-US" sz="2600" dirty="0"/>
              <a:t>Grounded in relationship</a:t>
            </a:r>
          </a:p>
          <a:p>
            <a:pPr eaLnBrk="1" hangingPunct="1"/>
            <a:r>
              <a:rPr lang="en-US" altLang="en-US" sz="2600" dirty="0"/>
              <a:t>Elegant simplicity</a:t>
            </a:r>
          </a:p>
          <a:p>
            <a:pPr eaLnBrk="1" hangingPunct="1"/>
            <a:r>
              <a:rPr lang="en-US" altLang="en-US" sz="2600" dirty="0"/>
              <a:t>Integrity </a:t>
            </a:r>
          </a:p>
          <a:p>
            <a:pPr eaLnBrk="1" hangingPunct="1"/>
            <a:r>
              <a:rPr lang="en-US" altLang="en-US" sz="2600" dirty="0"/>
              <a:t>Presence</a:t>
            </a:r>
          </a:p>
        </p:txBody>
      </p:sp>
      <p:sp>
        <p:nvSpPr>
          <p:cNvPr id="18437" name="Rectangle 5">
            <a:extLst>
              <a:ext uri="{FF2B5EF4-FFF2-40B4-BE49-F238E27FC236}">
                <a16:creationId xmlns:a16="http://schemas.microsoft.com/office/drawing/2014/main" id="{82C75CEE-E1A4-4B11-8C55-F663AE14BD7F}"/>
              </a:ext>
            </a:extLst>
          </p:cNvPr>
          <p:cNvSpPr>
            <a:spLocks noChangeArrowheads="1"/>
          </p:cNvSpPr>
          <p:nvPr/>
        </p:nvSpPr>
        <p:spPr bwMode="auto">
          <a:xfrm>
            <a:off x="1689100" y="4932363"/>
            <a:ext cx="6064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hlinkClick r:id="rId3"/>
              </a:rPr>
              <a:t>http://www.co-intelligence.org/WisdomCharacteristics.html</a:t>
            </a:r>
            <a:endParaRPr lang="en-US" altLang="en-US" dirty="0"/>
          </a:p>
          <a:p>
            <a:endParaRPr lang="en-US" alt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16BA9F9B-E84B-4733-90E3-DB4ECA801721}"/>
              </a:ext>
            </a:extLst>
          </p:cNvPr>
          <p:cNvSpPr>
            <a:spLocks noGrp="1" noChangeArrowheads="1"/>
          </p:cNvSpPr>
          <p:nvPr>
            <p:ph type="title"/>
          </p:nvPr>
        </p:nvSpPr>
        <p:spPr/>
        <p:txBody>
          <a:bodyPr/>
          <a:lstStyle/>
          <a:p>
            <a:pPr algn="ctr" eaLnBrk="1" hangingPunct="1"/>
            <a:r>
              <a:rPr lang="en-US" altLang="en-US" dirty="0"/>
              <a:t>Sources of Wisdom</a:t>
            </a:r>
          </a:p>
        </p:txBody>
      </p:sp>
      <p:sp>
        <p:nvSpPr>
          <p:cNvPr id="19459" name="Rectangle 3">
            <a:extLst>
              <a:ext uri="{FF2B5EF4-FFF2-40B4-BE49-F238E27FC236}">
                <a16:creationId xmlns:a16="http://schemas.microsoft.com/office/drawing/2014/main" id="{6EAD36EE-CB5C-4CE3-9309-65FB9C444164}"/>
              </a:ext>
            </a:extLst>
          </p:cNvPr>
          <p:cNvSpPr>
            <a:spLocks noGrp="1" noChangeArrowheads="1"/>
          </p:cNvSpPr>
          <p:nvPr>
            <p:ph type="body" sz="half" idx="1"/>
          </p:nvPr>
        </p:nvSpPr>
        <p:spPr>
          <a:xfrm>
            <a:off x="457200" y="1600200"/>
            <a:ext cx="4041775" cy="4525963"/>
          </a:xfrm>
        </p:spPr>
        <p:txBody>
          <a:bodyPr/>
          <a:lstStyle/>
          <a:p>
            <a:pPr eaLnBrk="1" hangingPunct="1"/>
            <a:r>
              <a:rPr lang="en-US" altLang="en-US" sz="2600" dirty="0"/>
              <a:t>Personal Authenticity</a:t>
            </a:r>
          </a:p>
          <a:p>
            <a:pPr eaLnBrk="1" hangingPunct="1"/>
            <a:r>
              <a:rPr lang="en-US" altLang="en-US" sz="2600" dirty="0"/>
              <a:t>Spiritual Wisdom Traditions</a:t>
            </a:r>
          </a:p>
          <a:p>
            <a:pPr eaLnBrk="1" hangingPunct="1"/>
            <a:r>
              <a:rPr lang="en-US" altLang="en-US" sz="2600" dirty="0"/>
              <a:t>Diversity + Quality Dialogue</a:t>
            </a:r>
          </a:p>
          <a:p>
            <a:pPr eaLnBrk="1" hangingPunct="1"/>
            <a:r>
              <a:rPr lang="en-US" altLang="en-US" sz="2600" dirty="0"/>
              <a:t>Holistic Sciences</a:t>
            </a:r>
          </a:p>
          <a:p>
            <a:pPr eaLnBrk="1" hangingPunct="1"/>
            <a:r>
              <a:rPr lang="en-US" altLang="en-US" sz="2600" dirty="0"/>
              <a:t>Multiple Intelligences</a:t>
            </a:r>
          </a:p>
          <a:p>
            <a:pPr eaLnBrk="1" hangingPunct="1"/>
            <a:r>
              <a:rPr lang="en-US" altLang="en-US" sz="2600" dirty="0"/>
              <a:t>Reflective Time Shifting</a:t>
            </a:r>
          </a:p>
          <a:p>
            <a:pPr eaLnBrk="1" hangingPunct="1"/>
            <a:endParaRPr lang="en-US" altLang="en-US" sz="2600" dirty="0"/>
          </a:p>
          <a:p>
            <a:pPr eaLnBrk="1" hangingPunct="1"/>
            <a:endParaRPr lang="en-US" altLang="en-US" sz="2600" dirty="0"/>
          </a:p>
        </p:txBody>
      </p:sp>
      <p:sp>
        <p:nvSpPr>
          <p:cNvPr id="19460" name="Rectangle 4">
            <a:extLst>
              <a:ext uri="{FF2B5EF4-FFF2-40B4-BE49-F238E27FC236}">
                <a16:creationId xmlns:a16="http://schemas.microsoft.com/office/drawing/2014/main" id="{64929EF2-B2D0-4E2B-BCF5-4505EAC79FE5}"/>
              </a:ext>
            </a:extLst>
          </p:cNvPr>
          <p:cNvSpPr>
            <a:spLocks noGrp="1" noChangeArrowheads="1"/>
          </p:cNvSpPr>
          <p:nvPr>
            <p:ph type="body" sz="half" idx="2"/>
          </p:nvPr>
        </p:nvSpPr>
        <p:spPr>
          <a:xfrm>
            <a:off x="4645025" y="1600200"/>
            <a:ext cx="4041775" cy="4525963"/>
          </a:xfrm>
        </p:spPr>
        <p:txBody>
          <a:bodyPr/>
          <a:lstStyle/>
          <a:p>
            <a:pPr eaLnBrk="1" hangingPunct="1"/>
            <a:r>
              <a:rPr lang="en-US" altLang="en-US" sz="2600" dirty="0"/>
              <a:t>Wise People</a:t>
            </a:r>
          </a:p>
          <a:p>
            <a:pPr eaLnBrk="1" hangingPunct="1"/>
            <a:r>
              <a:rPr lang="en-US" altLang="en-US" sz="2600" dirty="0"/>
              <a:t>Higher Intelligence</a:t>
            </a:r>
          </a:p>
          <a:p>
            <a:pPr eaLnBrk="1" hangingPunct="1"/>
            <a:r>
              <a:rPr lang="en-US" altLang="en-US" sz="2600" dirty="0"/>
              <a:t>“Core Commons”–compassion, empathy, unity consciousness</a:t>
            </a:r>
          </a:p>
          <a:p>
            <a:pPr eaLnBrk="1" hangingPunct="1"/>
            <a:r>
              <a:rPr lang="en-US" altLang="en-US" sz="2600" dirty="0"/>
              <a:t>Integral Theory</a:t>
            </a:r>
          </a:p>
          <a:p>
            <a:pPr eaLnBrk="1" hangingPunct="1"/>
            <a:r>
              <a:rPr lang="en-US" altLang="en-US" sz="2600" dirty="0"/>
              <a:t>Communities of Practice</a:t>
            </a:r>
          </a:p>
          <a:p>
            <a:pPr eaLnBrk="1" hangingPunct="1"/>
            <a:endParaRPr lang="en-US" altLang="en-US" sz="2600" dirty="0"/>
          </a:p>
        </p:txBody>
      </p:sp>
      <p:sp>
        <p:nvSpPr>
          <p:cNvPr id="19461" name="Rectangle 5">
            <a:extLst>
              <a:ext uri="{FF2B5EF4-FFF2-40B4-BE49-F238E27FC236}">
                <a16:creationId xmlns:a16="http://schemas.microsoft.com/office/drawing/2014/main" id="{206C9C40-00AA-407D-B906-130E03BFDD4E}"/>
              </a:ext>
            </a:extLst>
          </p:cNvPr>
          <p:cNvSpPr>
            <a:spLocks noChangeArrowheads="1"/>
          </p:cNvSpPr>
          <p:nvPr/>
        </p:nvSpPr>
        <p:spPr bwMode="auto">
          <a:xfrm>
            <a:off x="1689100" y="5556250"/>
            <a:ext cx="53117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latin typeface="Verdana" panose="020B0604030504040204" pitchFamily="34" charset="0"/>
                <a:hlinkClick r:id="rId3"/>
              </a:rPr>
              <a:t>http://www.co-intelligence.org/wisdom.html</a:t>
            </a:r>
            <a:endParaRPr lang="en-US" altLang="en-US" dirty="0">
              <a:latin typeface="Verdana" panose="020B0604030504040204" pitchFamily="34" charset="0"/>
            </a:endParaRPr>
          </a:p>
          <a:p>
            <a:endParaRPr lang="en-US" altLang="en-US" dirty="0">
              <a:latin typeface="Verdana" panose="020B0604030504040204" pitchFamily="34"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a:extLst>
              <a:ext uri="{FF2B5EF4-FFF2-40B4-BE49-F238E27FC236}">
                <a16:creationId xmlns:a16="http://schemas.microsoft.com/office/drawing/2014/main" id="{0B40BC3B-6C30-4358-B2D9-7257D0EE3C1C}"/>
              </a:ext>
            </a:extLst>
          </p:cNvPr>
          <p:cNvSpPr txBox="1">
            <a:spLocks noChangeArrowheads="1"/>
          </p:cNvSpPr>
          <p:nvPr/>
        </p:nvSpPr>
        <p:spPr bwMode="auto">
          <a:xfrm>
            <a:off x="381000" y="1171575"/>
            <a:ext cx="8382000" cy="821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endParaRPr lang="en-US" altLang="en-US" sz="2800" dirty="0">
              <a:solidFill>
                <a:srgbClr val="CC0033"/>
              </a:solidFill>
              <a:latin typeface="Verdana" panose="020B0604030504040204" pitchFamily="34" charset="0"/>
            </a:endParaRPr>
          </a:p>
          <a:p>
            <a:pPr algn="ctr"/>
            <a:r>
              <a:rPr lang="en-US" altLang="en-US" sz="2800" dirty="0">
                <a:latin typeface="Verdana" panose="020B0604030504040204" pitchFamily="34" charset="0"/>
              </a:rPr>
              <a:t>“Wisdom is the application of intelligence, creativity and knowledge to the common good by balancing intrapersonal (one’s own), interpersonal (other’s) and extra personal (institutional or other larger) interests over the long and short terms, through the mediation of values, so as to adapt to, shape, and select environments.”</a:t>
            </a:r>
          </a:p>
          <a:p>
            <a:endParaRPr lang="en-US" altLang="en-US" sz="2800" dirty="0">
              <a:solidFill>
                <a:srgbClr val="CC0033"/>
              </a:solidFill>
              <a:latin typeface="Verdana" panose="020B0604030504040204" pitchFamily="34" charset="0"/>
            </a:endParaRPr>
          </a:p>
          <a:p>
            <a:endParaRPr lang="en-US" altLang="en-US" sz="2800" dirty="0">
              <a:solidFill>
                <a:srgbClr val="CC0033"/>
              </a:solidFill>
              <a:latin typeface="Verdana" panose="020B0604030504040204" pitchFamily="34" charset="0"/>
            </a:endParaRPr>
          </a:p>
          <a:p>
            <a:endParaRPr lang="en-US" altLang="en-US" sz="2800" dirty="0">
              <a:solidFill>
                <a:srgbClr val="CC0033"/>
              </a:solidFill>
              <a:latin typeface="Verdana" panose="020B0604030504040204" pitchFamily="34" charset="0"/>
            </a:endParaRPr>
          </a:p>
          <a:p>
            <a:endParaRPr lang="en-US" altLang="en-US" sz="2400" dirty="0">
              <a:solidFill>
                <a:srgbClr val="CC0033"/>
              </a:solidFill>
              <a:latin typeface="Verdana" panose="020B0604030504040204" pitchFamily="34" charset="0"/>
            </a:endParaRPr>
          </a:p>
          <a:p>
            <a:endParaRPr lang="en-US" altLang="en-US" sz="2400" dirty="0">
              <a:solidFill>
                <a:srgbClr val="CC0033"/>
              </a:solidFill>
              <a:latin typeface="Verdana" panose="020B0604030504040204" pitchFamily="34" charset="0"/>
            </a:endParaRPr>
          </a:p>
          <a:p>
            <a:endParaRPr lang="en-US" altLang="en-US" sz="2400" dirty="0">
              <a:solidFill>
                <a:srgbClr val="CC0033"/>
              </a:solidFill>
              <a:latin typeface="Verdana" panose="020B0604030504040204" pitchFamily="34" charset="0"/>
            </a:endParaRPr>
          </a:p>
          <a:p>
            <a:endParaRPr lang="en-US" altLang="en-US" sz="2400" dirty="0">
              <a:solidFill>
                <a:srgbClr val="CC0033"/>
              </a:solidFill>
              <a:latin typeface="Verdana" panose="020B0604030504040204" pitchFamily="34" charset="0"/>
            </a:endParaRPr>
          </a:p>
          <a:p>
            <a:endParaRPr lang="en-US" altLang="en-US" sz="2400" dirty="0">
              <a:solidFill>
                <a:srgbClr val="CC0033"/>
              </a:solidFill>
              <a:latin typeface="Verdana" panose="020B0604030504040204" pitchFamily="34" charset="0"/>
            </a:endParaRPr>
          </a:p>
          <a:p>
            <a:endParaRPr lang="en-US" altLang="en-US" sz="2400" dirty="0">
              <a:solidFill>
                <a:srgbClr val="CC0033"/>
              </a:solidFill>
              <a:latin typeface="Verdana" panose="020B0604030504040204" pitchFamily="34" charset="0"/>
            </a:endParaRPr>
          </a:p>
          <a:p>
            <a:endParaRPr lang="en-US" altLang="en-US" sz="2400" dirty="0">
              <a:solidFill>
                <a:srgbClr val="CC0033"/>
              </a:solidFill>
              <a:latin typeface="Verdana" panose="020B0604030504040204" pitchFamily="34" charset="0"/>
            </a:endParaRPr>
          </a:p>
          <a:p>
            <a:endParaRPr lang="en-US" altLang="en-US" sz="2400" dirty="0">
              <a:solidFill>
                <a:srgbClr val="CC0033"/>
              </a:solidFill>
              <a:latin typeface="Verdana" panose="020B0604030504040204" pitchFamily="34" charset="0"/>
            </a:endParaRPr>
          </a:p>
        </p:txBody>
      </p:sp>
      <p:sp>
        <p:nvSpPr>
          <p:cNvPr id="20483" name="Rectangle 3">
            <a:extLst>
              <a:ext uri="{FF2B5EF4-FFF2-40B4-BE49-F238E27FC236}">
                <a16:creationId xmlns:a16="http://schemas.microsoft.com/office/drawing/2014/main" id="{8F5818CC-31C5-434E-8210-CC44C6D3759F}"/>
              </a:ext>
            </a:extLst>
          </p:cNvPr>
          <p:cNvSpPr>
            <a:spLocks noGrp="1" noChangeArrowheads="1"/>
          </p:cNvSpPr>
          <p:nvPr>
            <p:ph type="title"/>
          </p:nvPr>
        </p:nvSpPr>
        <p:spPr>
          <a:xfrm>
            <a:off x="457200" y="179388"/>
            <a:ext cx="8229600" cy="1143000"/>
          </a:xfrm>
        </p:spPr>
        <p:txBody>
          <a:bodyPr/>
          <a:lstStyle/>
          <a:p>
            <a:pPr algn="ctr" eaLnBrk="1" hangingPunct="1"/>
            <a:r>
              <a:rPr lang="en-US" altLang="en-US" sz="3600" dirty="0"/>
              <a:t>Balance Theory of Wisdom</a:t>
            </a:r>
          </a:p>
        </p:txBody>
      </p:sp>
      <p:sp>
        <p:nvSpPr>
          <p:cNvPr id="20484" name="Text Box 4">
            <a:extLst>
              <a:ext uri="{FF2B5EF4-FFF2-40B4-BE49-F238E27FC236}">
                <a16:creationId xmlns:a16="http://schemas.microsoft.com/office/drawing/2014/main" id="{EB9EA90B-24C2-4C3D-8B9D-93FA418447AA}"/>
              </a:ext>
            </a:extLst>
          </p:cNvPr>
          <p:cNvSpPr txBox="1">
            <a:spLocks noChangeArrowheads="1"/>
          </p:cNvSpPr>
          <p:nvPr/>
        </p:nvSpPr>
        <p:spPr bwMode="auto">
          <a:xfrm>
            <a:off x="368300" y="5911850"/>
            <a:ext cx="85725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latin typeface="Verdana" panose="020B0604030504040204" pitchFamily="34" charset="0"/>
              </a:rPr>
              <a:t>Sternberg, Robert, (2004) Words to the wise about wisdom, </a:t>
            </a:r>
            <a:r>
              <a:rPr lang="en-US" altLang="en-US" i="1" dirty="0">
                <a:latin typeface="Verdana" panose="020B0604030504040204" pitchFamily="34" charset="0"/>
              </a:rPr>
              <a:t>Human Development</a:t>
            </a:r>
            <a:r>
              <a:rPr lang="en-US" altLang="en-US" dirty="0">
                <a:latin typeface="Verdana" panose="020B0604030504040204" pitchFamily="34" charset="0"/>
              </a:rPr>
              <a:t> 47:286-289</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D2780-BF81-4955-8655-303646790209}"/>
              </a:ext>
            </a:extLst>
          </p:cNvPr>
          <p:cNvSpPr>
            <a:spLocks noGrp="1"/>
          </p:cNvSpPr>
          <p:nvPr>
            <p:ph type="title"/>
          </p:nvPr>
        </p:nvSpPr>
        <p:spPr/>
        <p:txBody>
          <a:bodyPr/>
          <a:lstStyle/>
          <a:p>
            <a:pPr algn="ctr"/>
            <a:r>
              <a:rPr lang="en-US" dirty="0"/>
              <a:t>Wisdom Capacities</a:t>
            </a:r>
          </a:p>
        </p:txBody>
      </p:sp>
      <p:sp>
        <p:nvSpPr>
          <p:cNvPr id="3" name="TextBox 2">
            <a:extLst>
              <a:ext uri="{FF2B5EF4-FFF2-40B4-BE49-F238E27FC236}">
                <a16:creationId xmlns:a16="http://schemas.microsoft.com/office/drawing/2014/main" id="{9F2223FA-EB2F-47BB-B239-5B4DAE440312}"/>
              </a:ext>
            </a:extLst>
          </p:cNvPr>
          <p:cNvSpPr txBox="1"/>
          <p:nvPr/>
        </p:nvSpPr>
        <p:spPr>
          <a:xfrm>
            <a:off x="1196939" y="1885308"/>
            <a:ext cx="4989892" cy="3539430"/>
          </a:xfrm>
          <a:prstGeom prst="rect">
            <a:avLst/>
          </a:prstGeom>
          <a:noFill/>
        </p:spPr>
        <p:txBody>
          <a:bodyPr wrap="none" rtlCol="0">
            <a:spAutoFit/>
          </a:bodyPr>
          <a:lstStyle/>
          <a:p>
            <a:r>
              <a:rPr lang="en-US" sz="3200" dirty="0"/>
              <a:t>Meaning</a:t>
            </a:r>
          </a:p>
          <a:p>
            <a:r>
              <a:rPr lang="en-US" sz="3200" dirty="0"/>
              <a:t>Reflection</a:t>
            </a:r>
          </a:p>
          <a:p>
            <a:r>
              <a:rPr lang="en-US" sz="3200" dirty="0"/>
              <a:t>Forgiveness, humility, trust</a:t>
            </a:r>
          </a:p>
          <a:p>
            <a:r>
              <a:rPr lang="en-US" sz="3200" dirty="0"/>
              <a:t>Compassion</a:t>
            </a:r>
          </a:p>
          <a:p>
            <a:r>
              <a:rPr lang="en-US" sz="3200" dirty="0"/>
              <a:t>Relationality</a:t>
            </a:r>
          </a:p>
          <a:p>
            <a:r>
              <a:rPr lang="en-US" sz="3200" dirty="0"/>
              <a:t>Positiveness</a:t>
            </a:r>
          </a:p>
          <a:p>
            <a:r>
              <a:rPr lang="en-US" sz="3200" dirty="0"/>
              <a:t>Understanding of complexity</a:t>
            </a:r>
          </a:p>
        </p:txBody>
      </p:sp>
      <p:sp>
        <p:nvSpPr>
          <p:cNvPr id="4" name="TextBox 3">
            <a:extLst>
              <a:ext uri="{FF2B5EF4-FFF2-40B4-BE49-F238E27FC236}">
                <a16:creationId xmlns:a16="http://schemas.microsoft.com/office/drawing/2014/main" id="{7B561C3F-DA24-49E7-8819-ACED00D6B547}"/>
              </a:ext>
            </a:extLst>
          </p:cNvPr>
          <p:cNvSpPr txBox="1"/>
          <p:nvPr/>
        </p:nvSpPr>
        <p:spPr>
          <a:xfrm>
            <a:off x="210620" y="5661061"/>
            <a:ext cx="8533618" cy="923330"/>
          </a:xfrm>
          <a:prstGeom prst="rect">
            <a:avLst/>
          </a:prstGeom>
          <a:noFill/>
        </p:spPr>
        <p:txBody>
          <a:bodyPr wrap="none" rtlCol="0">
            <a:spAutoFit/>
          </a:bodyPr>
          <a:lstStyle/>
          <a:p>
            <a:r>
              <a:rPr lang="en-US" dirty="0"/>
              <a:t>Plews-Ogan, M., &amp; Beyt, G. (Eds.). (2014). Wisdom leadership in academic health science </a:t>
            </a:r>
          </a:p>
          <a:p>
            <a:r>
              <a:rPr lang="en-US" dirty="0"/>
              <a:t>centers: Leading positive change. Radcliffe Publishing.</a:t>
            </a:r>
          </a:p>
          <a:p>
            <a:endParaRPr lang="en-US" dirty="0"/>
          </a:p>
        </p:txBody>
      </p:sp>
    </p:spTree>
    <p:extLst>
      <p:ext uri="{BB962C8B-B14F-4D97-AF65-F5344CB8AC3E}">
        <p14:creationId xmlns:p14="http://schemas.microsoft.com/office/powerpoint/2010/main" val="1502982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15">
            <a:extLst>
              <a:ext uri="{FF2B5EF4-FFF2-40B4-BE49-F238E27FC236}">
                <a16:creationId xmlns:a16="http://schemas.microsoft.com/office/drawing/2014/main" id="{D33C3A8B-E0E9-4C33-B0E0-E3D81749C11B}"/>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2392363" y="396875"/>
            <a:ext cx="4397375" cy="5815013"/>
          </a:xfrm>
          <a:prstGeom prst="rect">
            <a:avLst/>
          </a:prstGeom>
          <a:solidFill>
            <a:srgbClr val="99CCFF">
              <a:alpha val="5882"/>
            </a:srgb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2531" name="Text Box 3">
            <a:extLst>
              <a:ext uri="{FF2B5EF4-FFF2-40B4-BE49-F238E27FC236}">
                <a16:creationId xmlns:a16="http://schemas.microsoft.com/office/drawing/2014/main" id="{B9F38E72-8360-406A-AD4A-C6CB2E28857E}"/>
              </a:ext>
            </a:extLst>
          </p:cNvPr>
          <p:cNvSpPr txBox="1">
            <a:spLocks noChangeArrowheads="1"/>
          </p:cNvSpPr>
          <p:nvPr/>
        </p:nvSpPr>
        <p:spPr bwMode="auto">
          <a:xfrm>
            <a:off x="4800600" y="207963"/>
            <a:ext cx="38862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dirty="0">
                <a:solidFill>
                  <a:srgbClr val="0000FF"/>
                </a:solidFill>
                <a:latin typeface="Comic Sans MS" panose="030F0702030302020204" pitchFamily="66" charset="0"/>
              </a:rPr>
              <a:t>Personality Factors</a:t>
            </a:r>
            <a:br>
              <a:rPr lang="en-US" altLang="en-US" sz="2800" dirty="0">
                <a:solidFill>
                  <a:srgbClr val="0000FF"/>
                </a:solidFill>
                <a:latin typeface="Comic Sans MS" panose="030F0702030302020204" pitchFamily="66" charset="0"/>
              </a:rPr>
            </a:br>
            <a:r>
              <a:rPr lang="en-US" altLang="en-US" dirty="0">
                <a:latin typeface="Comic Sans MS" panose="030F0702030302020204" pitchFamily="66" charset="0"/>
              </a:rPr>
              <a:t>(traits), Motivation,</a:t>
            </a:r>
            <a:br>
              <a:rPr lang="en-US" altLang="en-US" dirty="0">
                <a:latin typeface="Comic Sans MS" panose="030F0702030302020204" pitchFamily="66" charset="0"/>
              </a:rPr>
            </a:br>
            <a:r>
              <a:rPr lang="en-US" altLang="en-US" dirty="0">
                <a:latin typeface="Comic Sans MS" panose="030F0702030302020204" pitchFamily="66" charset="0"/>
              </a:rPr>
              <a:t>Temperament</a:t>
            </a:r>
          </a:p>
        </p:txBody>
      </p:sp>
      <p:sp>
        <p:nvSpPr>
          <p:cNvPr id="22532" name="Text Box 4">
            <a:extLst>
              <a:ext uri="{FF2B5EF4-FFF2-40B4-BE49-F238E27FC236}">
                <a16:creationId xmlns:a16="http://schemas.microsoft.com/office/drawing/2014/main" id="{67A7724C-D7B3-4C24-AD38-F2090A9F1770}"/>
              </a:ext>
            </a:extLst>
          </p:cNvPr>
          <p:cNvSpPr txBox="1">
            <a:spLocks noChangeArrowheads="1"/>
          </p:cNvSpPr>
          <p:nvPr/>
        </p:nvSpPr>
        <p:spPr bwMode="auto">
          <a:xfrm>
            <a:off x="161925" y="3121025"/>
            <a:ext cx="2514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solidFill>
                  <a:srgbClr val="0000FF"/>
                </a:solidFill>
                <a:latin typeface="Comic Sans MS" panose="030F0702030302020204" pitchFamily="66" charset="0"/>
              </a:rPr>
              <a:t>Intelligence </a:t>
            </a:r>
            <a:r>
              <a:rPr lang="en-US" altLang="en-US" dirty="0">
                <a:latin typeface="Comic Sans MS" panose="030F0702030302020204" pitchFamily="66" charset="0"/>
              </a:rPr>
              <a:t>Pattern Recognition</a:t>
            </a:r>
          </a:p>
        </p:txBody>
      </p:sp>
      <p:sp>
        <p:nvSpPr>
          <p:cNvPr id="22533" name="Text Box 5">
            <a:extLst>
              <a:ext uri="{FF2B5EF4-FFF2-40B4-BE49-F238E27FC236}">
                <a16:creationId xmlns:a16="http://schemas.microsoft.com/office/drawing/2014/main" id="{10285655-1DF5-45F4-914A-5BC7E33DA99C}"/>
              </a:ext>
            </a:extLst>
          </p:cNvPr>
          <p:cNvSpPr txBox="1">
            <a:spLocks noChangeArrowheads="1"/>
          </p:cNvSpPr>
          <p:nvPr/>
        </p:nvSpPr>
        <p:spPr bwMode="auto">
          <a:xfrm>
            <a:off x="6264275" y="3629025"/>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dirty="0">
                <a:solidFill>
                  <a:srgbClr val="0000FF"/>
                </a:solidFill>
                <a:latin typeface="Comic Sans MS" panose="030F0702030302020204" pitchFamily="66" charset="0"/>
              </a:rPr>
              <a:t>Passion</a:t>
            </a:r>
          </a:p>
        </p:txBody>
      </p:sp>
      <p:sp>
        <p:nvSpPr>
          <p:cNvPr id="22534" name="Text Box 6">
            <a:extLst>
              <a:ext uri="{FF2B5EF4-FFF2-40B4-BE49-F238E27FC236}">
                <a16:creationId xmlns:a16="http://schemas.microsoft.com/office/drawing/2014/main" id="{F0384480-7828-4FAF-BCF5-DBCFC4FF3CEF}"/>
              </a:ext>
            </a:extLst>
          </p:cNvPr>
          <p:cNvSpPr txBox="1">
            <a:spLocks noChangeArrowheads="1"/>
          </p:cNvSpPr>
          <p:nvPr/>
        </p:nvSpPr>
        <p:spPr bwMode="auto">
          <a:xfrm>
            <a:off x="781050" y="1225550"/>
            <a:ext cx="281622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solidFill>
                  <a:srgbClr val="0000FF"/>
                </a:solidFill>
                <a:latin typeface="Comic Sans MS" panose="030F0702030302020204" pitchFamily="66" charset="0"/>
              </a:rPr>
              <a:t>Level of </a:t>
            </a:r>
            <a:br>
              <a:rPr lang="en-US" altLang="en-US" dirty="0">
                <a:solidFill>
                  <a:srgbClr val="0000FF"/>
                </a:solidFill>
                <a:latin typeface="Comic Sans MS" panose="030F0702030302020204" pitchFamily="66" charset="0"/>
              </a:rPr>
            </a:br>
            <a:r>
              <a:rPr lang="en-US" altLang="en-US" dirty="0">
                <a:solidFill>
                  <a:srgbClr val="0000FF"/>
                </a:solidFill>
                <a:latin typeface="Comic Sans MS" panose="030F0702030302020204" pitchFamily="66" charset="0"/>
              </a:rPr>
              <a:t>Development </a:t>
            </a:r>
          </a:p>
          <a:p>
            <a:pPr eaLnBrk="1" hangingPunct="1"/>
            <a:r>
              <a:rPr lang="en-US" altLang="en-US" dirty="0">
                <a:latin typeface="Comic Sans MS" panose="030F0702030302020204" pitchFamily="66" charset="0"/>
              </a:rPr>
              <a:t>Worldviews</a:t>
            </a:r>
            <a:br>
              <a:rPr lang="en-US" altLang="en-US" dirty="0">
                <a:latin typeface="Comic Sans MS" panose="030F0702030302020204" pitchFamily="66" charset="0"/>
              </a:rPr>
            </a:br>
            <a:r>
              <a:rPr lang="en-US" altLang="en-US" dirty="0">
                <a:latin typeface="Comic Sans MS" panose="030F0702030302020204" pitchFamily="66" charset="0"/>
              </a:rPr>
              <a:t>Action Logics</a:t>
            </a:r>
            <a:endParaRPr lang="en-US" altLang="en-US" sz="3200" dirty="0">
              <a:latin typeface="Comic Sans MS" panose="030F0702030302020204" pitchFamily="66" charset="0"/>
            </a:endParaRPr>
          </a:p>
        </p:txBody>
      </p:sp>
      <p:sp>
        <p:nvSpPr>
          <p:cNvPr id="22535" name="Text Box 7">
            <a:extLst>
              <a:ext uri="{FF2B5EF4-FFF2-40B4-BE49-F238E27FC236}">
                <a16:creationId xmlns:a16="http://schemas.microsoft.com/office/drawing/2014/main" id="{E24FCB30-04B0-4476-8705-72938584C802}"/>
              </a:ext>
            </a:extLst>
          </p:cNvPr>
          <p:cNvSpPr txBox="1">
            <a:spLocks noChangeArrowheads="1"/>
          </p:cNvSpPr>
          <p:nvPr/>
        </p:nvSpPr>
        <p:spPr bwMode="auto">
          <a:xfrm>
            <a:off x="715963" y="4813300"/>
            <a:ext cx="3417887"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solidFill>
                  <a:srgbClr val="0000FF"/>
                </a:solidFill>
                <a:latin typeface="Comic Sans MS" panose="030F0702030302020204" pitchFamily="66" charset="0"/>
              </a:rPr>
              <a:t>Intuitive Abilities</a:t>
            </a:r>
            <a:br>
              <a:rPr lang="en-US" altLang="en-US" dirty="0">
                <a:solidFill>
                  <a:srgbClr val="0000FF"/>
                </a:solidFill>
                <a:latin typeface="Comic Sans MS" panose="030F0702030302020204" pitchFamily="66" charset="0"/>
              </a:rPr>
            </a:br>
            <a:r>
              <a:rPr lang="en-US" altLang="en-US" dirty="0">
                <a:latin typeface="Comic Sans MS" panose="030F0702030302020204" pitchFamily="66" charset="0"/>
              </a:rPr>
              <a:t>Inner Skills,                                            Talents &amp; Practices</a:t>
            </a:r>
          </a:p>
        </p:txBody>
      </p:sp>
      <p:sp>
        <p:nvSpPr>
          <p:cNvPr id="22536" name="Text Box 10">
            <a:extLst>
              <a:ext uri="{FF2B5EF4-FFF2-40B4-BE49-F238E27FC236}">
                <a16:creationId xmlns:a16="http://schemas.microsoft.com/office/drawing/2014/main" id="{7504C7AC-D3AA-46E9-AC18-8EDD87EA5801}"/>
              </a:ext>
            </a:extLst>
          </p:cNvPr>
          <p:cNvSpPr txBox="1">
            <a:spLocks noChangeArrowheads="1"/>
          </p:cNvSpPr>
          <p:nvPr/>
        </p:nvSpPr>
        <p:spPr bwMode="auto">
          <a:xfrm>
            <a:off x="165100" y="0"/>
            <a:ext cx="396875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100" dirty="0">
                <a:latin typeface="Comic Sans MS" panose="030F0702030302020204" pitchFamily="66" charset="0"/>
              </a:rPr>
              <a:t>Facets of Individuality</a:t>
            </a:r>
          </a:p>
        </p:txBody>
      </p:sp>
      <p:sp>
        <p:nvSpPr>
          <p:cNvPr id="22537" name="Text Box 11">
            <a:extLst>
              <a:ext uri="{FF2B5EF4-FFF2-40B4-BE49-F238E27FC236}">
                <a16:creationId xmlns:a16="http://schemas.microsoft.com/office/drawing/2014/main" id="{022D9EAA-0AEE-4FBB-AC72-1CABBDEF49D8}"/>
              </a:ext>
            </a:extLst>
          </p:cNvPr>
          <p:cNvSpPr txBox="1">
            <a:spLocks noChangeArrowheads="1"/>
          </p:cNvSpPr>
          <p:nvPr/>
        </p:nvSpPr>
        <p:spPr bwMode="auto">
          <a:xfrm>
            <a:off x="6034088" y="4308475"/>
            <a:ext cx="2438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dirty="0">
                <a:solidFill>
                  <a:srgbClr val="0000FF"/>
                </a:solidFill>
                <a:latin typeface="Comic Sans MS" panose="030F0702030302020204" pitchFamily="66" charset="0"/>
              </a:rPr>
              <a:t>Preference</a:t>
            </a:r>
          </a:p>
          <a:p>
            <a:pPr algn="r" eaLnBrk="1" hangingPunct="1"/>
            <a:r>
              <a:rPr lang="en-US" altLang="en-US" dirty="0">
                <a:latin typeface="Comic Sans MS" panose="030F0702030302020204" pitchFamily="66" charset="0"/>
              </a:rPr>
              <a:t>Promotional Preventional</a:t>
            </a:r>
          </a:p>
        </p:txBody>
      </p:sp>
      <p:sp>
        <p:nvSpPr>
          <p:cNvPr id="22538" name="Text Box 12">
            <a:extLst>
              <a:ext uri="{FF2B5EF4-FFF2-40B4-BE49-F238E27FC236}">
                <a16:creationId xmlns:a16="http://schemas.microsoft.com/office/drawing/2014/main" id="{3AC66719-AC6C-483E-993C-22F9B52CB8A5}"/>
              </a:ext>
            </a:extLst>
          </p:cNvPr>
          <p:cNvSpPr txBox="1">
            <a:spLocks noChangeArrowheads="1"/>
          </p:cNvSpPr>
          <p:nvPr/>
        </p:nvSpPr>
        <p:spPr bwMode="auto">
          <a:xfrm>
            <a:off x="6034088" y="1747838"/>
            <a:ext cx="2438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dirty="0">
                <a:solidFill>
                  <a:srgbClr val="0000FF"/>
                </a:solidFill>
                <a:latin typeface="Comic Sans MS" panose="030F0702030302020204" pitchFamily="66" charset="0"/>
              </a:rPr>
              <a:t>Life stage</a:t>
            </a:r>
          </a:p>
          <a:p>
            <a:pPr algn="r" eaLnBrk="1" hangingPunct="1"/>
            <a:r>
              <a:rPr lang="en-US" altLang="en-US" dirty="0">
                <a:latin typeface="Comic Sans MS" panose="030F0702030302020204" pitchFamily="66" charset="0"/>
              </a:rPr>
              <a:t>Age</a:t>
            </a:r>
          </a:p>
          <a:p>
            <a:pPr algn="r" eaLnBrk="1" hangingPunct="1"/>
            <a:r>
              <a:rPr lang="en-US" altLang="en-US" dirty="0">
                <a:latin typeface="Comic Sans MS" panose="030F0702030302020204" pitchFamily="66" charset="0"/>
              </a:rPr>
              <a:t>Stage</a:t>
            </a:r>
          </a:p>
        </p:txBody>
      </p:sp>
      <p:sp>
        <p:nvSpPr>
          <p:cNvPr id="192520" name="Text Box 8">
            <a:extLst>
              <a:ext uri="{FF2B5EF4-FFF2-40B4-BE49-F238E27FC236}">
                <a16:creationId xmlns:a16="http://schemas.microsoft.com/office/drawing/2014/main" id="{C61EE8FA-2444-4CF2-B79A-7C0A2DA612A6}"/>
              </a:ext>
            </a:extLst>
          </p:cNvPr>
          <p:cNvSpPr txBox="1">
            <a:spLocks noChangeArrowheads="1"/>
          </p:cNvSpPr>
          <p:nvPr/>
        </p:nvSpPr>
        <p:spPr bwMode="auto">
          <a:xfrm>
            <a:off x="3524250" y="2941638"/>
            <a:ext cx="2209800" cy="1373187"/>
          </a:xfrm>
          <a:prstGeom prst="rect">
            <a:avLst/>
          </a:prstGeom>
          <a:noFill/>
          <a:ln w="9525">
            <a:noFill/>
            <a:miter lim="800000"/>
            <a:headEnd/>
            <a:tailEnd/>
          </a:ln>
          <a:effectLst/>
        </p:spPr>
        <p:txBody>
          <a:bodyPr>
            <a:spAutoFit/>
          </a:bodyPr>
          <a:lstStyle/>
          <a:p>
            <a:pPr algn="ctr">
              <a:spcBef>
                <a:spcPct val="50000"/>
              </a:spcBef>
              <a:defRPr/>
            </a:pPr>
            <a:r>
              <a:rPr lang="en-US" sz="2800" dirty="0">
                <a:solidFill>
                  <a:srgbClr val="0000FF"/>
                </a:solidFill>
                <a:effectLst>
                  <a:outerShdw blurRad="38100" dist="38100" dir="2700000" algn="tl">
                    <a:srgbClr val="000000"/>
                  </a:outerShdw>
                </a:effectLst>
                <a:latin typeface="Comic Sans MS" pitchFamily="66" charset="0"/>
              </a:rPr>
              <a:t>Historical Cultural Personal</a:t>
            </a:r>
          </a:p>
        </p:txBody>
      </p:sp>
      <p:sp>
        <p:nvSpPr>
          <p:cNvPr id="22540" name="TextBox 11">
            <a:extLst>
              <a:ext uri="{FF2B5EF4-FFF2-40B4-BE49-F238E27FC236}">
                <a16:creationId xmlns:a16="http://schemas.microsoft.com/office/drawing/2014/main" id="{2B9AA3AC-DBCB-4B88-BE0C-7858A3C8E97B}"/>
              </a:ext>
            </a:extLst>
          </p:cNvPr>
          <p:cNvSpPr txBox="1">
            <a:spLocks noChangeArrowheads="1"/>
          </p:cNvSpPr>
          <p:nvPr/>
        </p:nvSpPr>
        <p:spPr bwMode="auto">
          <a:xfrm>
            <a:off x="6019800" y="6211888"/>
            <a:ext cx="2667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hlinkClick r:id="rId4"/>
              </a:rPr>
              <a:t>http://www.harthill.co.uk/</a:t>
            </a:r>
            <a:r>
              <a:rPr lang="en-US" altLang="en-US" dirty="0"/>
              <a:t> </a:t>
            </a:r>
          </a:p>
        </p:txBody>
      </p:sp>
    </p:spTree>
  </p:cSld>
  <p:clrMapOvr>
    <a:masterClrMapping/>
  </p:clrMapOv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TotalTime>
  <Words>2597</Words>
  <Application>Microsoft Office PowerPoint</Application>
  <PresentationFormat>On-screen Show (4:3)</PresentationFormat>
  <Paragraphs>515</Paragraphs>
  <Slides>31</Slides>
  <Notes>27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Arial</vt:lpstr>
      <vt:lpstr>Arial Unicode MS</vt:lpstr>
      <vt:lpstr>Calibri</vt:lpstr>
      <vt:lpstr>Calibri Light</vt:lpstr>
      <vt:lpstr>Comic Sans MS</vt:lpstr>
      <vt:lpstr>Symbol</vt:lpstr>
      <vt:lpstr>Times New Roman</vt:lpstr>
      <vt:lpstr>Verdana</vt:lpstr>
      <vt:lpstr>Wingdings</vt:lpstr>
      <vt:lpstr>Office Theme</vt:lpstr>
      <vt:lpstr>Visionary Leadership in Healthcare  Excellence in Practice, Policy, and Ethics</vt:lpstr>
      <vt:lpstr>PowerPoint Presentation</vt:lpstr>
      <vt:lpstr>Learning Objectives</vt:lpstr>
      <vt:lpstr>Wisdom</vt:lpstr>
      <vt:lpstr>Characteristics of Wisdom</vt:lpstr>
      <vt:lpstr>Sources of Wisdom</vt:lpstr>
      <vt:lpstr>Balance Theory of Wisdom</vt:lpstr>
      <vt:lpstr>Wisdom Capacities</vt:lpstr>
      <vt:lpstr>PowerPoint Presentation</vt:lpstr>
      <vt:lpstr>Personal Values Inventory </vt:lpstr>
      <vt:lpstr>Character Strengths and Virtues</vt:lpstr>
      <vt:lpstr>Wisdom </vt:lpstr>
      <vt:lpstr>Courage</vt:lpstr>
      <vt:lpstr>Humanity</vt:lpstr>
      <vt:lpstr>Justice</vt:lpstr>
      <vt:lpstr>Temperance</vt:lpstr>
      <vt:lpstr>Transcendence</vt:lpstr>
      <vt:lpstr>PowerPoint Presentation</vt:lpstr>
      <vt:lpstr>Wisdom is a Function of Vertical  Development </vt:lpstr>
      <vt:lpstr>Supporting Development &amp; Transformation</vt:lpstr>
      <vt:lpstr>PowerPoint Presentation</vt:lpstr>
      <vt:lpstr>Key notes</vt:lpstr>
      <vt:lpstr>Distribution of meaning making stages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Pesut</dc:creator>
  <cp:lastModifiedBy>Jill Stanley</cp:lastModifiedBy>
  <cp:revision>16</cp:revision>
  <dcterms:created xsi:type="dcterms:W3CDTF">2021-04-24T16:26:50Z</dcterms:created>
  <dcterms:modified xsi:type="dcterms:W3CDTF">2022-01-26T18:17:21Z</dcterms:modified>
</cp:coreProperties>
</file>