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56"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7290F2-6753-43CD-A5CD-8971D866B850}" v="1" dt="2022-01-26T18:03:1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60"/>
  </p:normalViewPr>
  <p:slideViewPr>
    <p:cSldViewPr snapToGrid="0">
      <p:cViewPr varScale="1">
        <p:scale>
          <a:sx n="107" d="100"/>
          <a:sy n="107"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Stanley" userId="8e0e8236-892f-4a03-81d6-aa217787c5a2" providerId="ADAL" clId="{BB7290F2-6753-43CD-A5CD-8971D866B850}"/>
    <pc:docChg chg="undo custSel modSld">
      <pc:chgData name="Jill Stanley" userId="8e0e8236-892f-4a03-81d6-aa217787c5a2" providerId="ADAL" clId="{BB7290F2-6753-43CD-A5CD-8971D866B850}" dt="2022-01-26T18:09:41.788" v="156" actId="120"/>
      <pc:docMkLst>
        <pc:docMk/>
      </pc:docMkLst>
      <pc:sldChg chg="modSp mod">
        <pc:chgData name="Jill Stanley" userId="8e0e8236-892f-4a03-81d6-aa217787c5a2" providerId="ADAL" clId="{BB7290F2-6753-43CD-A5CD-8971D866B850}" dt="2022-01-26T17:56:39.857" v="55" actId="20577"/>
        <pc:sldMkLst>
          <pc:docMk/>
          <pc:sldMk cId="2042662254" sldId="256"/>
        </pc:sldMkLst>
        <pc:spChg chg="mod">
          <ac:chgData name="Jill Stanley" userId="8e0e8236-892f-4a03-81d6-aa217787c5a2" providerId="ADAL" clId="{BB7290F2-6753-43CD-A5CD-8971D866B850}" dt="2022-01-26T17:56:39.857" v="55" actId="20577"/>
          <ac:spMkLst>
            <pc:docMk/>
            <pc:sldMk cId="2042662254" sldId="256"/>
            <ac:spMk id="2" creationId="{00000000-0000-0000-0000-000000000000}"/>
          </ac:spMkLst>
        </pc:spChg>
        <pc:spChg chg="mod">
          <ac:chgData name="Jill Stanley" userId="8e0e8236-892f-4a03-81d6-aa217787c5a2" providerId="ADAL" clId="{BB7290F2-6753-43CD-A5CD-8971D866B850}" dt="2022-01-26T17:53:37.999" v="43" actId="14100"/>
          <ac:spMkLst>
            <pc:docMk/>
            <pc:sldMk cId="2042662254" sldId="256"/>
            <ac:spMk id="3" creationId="{00000000-0000-0000-0000-000000000000}"/>
          </ac:spMkLst>
        </pc:spChg>
      </pc:sldChg>
      <pc:sldChg chg="modSp mod">
        <pc:chgData name="Jill Stanley" userId="8e0e8236-892f-4a03-81d6-aa217787c5a2" providerId="ADAL" clId="{BB7290F2-6753-43CD-A5CD-8971D866B850}" dt="2022-01-26T17:57:03.267" v="56" actId="120"/>
        <pc:sldMkLst>
          <pc:docMk/>
          <pc:sldMk cId="719046409" sldId="257"/>
        </pc:sldMkLst>
        <pc:spChg chg="mod">
          <ac:chgData name="Jill Stanley" userId="8e0e8236-892f-4a03-81d6-aa217787c5a2" providerId="ADAL" clId="{BB7290F2-6753-43CD-A5CD-8971D866B850}" dt="2022-01-26T17:57:03.267" v="56" actId="120"/>
          <ac:spMkLst>
            <pc:docMk/>
            <pc:sldMk cId="719046409" sldId="257"/>
            <ac:spMk id="2" creationId="{00000000-0000-0000-0000-000000000000}"/>
          </ac:spMkLst>
        </pc:spChg>
      </pc:sldChg>
      <pc:sldChg chg="modSp mod">
        <pc:chgData name="Jill Stanley" userId="8e0e8236-892f-4a03-81d6-aa217787c5a2" providerId="ADAL" clId="{BB7290F2-6753-43CD-A5CD-8971D866B850}" dt="2022-01-26T17:57:18.961" v="57" actId="14100"/>
        <pc:sldMkLst>
          <pc:docMk/>
          <pc:sldMk cId="2441242085" sldId="259"/>
        </pc:sldMkLst>
        <pc:spChg chg="mod">
          <ac:chgData name="Jill Stanley" userId="8e0e8236-892f-4a03-81d6-aa217787c5a2" providerId="ADAL" clId="{BB7290F2-6753-43CD-A5CD-8971D866B850}" dt="2022-01-26T17:57:18.961" v="57" actId="14100"/>
          <ac:spMkLst>
            <pc:docMk/>
            <pc:sldMk cId="2441242085" sldId="259"/>
            <ac:spMk id="3" creationId="{00000000-0000-0000-0000-000000000000}"/>
          </ac:spMkLst>
        </pc:spChg>
      </pc:sldChg>
      <pc:sldChg chg="modSp mod">
        <pc:chgData name="Jill Stanley" userId="8e0e8236-892f-4a03-81d6-aa217787c5a2" providerId="ADAL" clId="{BB7290F2-6753-43CD-A5CD-8971D866B850}" dt="2022-01-26T17:57:32.407" v="59" actId="120"/>
        <pc:sldMkLst>
          <pc:docMk/>
          <pc:sldMk cId="3495617988" sldId="260"/>
        </pc:sldMkLst>
        <pc:spChg chg="mod">
          <ac:chgData name="Jill Stanley" userId="8e0e8236-892f-4a03-81d6-aa217787c5a2" providerId="ADAL" clId="{BB7290F2-6753-43CD-A5CD-8971D866B850}" dt="2022-01-26T17:57:32.407" v="59" actId="120"/>
          <ac:spMkLst>
            <pc:docMk/>
            <pc:sldMk cId="3495617988" sldId="260"/>
            <ac:spMk id="2" creationId="{00000000-0000-0000-0000-000000000000}"/>
          </ac:spMkLst>
        </pc:spChg>
      </pc:sldChg>
      <pc:sldChg chg="modSp mod">
        <pc:chgData name="Jill Stanley" userId="8e0e8236-892f-4a03-81d6-aa217787c5a2" providerId="ADAL" clId="{BB7290F2-6753-43CD-A5CD-8971D866B850}" dt="2022-01-26T17:57:55.273" v="60" actId="207"/>
        <pc:sldMkLst>
          <pc:docMk/>
          <pc:sldMk cId="117531269" sldId="261"/>
        </pc:sldMkLst>
        <pc:spChg chg="mod">
          <ac:chgData name="Jill Stanley" userId="8e0e8236-892f-4a03-81d6-aa217787c5a2" providerId="ADAL" clId="{BB7290F2-6753-43CD-A5CD-8971D866B850}" dt="2022-01-26T17:57:55.273" v="60" actId="207"/>
          <ac:spMkLst>
            <pc:docMk/>
            <pc:sldMk cId="117531269" sldId="261"/>
            <ac:spMk id="3" creationId="{00000000-0000-0000-0000-000000000000}"/>
          </ac:spMkLst>
        </pc:spChg>
      </pc:sldChg>
      <pc:sldChg chg="modSp mod">
        <pc:chgData name="Jill Stanley" userId="8e0e8236-892f-4a03-81d6-aa217787c5a2" providerId="ADAL" clId="{BB7290F2-6753-43CD-A5CD-8971D866B850}" dt="2022-01-26T17:58:43.634" v="66" actId="14100"/>
        <pc:sldMkLst>
          <pc:docMk/>
          <pc:sldMk cId="4122786213" sldId="262"/>
        </pc:sldMkLst>
        <pc:spChg chg="mod">
          <ac:chgData name="Jill Stanley" userId="8e0e8236-892f-4a03-81d6-aa217787c5a2" providerId="ADAL" clId="{BB7290F2-6753-43CD-A5CD-8971D866B850}" dt="2022-01-26T17:58:43.634" v="66" actId="14100"/>
          <ac:spMkLst>
            <pc:docMk/>
            <pc:sldMk cId="4122786213" sldId="262"/>
            <ac:spMk id="3" creationId="{00000000-0000-0000-0000-000000000000}"/>
          </ac:spMkLst>
        </pc:spChg>
      </pc:sldChg>
      <pc:sldChg chg="modSp mod">
        <pc:chgData name="Jill Stanley" userId="8e0e8236-892f-4a03-81d6-aa217787c5a2" providerId="ADAL" clId="{BB7290F2-6753-43CD-A5CD-8971D866B850}" dt="2022-01-26T17:59:13.846" v="69" actId="207"/>
        <pc:sldMkLst>
          <pc:docMk/>
          <pc:sldMk cId="4248469936" sldId="263"/>
        </pc:sldMkLst>
        <pc:spChg chg="mod">
          <ac:chgData name="Jill Stanley" userId="8e0e8236-892f-4a03-81d6-aa217787c5a2" providerId="ADAL" clId="{BB7290F2-6753-43CD-A5CD-8971D866B850}" dt="2022-01-26T17:59:13.846" v="69" actId="207"/>
          <ac:spMkLst>
            <pc:docMk/>
            <pc:sldMk cId="4248469936" sldId="263"/>
            <ac:spMk id="3" creationId="{00000000-0000-0000-0000-000000000000}"/>
          </ac:spMkLst>
        </pc:spChg>
      </pc:sldChg>
      <pc:sldChg chg="modSp mod">
        <pc:chgData name="Jill Stanley" userId="8e0e8236-892f-4a03-81d6-aa217787c5a2" providerId="ADAL" clId="{BB7290F2-6753-43CD-A5CD-8971D866B850}" dt="2022-01-26T18:00:58.446" v="85" actId="120"/>
        <pc:sldMkLst>
          <pc:docMk/>
          <pc:sldMk cId="283204742" sldId="264"/>
        </pc:sldMkLst>
        <pc:spChg chg="mod">
          <ac:chgData name="Jill Stanley" userId="8e0e8236-892f-4a03-81d6-aa217787c5a2" providerId="ADAL" clId="{BB7290F2-6753-43CD-A5CD-8971D866B850}" dt="2022-01-26T17:59:30.854" v="71" actId="207"/>
          <ac:spMkLst>
            <pc:docMk/>
            <pc:sldMk cId="283204742" sldId="264"/>
            <ac:spMk id="2" creationId="{00000000-0000-0000-0000-000000000000}"/>
          </ac:spMkLst>
        </pc:spChg>
        <pc:spChg chg="mod">
          <ac:chgData name="Jill Stanley" userId="8e0e8236-892f-4a03-81d6-aa217787c5a2" providerId="ADAL" clId="{BB7290F2-6753-43CD-A5CD-8971D866B850}" dt="2022-01-26T18:00:58.446" v="85" actId="120"/>
          <ac:spMkLst>
            <pc:docMk/>
            <pc:sldMk cId="283204742" sldId="264"/>
            <ac:spMk id="3" creationId="{00000000-0000-0000-0000-000000000000}"/>
          </ac:spMkLst>
        </pc:spChg>
      </pc:sldChg>
      <pc:sldChg chg="modSp mod">
        <pc:chgData name="Jill Stanley" userId="8e0e8236-892f-4a03-81d6-aa217787c5a2" providerId="ADAL" clId="{BB7290F2-6753-43CD-A5CD-8971D866B850}" dt="2022-01-26T18:02:23.508" v="93" actId="5793"/>
        <pc:sldMkLst>
          <pc:docMk/>
          <pc:sldMk cId="3767644425" sldId="265"/>
        </pc:sldMkLst>
        <pc:spChg chg="mod">
          <ac:chgData name="Jill Stanley" userId="8e0e8236-892f-4a03-81d6-aa217787c5a2" providerId="ADAL" clId="{BB7290F2-6753-43CD-A5CD-8971D866B850}" dt="2022-01-26T18:02:09.052" v="89" actId="2711"/>
          <ac:spMkLst>
            <pc:docMk/>
            <pc:sldMk cId="3767644425" sldId="265"/>
            <ac:spMk id="2" creationId="{00000000-0000-0000-0000-000000000000}"/>
          </ac:spMkLst>
        </pc:spChg>
        <pc:spChg chg="mod">
          <ac:chgData name="Jill Stanley" userId="8e0e8236-892f-4a03-81d6-aa217787c5a2" providerId="ADAL" clId="{BB7290F2-6753-43CD-A5CD-8971D866B850}" dt="2022-01-26T18:02:23.508" v="93" actId="5793"/>
          <ac:spMkLst>
            <pc:docMk/>
            <pc:sldMk cId="3767644425" sldId="265"/>
            <ac:spMk id="3" creationId="{00000000-0000-0000-0000-000000000000}"/>
          </ac:spMkLst>
        </pc:spChg>
      </pc:sldChg>
      <pc:sldChg chg="modSp mod">
        <pc:chgData name="Jill Stanley" userId="8e0e8236-892f-4a03-81d6-aa217787c5a2" providerId="ADAL" clId="{BB7290F2-6753-43CD-A5CD-8971D866B850}" dt="2022-01-26T18:03:41.240" v="100" actId="207"/>
        <pc:sldMkLst>
          <pc:docMk/>
          <pc:sldMk cId="3531498938" sldId="266"/>
        </pc:sldMkLst>
        <pc:spChg chg="mod">
          <ac:chgData name="Jill Stanley" userId="8e0e8236-892f-4a03-81d6-aa217787c5a2" providerId="ADAL" clId="{BB7290F2-6753-43CD-A5CD-8971D866B850}" dt="2022-01-26T18:03:20.074" v="97" actId="14100"/>
          <ac:spMkLst>
            <pc:docMk/>
            <pc:sldMk cId="3531498938" sldId="266"/>
            <ac:spMk id="2" creationId="{00000000-0000-0000-0000-000000000000}"/>
          </ac:spMkLst>
        </pc:spChg>
        <pc:spChg chg="mod">
          <ac:chgData name="Jill Stanley" userId="8e0e8236-892f-4a03-81d6-aa217787c5a2" providerId="ADAL" clId="{BB7290F2-6753-43CD-A5CD-8971D866B850}" dt="2022-01-26T18:03:41.240" v="100" actId="207"/>
          <ac:spMkLst>
            <pc:docMk/>
            <pc:sldMk cId="3531498938" sldId="266"/>
            <ac:spMk id="3" creationId="{00000000-0000-0000-0000-000000000000}"/>
          </ac:spMkLst>
        </pc:spChg>
      </pc:sldChg>
      <pc:sldChg chg="modSp mod">
        <pc:chgData name="Jill Stanley" userId="8e0e8236-892f-4a03-81d6-aa217787c5a2" providerId="ADAL" clId="{BB7290F2-6753-43CD-A5CD-8971D866B850}" dt="2022-01-26T18:04:10.692" v="106" actId="207"/>
        <pc:sldMkLst>
          <pc:docMk/>
          <pc:sldMk cId="3736146296" sldId="267"/>
        </pc:sldMkLst>
        <pc:spChg chg="mod">
          <ac:chgData name="Jill Stanley" userId="8e0e8236-892f-4a03-81d6-aa217787c5a2" providerId="ADAL" clId="{BB7290F2-6753-43CD-A5CD-8971D866B850}" dt="2022-01-26T18:03:56.019" v="103" actId="6549"/>
          <ac:spMkLst>
            <pc:docMk/>
            <pc:sldMk cId="3736146296" sldId="267"/>
            <ac:spMk id="2" creationId="{00000000-0000-0000-0000-000000000000}"/>
          </ac:spMkLst>
        </pc:spChg>
        <pc:spChg chg="mod">
          <ac:chgData name="Jill Stanley" userId="8e0e8236-892f-4a03-81d6-aa217787c5a2" providerId="ADAL" clId="{BB7290F2-6753-43CD-A5CD-8971D866B850}" dt="2022-01-26T18:04:10.692" v="106" actId="207"/>
          <ac:spMkLst>
            <pc:docMk/>
            <pc:sldMk cId="3736146296" sldId="267"/>
            <ac:spMk id="3" creationId="{00000000-0000-0000-0000-000000000000}"/>
          </ac:spMkLst>
        </pc:spChg>
      </pc:sldChg>
      <pc:sldChg chg="modSp mod">
        <pc:chgData name="Jill Stanley" userId="8e0e8236-892f-4a03-81d6-aa217787c5a2" providerId="ADAL" clId="{BB7290F2-6753-43CD-A5CD-8971D866B850}" dt="2022-01-26T18:04:47.262" v="112" actId="207"/>
        <pc:sldMkLst>
          <pc:docMk/>
          <pc:sldMk cId="3190160594" sldId="268"/>
        </pc:sldMkLst>
        <pc:spChg chg="mod">
          <ac:chgData name="Jill Stanley" userId="8e0e8236-892f-4a03-81d6-aa217787c5a2" providerId="ADAL" clId="{BB7290F2-6753-43CD-A5CD-8971D866B850}" dt="2022-01-26T18:04:21.651" v="107" actId="207"/>
          <ac:spMkLst>
            <pc:docMk/>
            <pc:sldMk cId="3190160594" sldId="268"/>
            <ac:spMk id="2" creationId="{00000000-0000-0000-0000-000000000000}"/>
          </ac:spMkLst>
        </pc:spChg>
        <pc:spChg chg="mod">
          <ac:chgData name="Jill Stanley" userId="8e0e8236-892f-4a03-81d6-aa217787c5a2" providerId="ADAL" clId="{BB7290F2-6753-43CD-A5CD-8971D866B850}" dt="2022-01-26T18:04:47.262" v="112" actId="207"/>
          <ac:spMkLst>
            <pc:docMk/>
            <pc:sldMk cId="3190160594" sldId="268"/>
            <ac:spMk id="3" creationId="{00000000-0000-0000-0000-000000000000}"/>
          </ac:spMkLst>
        </pc:spChg>
      </pc:sldChg>
      <pc:sldChg chg="modSp mod">
        <pc:chgData name="Jill Stanley" userId="8e0e8236-892f-4a03-81d6-aa217787c5a2" providerId="ADAL" clId="{BB7290F2-6753-43CD-A5CD-8971D866B850}" dt="2022-01-26T18:07:28.649" v="134" actId="120"/>
        <pc:sldMkLst>
          <pc:docMk/>
          <pc:sldMk cId="2335464706" sldId="269"/>
        </pc:sldMkLst>
        <pc:spChg chg="mod">
          <ac:chgData name="Jill Stanley" userId="8e0e8236-892f-4a03-81d6-aa217787c5a2" providerId="ADAL" clId="{BB7290F2-6753-43CD-A5CD-8971D866B850}" dt="2022-01-26T18:05:09.400" v="116" actId="14100"/>
          <ac:spMkLst>
            <pc:docMk/>
            <pc:sldMk cId="2335464706" sldId="269"/>
            <ac:spMk id="2" creationId="{00000000-0000-0000-0000-000000000000}"/>
          </ac:spMkLst>
        </pc:spChg>
        <pc:spChg chg="mod">
          <ac:chgData name="Jill Stanley" userId="8e0e8236-892f-4a03-81d6-aa217787c5a2" providerId="ADAL" clId="{BB7290F2-6753-43CD-A5CD-8971D866B850}" dt="2022-01-26T18:07:28.649" v="134" actId="120"/>
          <ac:spMkLst>
            <pc:docMk/>
            <pc:sldMk cId="2335464706" sldId="269"/>
            <ac:spMk id="3" creationId="{00000000-0000-0000-0000-000000000000}"/>
          </ac:spMkLst>
        </pc:spChg>
      </pc:sldChg>
      <pc:sldChg chg="modSp mod">
        <pc:chgData name="Jill Stanley" userId="8e0e8236-892f-4a03-81d6-aa217787c5a2" providerId="ADAL" clId="{BB7290F2-6753-43CD-A5CD-8971D866B850}" dt="2022-01-26T18:08:13.241" v="141" actId="207"/>
        <pc:sldMkLst>
          <pc:docMk/>
          <pc:sldMk cId="1564769329" sldId="270"/>
        </pc:sldMkLst>
        <pc:spChg chg="mod">
          <ac:chgData name="Jill Stanley" userId="8e0e8236-892f-4a03-81d6-aa217787c5a2" providerId="ADAL" clId="{BB7290F2-6753-43CD-A5CD-8971D866B850}" dt="2022-01-26T18:07:54.622" v="138" actId="20577"/>
          <ac:spMkLst>
            <pc:docMk/>
            <pc:sldMk cId="1564769329" sldId="270"/>
            <ac:spMk id="2" creationId="{00000000-0000-0000-0000-000000000000}"/>
          </ac:spMkLst>
        </pc:spChg>
        <pc:spChg chg="mod">
          <ac:chgData name="Jill Stanley" userId="8e0e8236-892f-4a03-81d6-aa217787c5a2" providerId="ADAL" clId="{BB7290F2-6753-43CD-A5CD-8971D866B850}" dt="2022-01-26T18:08:13.241" v="141" actId="207"/>
          <ac:spMkLst>
            <pc:docMk/>
            <pc:sldMk cId="1564769329" sldId="270"/>
            <ac:spMk id="3" creationId="{00000000-0000-0000-0000-000000000000}"/>
          </ac:spMkLst>
        </pc:spChg>
      </pc:sldChg>
      <pc:sldChg chg="modSp mod">
        <pc:chgData name="Jill Stanley" userId="8e0e8236-892f-4a03-81d6-aa217787c5a2" providerId="ADAL" clId="{BB7290F2-6753-43CD-A5CD-8971D866B850}" dt="2022-01-26T18:08:37.932" v="146" actId="14100"/>
        <pc:sldMkLst>
          <pc:docMk/>
          <pc:sldMk cId="105239975" sldId="271"/>
        </pc:sldMkLst>
        <pc:spChg chg="mod">
          <ac:chgData name="Jill Stanley" userId="8e0e8236-892f-4a03-81d6-aa217787c5a2" providerId="ADAL" clId="{BB7290F2-6753-43CD-A5CD-8971D866B850}" dt="2022-01-26T18:08:37.932" v="146" actId="14100"/>
          <ac:spMkLst>
            <pc:docMk/>
            <pc:sldMk cId="105239975" sldId="271"/>
            <ac:spMk id="2" creationId="{00000000-0000-0000-0000-000000000000}"/>
          </ac:spMkLst>
        </pc:spChg>
        <pc:spChg chg="mod">
          <ac:chgData name="Jill Stanley" userId="8e0e8236-892f-4a03-81d6-aa217787c5a2" providerId="ADAL" clId="{BB7290F2-6753-43CD-A5CD-8971D866B850}" dt="2022-01-26T18:08:33.675" v="145" actId="14100"/>
          <ac:spMkLst>
            <pc:docMk/>
            <pc:sldMk cId="105239975" sldId="271"/>
            <ac:spMk id="3" creationId="{00000000-0000-0000-0000-000000000000}"/>
          </ac:spMkLst>
        </pc:spChg>
      </pc:sldChg>
      <pc:sldChg chg="modSp mod">
        <pc:chgData name="Jill Stanley" userId="8e0e8236-892f-4a03-81d6-aa217787c5a2" providerId="ADAL" clId="{BB7290F2-6753-43CD-A5CD-8971D866B850}" dt="2022-01-26T18:08:50.481" v="148" actId="120"/>
        <pc:sldMkLst>
          <pc:docMk/>
          <pc:sldMk cId="1098681432" sldId="272"/>
        </pc:sldMkLst>
        <pc:spChg chg="mod">
          <ac:chgData name="Jill Stanley" userId="8e0e8236-892f-4a03-81d6-aa217787c5a2" providerId="ADAL" clId="{BB7290F2-6753-43CD-A5CD-8971D866B850}" dt="2022-01-26T18:08:50.481" v="148" actId="120"/>
          <ac:spMkLst>
            <pc:docMk/>
            <pc:sldMk cId="1098681432" sldId="272"/>
            <ac:spMk id="2" creationId="{00000000-0000-0000-0000-000000000000}"/>
          </ac:spMkLst>
        </pc:spChg>
      </pc:sldChg>
      <pc:sldChg chg="modSp mod">
        <pc:chgData name="Jill Stanley" userId="8e0e8236-892f-4a03-81d6-aa217787c5a2" providerId="ADAL" clId="{BB7290F2-6753-43CD-A5CD-8971D866B850}" dt="2022-01-26T18:09:15.238" v="150" actId="207"/>
        <pc:sldMkLst>
          <pc:docMk/>
          <pc:sldMk cId="3336766304" sldId="273"/>
        </pc:sldMkLst>
        <pc:spChg chg="mod">
          <ac:chgData name="Jill Stanley" userId="8e0e8236-892f-4a03-81d6-aa217787c5a2" providerId="ADAL" clId="{BB7290F2-6753-43CD-A5CD-8971D866B850}" dt="2022-01-26T18:09:15.238" v="150" actId="207"/>
          <ac:spMkLst>
            <pc:docMk/>
            <pc:sldMk cId="3336766304" sldId="273"/>
            <ac:spMk id="2" creationId="{00000000-0000-0000-0000-000000000000}"/>
          </ac:spMkLst>
        </pc:spChg>
      </pc:sldChg>
      <pc:sldChg chg="modSp mod">
        <pc:chgData name="Jill Stanley" userId="8e0e8236-892f-4a03-81d6-aa217787c5a2" providerId="ADAL" clId="{BB7290F2-6753-43CD-A5CD-8971D866B850}" dt="2022-01-26T18:09:23.310" v="152" actId="120"/>
        <pc:sldMkLst>
          <pc:docMk/>
          <pc:sldMk cId="1773433805" sldId="275"/>
        </pc:sldMkLst>
        <pc:spChg chg="mod">
          <ac:chgData name="Jill Stanley" userId="8e0e8236-892f-4a03-81d6-aa217787c5a2" providerId="ADAL" clId="{BB7290F2-6753-43CD-A5CD-8971D866B850}" dt="2022-01-26T18:09:23.310" v="152" actId="120"/>
          <ac:spMkLst>
            <pc:docMk/>
            <pc:sldMk cId="1773433805" sldId="275"/>
            <ac:spMk id="2" creationId="{00000000-0000-0000-0000-000000000000}"/>
          </ac:spMkLst>
        </pc:spChg>
      </pc:sldChg>
      <pc:sldChg chg="modSp mod">
        <pc:chgData name="Jill Stanley" userId="8e0e8236-892f-4a03-81d6-aa217787c5a2" providerId="ADAL" clId="{BB7290F2-6753-43CD-A5CD-8971D866B850}" dt="2022-01-26T18:09:30.636" v="154" actId="207"/>
        <pc:sldMkLst>
          <pc:docMk/>
          <pc:sldMk cId="1855949619" sldId="276"/>
        </pc:sldMkLst>
        <pc:spChg chg="mod">
          <ac:chgData name="Jill Stanley" userId="8e0e8236-892f-4a03-81d6-aa217787c5a2" providerId="ADAL" clId="{BB7290F2-6753-43CD-A5CD-8971D866B850}" dt="2022-01-26T18:09:30.636" v="154" actId="207"/>
          <ac:spMkLst>
            <pc:docMk/>
            <pc:sldMk cId="1855949619" sldId="276"/>
            <ac:spMk id="2" creationId="{00000000-0000-0000-0000-000000000000}"/>
          </ac:spMkLst>
        </pc:spChg>
      </pc:sldChg>
      <pc:sldChg chg="modSp mod">
        <pc:chgData name="Jill Stanley" userId="8e0e8236-892f-4a03-81d6-aa217787c5a2" providerId="ADAL" clId="{BB7290F2-6753-43CD-A5CD-8971D866B850}" dt="2022-01-26T18:09:41.788" v="156" actId="120"/>
        <pc:sldMkLst>
          <pc:docMk/>
          <pc:sldMk cId="1070084233" sldId="277"/>
        </pc:sldMkLst>
        <pc:spChg chg="mod">
          <ac:chgData name="Jill Stanley" userId="8e0e8236-892f-4a03-81d6-aa217787c5a2" providerId="ADAL" clId="{BB7290F2-6753-43CD-A5CD-8971D866B850}" dt="2022-01-26T18:09:41.788" v="156" actId="120"/>
          <ac:spMkLst>
            <pc:docMk/>
            <pc:sldMk cId="1070084233" sldId="277"/>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BA7B9-05DF-4B6A-B317-DC1B57820FAF}" type="doc">
      <dgm:prSet loTypeId="urn:microsoft.com/office/officeart/2005/8/layout/hProcess9" loCatId="process" qsTypeId="urn:microsoft.com/office/officeart/2005/8/quickstyle/simple1" qsCatId="simple" csTypeId="urn:microsoft.com/office/officeart/2005/8/colors/accent3_1" csCatId="accent3" phldr="1"/>
      <dgm:spPr/>
      <dgm:t>
        <a:bodyPr/>
        <a:lstStyle/>
        <a:p>
          <a:endParaRPr lang="en-US"/>
        </a:p>
      </dgm:t>
    </dgm:pt>
    <dgm:pt modelId="{52534399-A130-4166-BE93-CFDE32301593}">
      <dgm:prSet phldrT="[Text]"/>
      <dgm:spPr>
        <a:xfrm>
          <a:off x="2277" y="1305401"/>
          <a:ext cx="995585" cy="1740535"/>
        </a:xfrm>
        <a:prstGeom prst="round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Research generates Evidence</a:t>
          </a:r>
        </a:p>
      </dgm:t>
    </dgm:pt>
    <dgm:pt modelId="{8E690809-EF32-414E-8034-A6122453EF10}" type="parTrans" cxnId="{78B24BAB-DAEB-43E8-9F14-F08B5415CE07}">
      <dgm:prSet/>
      <dgm:spPr/>
      <dgm:t>
        <a:bodyPr/>
        <a:lstStyle/>
        <a:p>
          <a:endParaRPr lang="en-US"/>
        </a:p>
      </dgm:t>
    </dgm:pt>
    <dgm:pt modelId="{5B054369-31E8-4D5C-BFD1-90A7CACC43CE}" type="sibTrans" cxnId="{78B24BAB-DAEB-43E8-9F14-F08B5415CE07}">
      <dgm:prSet/>
      <dgm:spPr/>
      <dgm:t>
        <a:bodyPr/>
        <a:lstStyle/>
        <a:p>
          <a:endParaRPr lang="en-US"/>
        </a:p>
      </dgm:t>
    </dgm:pt>
    <dgm:pt modelId="{03EA2352-ADA2-4414-ADFA-E58C11BC8F45}">
      <dgm:prSet phldrT="[Text]"/>
      <dgm:spPr>
        <a:xfrm>
          <a:off x="1047642" y="1305401"/>
          <a:ext cx="995585" cy="1740535"/>
        </a:xfrm>
        <a:prstGeom prst="round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Evidence generates best practice.</a:t>
          </a:r>
        </a:p>
        <a:p>
          <a:r>
            <a:rPr lang="en-US" dirty="0">
              <a:solidFill>
                <a:sysClr val="windowText" lastClr="000000">
                  <a:hueOff val="0"/>
                  <a:satOff val="0"/>
                  <a:lumOff val="0"/>
                  <a:alphaOff val="0"/>
                </a:sysClr>
              </a:solidFill>
              <a:latin typeface="Calibri" panose="020F0502020204030204"/>
              <a:ea typeface="+mn-ea"/>
              <a:cs typeface="+mn-cs"/>
            </a:rPr>
            <a:t>Evidence is the foundation of Innovation</a:t>
          </a:r>
        </a:p>
      </dgm:t>
    </dgm:pt>
    <dgm:pt modelId="{79F76495-121B-4B44-9196-75C15D2A792E}" type="parTrans" cxnId="{0F5F3DEC-1664-4CAE-AE8F-C1A787F9A5CC}">
      <dgm:prSet/>
      <dgm:spPr/>
      <dgm:t>
        <a:bodyPr/>
        <a:lstStyle/>
        <a:p>
          <a:endParaRPr lang="en-US"/>
        </a:p>
      </dgm:t>
    </dgm:pt>
    <dgm:pt modelId="{537C93A4-E8BB-4FE2-A21C-862B900057BD}" type="sibTrans" cxnId="{0F5F3DEC-1664-4CAE-AE8F-C1A787F9A5CC}">
      <dgm:prSet/>
      <dgm:spPr/>
      <dgm:t>
        <a:bodyPr/>
        <a:lstStyle/>
        <a:p>
          <a:endParaRPr lang="en-US"/>
        </a:p>
      </dgm:t>
    </dgm:pt>
    <dgm:pt modelId="{96C36866-9540-4E35-B945-2BBAE1B52BFE}">
      <dgm:prSet phldrT="[Text]"/>
      <dgm:spPr>
        <a:xfrm>
          <a:off x="2093007" y="1305401"/>
          <a:ext cx="995585" cy="1740535"/>
        </a:xfrm>
        <a:prstGeom prst="round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Innovation enhances Evidence-based, best Practice</a:t>
          </a:r>
        </a:p>
      </dgm:t>
    </dgm:pt>
    <dgm:pt modelId="{AABADEBA-4339-469E-9879-41497071A23F}" type="parTrans" cxnId="{C8778188-DB01-4A97-9C25-FFFBBF0B5454}">
      <dgm:prSet/>
      <dgm:spPr/>
      <dgm:t>
        <a:bodyPr/>
        <a:lstStyle/>
        <a:p>
          <a:endParaRPr lang="en-US"/>
        </a:p>
      </dgm:t>
    </dgm:pt>
    <dgm:pt modelId="{316DBD3A-C5CD-4344-8D18-539FF5EEE391}" type="sibTrans" cxnId="{C8778188-DB01-4A97-9C25-FFFBBF0B5454}">
      <dgm:prSet/>
      <dgm:spPr/>
      <dgm:t>
        <a:bodyPr/>
        <a:lstStyle/>
        <a:p>
          <a:endParaRPr lang="en-US"/>
        </a:p>
      </dgm:t>
    </dgm:pt>
    <dgm:pt modelId="{352E0AAB-361C-43C1-8AA3-2C09B5D1ADE5}">
      <dgm:prSet/>
      <dgm:spPr>
        <a:xfrm>
          <a:off x="3138372" y="1305401"/>
          <a:ext cx="995585" cy="1740535"/>
        </a:xfrm>
        <a:prstGeom prst="roundRect">
          <a:avLst/>
        </a:prstGeom>
        <a:solidFill>
          <a:sysClr val="window" lastClr="FFFFFF">
            <a:lumMod val="65000"/>
          </a:sysClr>
        </a:solidFill>
        <a:ln w="12700" cap="flat" cmpd="sng" algn="ctr">
          <a:solidFill>
            <a:srgbClr val="A5A5A5">
              <a:shade val="80000"/>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Evidence-based, best practice is delivered via Process Improvement </a:t>
          </a:r>
        </a:p>
      </dgm:t>
    </dgm:pt>
    <dgm:pt modelId="{385626F9-1EF4-4825-A6B7-54C0A52547AD}" type="parTrans" cxnId="{3A5C2DA8-44A7-485B-AAF3-B952A94CB6C6}">
      <dgm:prSet/>
      <dgm:spPr/>
      <dgm:t>
        <a:bodyPr/>
        <a:lstStyle/>
        <a:p>
          <a:endParaRPr lang="en-US"/>
        </a:p>
      </dgm:t>
    </dgm:pt>
    <dgm:pt modelId="{1ABD8770-3414-4E03-B2D6-6F4DEA1AE71F}" type="sibTrans" cxnId="{3A5C2DA8-44A7-485B-AAF3-B952A94CB6C6}">
      <dgm:prSet/>
      <dgm:spPr/>
      <dgm:t>
        <a:bodyPr/>
        <a:lstStyle/>
        <a:p>
          <a:endParaRPr lang="en-US"/>
        </a:p>
      </dgm:t>
    </dgm:pt>
    <dgm:pt modelId="{813F9004-8CD1-4E5F-9399-083A1F9ECCA2}">
      <dgm:prSet/>
      <dgm:spPr>
        <a:xfrm>
          <a:off x="4183737" y="1305401"/>
          <a:ext cx="995585" cy="1740535"/>
        </a:xfrm>
        <a:prstGeom prst="roundRect">
          <a:avLst/>
        </a:prstGeom>
        <a:solidFill>
          <a:sysClr val="windowText" lastClr="000000">
            <a:lumMod val="65000"/>
            <a:lumOff val="35000"/>
          </a:sysClr>
        </a:solidFill>
        <a:ln w="12700" cap="flat" cmpd="sng" algn="ctr">
          <a:solidFill>
            <a:srgbClr val="A5A5A5">
              <a:shade val="80000"/>
              <a:hueOff val="0"/>
              <a:satOff val="0"/>
              <a:lumOff val="0"/>
              <a:alphaOff val="0"/>
            </a:srgbClr>
          </a:solidFill>
          <a:prstDash val="solid"/>
          <a:miter lim="800000"/>
        </a:ln>
        <a:effectLst/>
      </dgm:spPr>
      <dgm:t>
        <a:bodyPr/>
        <a:lstStyle/>
        <a:p>
          <a:r>
            <a:rPr lang="en-US" dirty="0">
              <a:solidFill>
                <a:sysClr val="window" lastClr="FFFFFF"/>
              </a:solidFill>
              <a:latin typeface="Calibri" panose="020F0502020204030204"/>
              <a:ea typeface="+mn-ea"/>
              <a:cs typeface="+mn-cs"/>
            </a:rPr>
            <a:t>Best care delivered ...</a:t>
          </a:r>
        </a:p>
        <a:p>
          <a:r>
            <a:rPr lang="en-US" dirty="0">
              <a:solidFill>
                <a:sysClr val="window" lastClr="FFFFFF"/>
              </a:solidFill>
              <a:latin typeface="Calibri" panose="020F0502020204030204"/>
              <a:ea typeface="+mn-ea"/>
              <a:cs typeface="+mn-cs"/>
            </a:rPr>
            <a:t>every time.</a:t>
          </a:r>
        </a:p>
      </dgm:t>
    </dgm:pt>
    <dgm:pt modelId="{4EF3D892-C15D-4207-B088-E020055BE584}" type="parTrans" cxnId="{85B5B3CE-509C-4DD8-AC7B-86885CA28DDD}">
      <dgm:prSet/>
      <dgm:spPr/>
      <dgm:t>
        <a:bodyPr/>
        <a:lstStyle/>
        <a:p>
          <a:endParaRPr lang="en-US"/>
        </a:p>
      </dgm:t>
    </dgm:pt>
    <dgm:pt modelId="{6363E4C9-3C4B-4EE3-B738-9F70EA0FBB90}" type="sibTrans" cxnId="{85B5B3CE-509C-4DD8-AC7B-86885CA28DDD}">
      <dgm:prSet/>
      <dgm:spPr/>
      <dgm:t>
        <a:bodyPr/>
        <a:lstStyle/>
        <a:p>
          <a:endParaRPr lang="en-US"/>
        </a:p>
      </dgm:t>
    </dgm:pt>
    <dgm:pt modelId="{D936C5B6-9D9D-4221-AD78-C984F7053AD6}" type="pres">
      <dgm:prSet presAssocID="{594BA7B9-05DF-4B6A-B317-DC1B57820FAF}" presName="CompostProcess" presStyleCnt="0">
        <dgm:presLayoutVars>
          <dgm:dir/>
          <dgm:resizeHandles val="exact"/>
        </dgm:presLayoutVars>
      </dgm:prSet>
      <dgm:spPr/>
    </dgm:pt>
    <dgm:pt modelId="{1C0A2160-32FD-40C8-A28B-5ABD9CEC4997}" type="pres">
      <dgm:prSet presAssocID="{594BA7B9-05DF-4B6A-B317-DC1B57820FAF}" presName="arrow" presStyleLbl="bgShp" presStyleIdx="0" presStyleCnt="1"/>
      <dgm:spPr>
        <a:xfrm>
          <a:off x="388619" y="0"/>
          <a:ext cx="4404360" cy="4351338"/>
        </a:xfrm>
        <a:prstGeom prst="rightArrow">
          <a:avLst/>
        </a:prstGeom>
        <a:solidFill>
          <a:srgbClr val="A5A5A5">
            <a:tint val="40000"/>
            <a:hueOff val="0"/>
            <a:satOff val="0"/>
            <a:lumOff val="0"/>
            <a:alphaOff val="0"/>
          </a:srgbClr>
        </a:solidFill>
        <a:ln>
          <a:noFill/>
        </a:ln>
        <a:effectLst/>
      </dgm:spPr>
    </dgm:pt>
    <dgm:pt modelId="{4AA55F1F-E516-432D-8716-6A6BB308F220}" type="pres">
      <dgm:prSet presAssocID="{594BA7B9-05DF-4B6A-B317-DC1B57820FAF}" presName="linearProcess" presStyleCnt="0"/>
      <dgm:spPr/>
    </dgm:pt>
    <dgm:pt modelId="{0E41EC58-4C64-49F9-B98D-A888096D5178}" type="pres">
      <dgm:prSet presAssocID="{52534399-A130-4166-BE93-CFDE32301593}" presName="textNode" presStyleLbl="node1" presStyleIdx="0" presStyleCnt="5">
        <dgm:presLayoutVars>
          <dgm:bulletEnabled val="1"/>
        </dgm:presLayoutVars>
      </dgm:prSet>
      <dgm:spPr/>
    </dgm:pt>
    <dgm:pt modelId="{F94BE04B-D555-4D52-9924-FB8C8D8D2064}" type="pres">
      <dgm:prSet presAssocID="{5B054369-31E8-4D5C-BFD1-90A7CACC43CE}" presName="sibTrans" presStyleCnt="0"/>
      <dgm:spPr/>
    </dgm:pt>
    <dgm:pt modelId="{48BF17CC-A2D7-476E-AA29-FF69B73F0FB9}" type="pres">
      <dgm:prSet presAssocID="{03EA2352-ADA2-4414-ADFA-E58C11BC8F45}" presName="textNode" presStyleLbl="node1" presStyleIdx="1" presStyleCnt="5" custLinFactNeighborX="59256" custLinFactNeighborY="1695">
        <dgm:presLayoutVars>
          <dgm:bulletEnabled val="1"/>
        </dgm:presLayoutVars>
      </dgm:prSet>
      <dgm:spPr/>
    </dgm:pt>
    <dgm:pt modelId="{6DB7C37C-2918-4BFF-8C94-D28C4F6F87FE}" type="pres">
      <dgm:prSet presAssocID="{537C93A4-E8BB-4FE2-A21C-862B900057BD}" presName="sibTrans" presStyleCnt="0"/>
      <dgm:spPr/>
    </dgm:pt>
    <dgm:pt modelId="{82F7FE3C-4086-443B-84CD-9A5F357F7BEB}" type="pres">
      <dgm:prSet presAssocID="{96C36866-9540-4E35-B945-2BBAE1B52BFE}" presName="textNode" presStyleLbl="node1" presStyleIdx="2" presStyleCnt="5">
        <dgm:presLayoutVars>
          <dgm:bulletEnabled val="1"/>
        </dgm:presLayoutVars>
      </dgm:prSet>
      <dgm:spPr/>
    </dgm:pt>
    <dgm:pt modelId="{ACCBA900-33EA-4048-A219-37EF5920219F}" type="pres">
      <dgm:prSet presAssocID="{316DBD3A-C5CD-4344-8D18-539FF5EEE391}" presName="sibTrans" presStyleCnt="0"/>
      <dgm:spPr/>
    </dgm:pt>
    <dgm:pt modelId="{DA01AF61-8963-4E25-9D23-B9EF1DAB7EE7}" type="pres">
      <dgm:prSet presAssocID="{352E0AAB-361C-43C1-8AA3-2C09B5D1ADE5}" presName="textNode" presStyleLbl="node1" presStyleIdx="3" presStyleCnt="5">
        <dgm:presLayoutVars>
          <dgm:bulletEnabled val="1"/>
        </dgm:presLayoutVars>
      </dgm:prSet>
      <dgm:spPr/>
    </dgm:pt>
    <dgm:pt modelId="{3F186B71-7309-4E35-98A1-5498B25BC656}" type="pres">
      <dgm:prSet presAssocID="{1ABD8770-3414-4E03-B2D6-6F4DEA1AE71F}" presName="sibTrans" presStyleCnt="0"/>
      <dgm:spPr/>
    </dgm:pt>
    <dgm:pt modelId="{23EE0727-9C75-411D-8758-1255915454F8}" type="pres">
      <dgm:prSet presAssocID="{813F9004-8CD1-4E5F-9399-083A1F9ECCA2}" presName="textNode" presStyleLbl="node1" presStyleIdx="4" presStyleCnt="5">
        <dgm:presLayoutVars>
          <dgm:bulletEnabled val="1"/>
        </dgm:presLayoutVars>
      </dgm:prSet>
      <dgm:spPr/>
    </dgm:pt>
  </dgm:ptLst>
  <dgm:cxnLst>
    <dgm:cxn modelId="{E6A30C11-B9A2-418B-BFAF-5157D3E06761}" type="presOf" srcId="{813F9004-8CD1-4E5F-9399-083A1F9ECCA2}" destId="{23EE0727-9C75-411D-8758-1255915454F8}" srcOrd="0" destOrd="0" presId="urn:microsoft.com/office/officeart/2005/8/layout/hProcess9"/>
    <dgm:cxn modelId="{98483048-7E59-4675-91FD-30BDD9F3D23D}" type="presOf" srcId="{96C36866-9540-4E35-B945-2BBAE1B52BFE}" destId="{82F7FE3C-4086-443B-84CD-9A5F357F7BEB}" srcOrd="0" destOrd="0" presId="urn:microsoft.com/office/officeart/2005/8/layout/hProcess9"/>
    <dgm:cxn modelId="{D1BC8848-76B0-4014-8410-5B0D555148A7}" type="presOf" srcId="{594BA7B9-05DF-4B6A-B317-DC1B57820FAF}" destId="{D936C5B6-9D9D-4221-AD78-C984F7053AD6}" srcOrd="0" destOrd="0" presId="urn:microsoft.com/office/officeart/2005/8/layout/hProcess9"/>
    <dgm:cxn modelId="{CCC1E17D-F4CE-4E68-84CF-BA3D126120A6}" type="presOf" srcId="{352E0AAB-361C-43C1-8AA3-2C09B5D1ADE5}" destId="{DA01AF61-8963-4E25-9D23-B9EF1DAB7EE7}" srcOrd="0" destOrd="0" presId="urn:microsoft.com/office/officeart/2005/8/layout/hProcess9"/>
    <dgm:cxn modelId="{C8778188-DB01-4A97-9C25-FFFBBF0B5454}" srcId="{594BA7B9-05DF-4B6A-B317-DC1B57820FAF}" destId="{96C36866-9540-4E35-B945-2BBAE1B52BFE}" srcOrd="2" destOrd="0" parTransId="{AABADEBA-4339-469E-9879-41497071A23F}" sibTransId="{316DBD3A-C5CD-4344-8D18-539FF5EEE391}"/>
    <dgm:cxn modelId="{3A5C2DA8-44A7-485B-AAF3-B952A94CB6C6}" srcId="{594BA7B9-05DF-4B6A-B317-DC1B57820FAF}" destId="{352E0AAB-361C-43C1-8AA3-2C09B5D1ADE5}" srcOrd="3" destOrd="0" parTransId="{385626F9-1EF4-4825-A6B7-54C0A52547AD}" sibTransId="{1ABD8770-3414-4E03-B2D6-6F4DEA1AE71F}"/>
    <dgm:cxn modelId="{30C753A8-1B21-4688-81E1-6ABE89E6BA5B}" type="presOf" srcId="{03EA2352-ADA2-4414-ADFA-E58C11BC8F45}" destId="{48BF17CC-A2D7-476E-AA29-FF69B73F0FB9}" srcOrd="0" destOrd="0" presId="urn:microsoft.com/office/officeart/2005/8/layout/hProcess9"/>
    <dgm:cxn modelId="{78B24BAB-DAEB-43E8-9F14-F08B5415CE07}" srcId="{594BA7B9-05DF-4B6A-B317-DC1B57820FAF}" destId="{52534399-A130-4166-BE93-CFDE32301593}" srcOrd="0" destOrd="0" parTransId="{8E690809-EF32-414E-8034-A6122453EF10}" sibTransId="{5B054369-31E8-4D5C-BFD1-90A7CACC43CE}"/>
    <dgm:cxn modelId="{85B5B3CE-509C-4DD8-AC7B-86885CA28DDD}" srcId="{594BA7B9-05DF-4B6A-B317-DC1B57820FAF}" destId="{813F9004-8CD1-4E5F-9399-083A1F9ECCA2}" srcOrd="4" destOrd="0" parTransId="{4EF3D892-C15D-4207-B088-E020055BE584}" sibTransId="{6363E4C9-3C4B-4EE3-B738-9F70EA0FBB90}"/>
    <dgm:cxn modelId="{4D1609EA-5A00-4C3B-B7C7-64F1650A8639}" type="presOf" srcId="{52534399-A130-4166-BE93-CFDE32301593}" destId="{0E41EC58-4C64-49F9-B98D-A888096D5178}" srcOrd="0" destOrd="0" presId="urn:microsoft.com/office/officeart/2005/8/layout/hProcess9"/>
    <dgm:cxn modelId="{0F5F3DEC-1664-4CAE-AE8F-C1A787F9A5CC}" srcId="{594BA7B9-05DF-4B6A-B317-DC1B57820FAF}" destId="{03EA2352-ADA2-4414-ADFA-E58C11BC8F45}" srcOrd="1" destOrd="0" parTransId="{79F76495-121B-4B44-9196-75C15D2A792E}" sibTransId="{537C93A4-E8BB-4FE2-A21C-862B900057BD}"/>
    <dgm:cxn modelId="{F6086470-8373-49E9-94AC-52DD7F9FF5DB}" type="presParOf" srcId="{D936C5B6-9D9D-4221-AD78-C984F7053AD6}" destId="{1C0A2160-32FD-40C8-A28B-5ABD9CEC4997}" srcOrd="0" destOrd="0" presId="urn:microsoft.com/office/officeart/2005/8/layout/hProcess9"/>
    <dgm:cxn modelId="{2946EB59-4ED0-404B-B76D-B1CF49A13086}" type="presParOf" srcId="{D936C5B6-9D9D-4221-AD78-C984F7053AD6}" destId="{4AA55F1F-E516-432D-8716-6A6BB308F220}" srcOrd="1" destOrd="0" presId="urn:microsoft.com/office/officeart/2005/8/layout/hProcess9"/>
    <dgm:cxn modelId="{59150157-9253-4246-A34D-500AA0C3F84B}" type="presParOf" srcId="{4AA55F1F-E516-432D-8716-6A6BB308F220}" destId="{0E41EC58-4C64-49F9-B98D-A888096D5178}" srcOrd="0" destOrd="0" presId="urn:microsoft.com/office/officeart/2005/8/layout/hProcess9"/>
    <dgm:cxn modelId="{08AE3438-4DDB-4FF6-A26B-F09697D60E52}" type="presParOf" srcId="{4AA55F1F-E516-432D-8716-6A6BB308F220}" destId="{F94BE04B-D555-4D52-9924-FB8C8D8D2064}" srcOrd="1" destOrd="0" presId="urn:microsoft.com/office/officeart/2005/8/layout/hProcess9"/>
    <dgm:cxn modelId="{7E294901-D114-4779-9F95-0EA18ED13DCD}" type="presParOf" srcId="{4AA55F1F-E516-432D-8716-6A6BB308F220}" destId="{48BF17CC-A2D7-476E-AA29-FF69B73F0FB9}" srcOrd="2" destOrd="0" presId="urn:microsoft.com/office/officeart/2005/8/layout/hProcess9"/>
    <dgm:cxn modelId="{844E966C-045E-4CB6-BA7A-F8CBB8414CDC}" type="presParOf" srcId="{4AA55F1F-E516-432D-8716-6A6BB308F220}" destId="{6DB7C37C-2918-4BFF-8C94-D28C4F6F87FE}" srcOrd="3" destOrd="0" presId="urn:microsoft.com/office/officeart/2005/8/layout/hProcess9"/>
    <dgm:cxn modelId="{5256F52C-E551-454F-BB6E-93225E93287C}" type="presParOf" srcId="{4AA55F1F-E516-432D-8716-6A6BB308F220}" destId="{82F7FE3C-4086-443B-84CD-9A5F357F7BEB}" srcOrd="4" destOrd="0" presId="urn:microsoft.com/office/officeart/2005/8/layout/hProcess9"/>
    <dgm:cxn modelId="{038BC2D7-7073-4212-9761-215A72551512}" type="presParOf" srcId="{4AA55F1F-E516-432D-8716-6A6BB308F220}" destId="{ACCBA900-33EA-4048-A219-37EF5920219F}" srcOrd="5" destOrd="0" presId="urn:microsoft.com/office/officeart/2005/8/layout/hProcess9"/>
    <dgm:cxn modelId="{BE38C0CB-B410-4408-AFE9-E71652AAA4DC}" type="presParOf" srcId="{4AA55F1F-E516-432D-8716-6A6BB308F220}" destId="{DA01AF61-8963-4E25-9D23-B9EF1DAB7EE7}" srcOrd="6" destOrd="0" presId="urn:microsoft.com/office/officeart/2005/8/layout/hProcess9"/>
    <dgm:cxn modelId="{972879E4-4F8E-44DB-BF7E-046F47698C52}" type="presParOf" srcId="{4AA55F1F-E516-432D-8716-6A6BB308F220}" destId="{3F186B71-7309-4E35-98A1-5498B25BC656}" srcOrd="7" destOrd="0" presId="urn:microsoft.com/office/officeart/2005/8/layout/hProcess9"/>
    <dgm:cxn modelId="{A917CD6A-810F-4616-A7F1-79C7FE9C8B40}" type="presParOf" srcId="{4AA55F1F-E516-432D-8716-6A6BB308F220}" destId="{23EE0727-9C75-411D-8758-1255915454F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2160-32FD-40C8-A28B-5ABD9CEC4997}">
      <dsp:nvSpPr>
        <dsp:cNvPr id="0" name=""/>
        <dsp:cNvSpPr/>
      </dsp:nvSpPr>
      <dsp:spPr>
        <a:xfrm>
          <a:off x="417194" y="0"/>
          <a:ext cx="4728209" cy="5016757"/>
        </a:xfrm>
        <a:prstGeom prst="rightArrow">
          <a:avLst/>
        </a:prstGeom>
        <a:solidFill>
          <a:srgbClr val="A5A5A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E41EC58-4C64-49F9-B98D-A888096D5178}">
      <dsp:nvSpPr>
        <dsp:cNvPr id="0" name=""/>
        <dsp:cNvSpPr/>
      </dsp:nvSpPr>
      <dsp:spPr>
        <a:xfrm>
          <a:off x="2444" y="1505027"/>
          <a:ext cx="1068790" cy="2006702"/>
        </a:xfrm>
        <a:prstGeom prst="round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Research generates Evidence</a:t>
          </a:r>
        </a:p>
      </dsp:txBody>
      <dsp:txXfrm>
        <a:off x="54618" y="1557201"/>
        <a:ext cx="964442" cy="1902354"/>
      </dsp:txXfrm>
    </dsp:sp>
    <dsp:sp modelId="{48BF17CC-A2D7-476E-AA29-FF69B73F0FB9}">
      <dsp:nvSpPr>
        <dsp:cNvPr id="0" name=""/>
        <dsp:cNvSpPr/>
      </dsp:nvSpPr>
      <dsp:spPr>
        <a:xfrm>
          <a:off x="1156340" y="1539040"/>
          <a:ext cx="1068790" cy="2006702"/>
        </a:xfrm>
        <a:prstGeom prst="round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Evidence generates best practice.</a:t>
          </a:r>
        </a:p>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Evidence is the foundation of Innovation</a:t>
          </a:r>
        </a:p>
      </dsp:txBody>
      <dsp:txXfrm>
        <a:off x="1208514" y="1591214"/>
        <a:ext cx="964442" cy="1902354"/>
      </dsp:txXfrm>
    </dsp:sp>
    <dsp:sp modelId="{82F7FE3C-4086-443B-84CD-9A5F357F7BEB}">
      <dsp:nvSpPr>
        <dsp:cNvPr id="0" name=""/>
        <dsp:cNvSpPr/>
      </dsp:nvSpPr>
      <dsp:spPr>
        <a:xfrm>
          <a:off x="2246904" y="1505027"/>
          <a:ext cx="1068790" cy="2006702"/>
        </a:xfrm>
        <a:prstGeom prst="round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Innovation enhances Evidence-based, best Practice</a:t>
          </a:r>
        </a:p>
      </dsp:txBody>
      <dsp:txXfrm>
        <a:off x="2299078" y="1557201"/>
        <a:ext cx="964442" cy="1902354"/>
      </dsp:txXfrm>
    </dsp:sp>
    <dsp:sp modelId="{DA01AF61-8963-4E25-9D23-B9EF1DAB7EE7}">
      <dsp:nvSpPr>
        <dsp:cNvPr id="0" name=""/>
        <dsp:cNvSpPr/>
      </dsp:nvSpPr>
      <dsp:spPr>
        <a:xfrm>
          <a:off x="3369134" y="1505027"/>
          <a:ext cx="1068790" cy="2006702"/>
        </a:xfrm>
        <a:prstGeom prst="roundRect">
          <a:avLst/>
        </a:prstGeom>
        <a:solidFill>
          <a:sysClr val="window" lastClr="FFFFFF">
            <a:lumMod val="6500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Evidence-based, best practice is delivered via Process Improvement </a:t>
          </a:r>
        </a:p>
      </dsp:txBody>
      <dsp:txXfrm>
        <a:off x="3421308" y="1557201"/>
        <a:ext cx="964442" cy="1902354"/>
      </dsp:txXfrm>
    </dsp:sp>
    <dsp:sp modelId="{23EE0727-9C75-411D-8758-1255915454F8}">
      <dsp:nvSpPr>
        <dsp:cNvPr id="0" name=""/>
        <dsp:cNvSpPr/>
      </dsp:nvSpPr>
      <dsp:spPr>
        <a:xfrm>
          <a:off x="4491364" y="1505027"/>
          <a:ext cx="1068790" cy="2006702"/>
        </a:xfrm>
        <a:prstGeom prst="roundRect">
          <a:avLst/>
        </a:prstGeom>
        <a:solidFill>
          <a:sysClr val="windowText" lastClr="000000">
            <a:lumMod val="65000"/>
            <a:lumOff val="3500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Best care delivered ...</a:t>
          </a:r>
        </a:p>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every time.</a:t>
          </a:r>
        </a:p>
      </dsp:txBody>
      <dsp:txXfrm>
        <a:off x="4543538" y="1557201"/>
        <a:ext cx="964442" cy="1902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6533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315764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69496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63847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24576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114327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12814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81292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404617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351995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96EFF-D0C7-4DFB-8656-C9E50BBBAD14}"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BEAEB-6B7D-4DF1-8B8C-BF73BA811F32}" type="slidenum">
              <a:rPr lang="en-US" smtClean="0"/>
              <a:t>‹#›</a:t>
            </a:fld>
            <a:endParaRPr lang="en-US" dirty="0"/>
          </a:p>
        </p:txBody>
      </p:sp>
    </p:spTree>
    <p:extLst>
      <p:ext uri="{BB962C8B-B14F-4D97-AF65-F5344CB8AC3E}">
        <p14:creationId xmlns:p14="http://schemas.microsoft.com/office/powerpoint/2010/main" val="228936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6EFF-D0C7-4DFB-8656-C9E50BBBAD14}" type="datetimeFigureOut">
              <a:rPr lang="en-US" smtClean="0"/>
              <a:t>1/26/2022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BEAEB-6B7D-4DF1-8B8C-BF73BA811F32}" type="slidenum">
              <a:rPr lang="en-US" smtClean="0"/>
              <a:t>‹#›</a:t>
            </a:fld>
            <a:endParaRPr lang="en-US" dirty="0"/>
          </a:p>
        </p:txBody>
      </p:sp>
    </p:spTree>
    <p:extLst>
      <p:ext uri="{BB962C8B-B14F-4D97-AF65-F5344CB8AC3E}">
        <p14:creationId xmlns:p14="http://schemas.microsoft.com/office/powerpoint/2010/main" val="3288308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1FA-EBE2-0A4D-8C8C-C087E61EBB06}"/>
              </a:ext>
            </a:extLst>
          </p:cNvPr>
          <p:cNvSpPr>
            <a:spLocks noGrp="1"/>
          </p:cNvSpPr>
          <p:nvPr>
            <p:ph type="ctrTitle"/>
          </p:nvPr>
        </p:nvSpPr>
        <p:spPr>
          <a:xfrm>
            <a:off x="1524000" y="1122363"/>
            <a:ext cx="9144000" cy="2133599"/>
          </a:xfrm>
        </p:spPr>
        <p:txBody>
          <a:bodyPr>
            <a:noAutofit/>
          </a:bodyPr>
          <a:lstStyle/>
          <a:p>
            <a:r>
              <a:rPr lang="en-US" sz="4400" dirty="0"/>
              <a:t>Visionary Leadership in Healthcare</a:t>
            </a:r>
            <a:br>
              <a:rPr lang="en-US" sz="4400" dirty="0"/>
            </a:br>
            <a:r>
              <a:rPr lang="en-US" sz="4400" dirty="0"/>
              <a:t> </a:t>
            </a:r>
            <a:r>
              <a:rPr lang="en-US" sz="3200" dirty="0"/>
              <a:t>Excellence in Practice, Policy, and Ethics</a:t>
            </a:r>
          </a:p>
        </p:txBody>
      </p:sp>
      <p:sp>
        <p:nvSpPr>
          <p:cNvPr id="3" name="Subtitle 2">
            <a:extLst>
              <a:ext uri="{FF2B5EF4-FFF2-40B4-BE49-F238E27FC236}">
                <a16:creationId xmlns:a16="http://schemas.microsoft.com/office/drawing/2014/main" id="{86D5727D-0293-C748-9A35-AD73255732BE}"/>
              </a:ext>
            </a:extLst>
          </p:cNvPr>
          <p:cNvSpPr>
            <a:spLocks noGrp="1"/>
          </p:cNvSpPr>
          <p:nvPr>
            <p:ph type="subTitle" idx="1"/>
          </p:nvPr>
        </p:nvSpPr>
        <p:spPr/>
        <p:txBody>
          <a:bodyPr/>
          <a:lstStyle/>
          <a:p>
            <a:endParaRPr lang="en-US" b="1" dirty="0"/>
          </a:p>
          <a:p>
            <a:r>
              <a:rPr lang="en-US" b="1" dirty="0"/>
              <a:t>Holly Wei</a:t>
            </a:r>
            <a:r>
              <a:rPr lang="en-US" dirty="0"/>
              <a:t>, PhD, RN, NEA-BC, FAAN </a:t>
            </a:r>
          </a:p>
          <a:p>
            <a:r>
              <a:rPr lang="en-US" b="1" dirty="0"/>
              <a:t>Sara Horton-Deutsch</a:t>
            </a:r>
            <a:r>
              <a:rPr lang="en-US" dirty="0"/>
              <a:t>, PhD, RN, </a:t>
            </a:r>
            <a:r>
              <a:rPr lang="en-US" i="0" u="none" strike="noStrike" baseline="0" dirty="0">
                <a:solidFill>
                  <a:srgbClr val="211D1E"/>
                </a:solidFill>
              </a:rPr>
              <a:t>PMHCNS, </a:t>
            </a:r>
            <a:r>
              <a:rPr lang="en-US" dirty="0"/>
              <a:t>FAAN, ANEF</a:t>
            </a:r>
          </a:p>
        </p:txBody>
      </p:sp>
    </p:spTree>
    <p:extLst>
      <p:ext uri="{BB962C8B-B14F-4D97-AF65-F5344CB8AC3E}">
        <p14:creationId xmlns:p14="http://schemas.microsoft.com/office/powerpoint/2010/main" val="343371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Leaders are critical to the integration and sustainability of EBP, and therefore for the use of evidence.</a:t>
            </a:r>
          </a:p>
        </p:txBody>
      </p:sp>
      <p:sp>
        <p:nvSpPr>
          <p:cNvPr id="3" name="Content Placeholder 2"/>
          <p:cNvSpPr>
            <a:spLocks noGrp="1"/>
          </p:cNvSpPr>
          <p:nvPr>
            <p:ph idx="1"/>
          </p:nvPr>
        </p:nvSpPr>
        <p:spPr>
          <a:xfrm>
            <a:off x="39329" y="1810871"/>
            <a:ext cx="12113342" cy="4957482"/>
          </a:xfrm>
        </p:spPr>
        <p:txBody>
          <a:bodyPr>
            <a:normAutofit fontScale="92500" lnSpcReduction="20000"/>
          </a:bodyPr>
          <a:lstStyle/>
          <a:p>
            <a:pPr marL="0" indent="0">
              <a:buNone/>
            </a:pPr>
            <a:r>
              <a:rPr lang="en-US" sz="2600" b="1" dirty="0"/>
              <a:t>Required:</a:t>
            </a:r>
          </a:p>
          <a:p>
            <a:r>
              <a:rPr lang="en-US" sz="2600" dirty="0"/>
              <a:t>Engaged leaders who have the attributes of competence, commitment, courage, and persistence to build a culture of inquiry throughout the organization and cultivate an environment where the use of evidence is an expectation (i.e., the standard of care), not the exception.</a:t>
            </a:r>
          </a:p>
          <a:p>
            <a:pPr marL="0" indent="0">
              <a:buNone/>
            </a:pPr>
            <a:r>
              <a:rPr lang="en-US" sz="2600" b="1" dirty="0"/>
              <a:t>Available:</a:t>
            </a:r>
          </a:p>
          <a:p>
            <a:r>
              <a:rPr lang="en-US" sz="2600" dirty="0"/>
              <a:t>Frameworks, models, assessment tools, templates, and systematic road maps </a:t>
            </a:r>
          </a:p>
          <a:p>
            <a:r>
              <a:rPr lang="en-US" sz="2600" dirty="0"/>
              <a:t>EBP competencies for frontline clinicians </a:t>
            </a:r>
          </a:p>
          <a:p>
            <a:r>
              <a:rPr lang="en-US" sz="2600" dirty="0"/>
              <a:t>EBP competencies for managers and leaders</a:t>
            </a:r>
          </a:p>
          <a:p>
            <a:pPr marL="0" indent="0">
              <a:buNone/>
            </a:pPr>
            <a:endParaRPr lang="en-US" sz="2600" dirty="0"/>
          </a:p>
          <a:p>
            <a:pPr marL="0" indent="0">
              <a:lnSpc>
                <a:spcPct val="110000"/>
              </a:lnSpc>
              <a:spcBef>
                <a:spcPts val="0"/>
              </a:spcBef>
              <a:buNone/>
            </a:pPr>
            <a:r>
              <a:rPr lang="en-US" sz="3200" b="1" i="1" dirty="0"/>
              <a:t>Without leaders doing their part, nothing happens. </a:t>
            </a:r>
          </a:p>
          <a:p>
            <a:pPr marL="0" indent="0">
              <a:lnSpc>
                <a:spcPct val="110000"/>
              </a:lnSpc>
              <a:spcBef>
                <a:spcPts val="0"/>
              </a:spcBef>
              <a:buNone/>
            </a:pPr>
            <a:r>
              <a:rPr lang="en-US" sz="3200" b="1" i="1" dirty="0"/>
              <a:t>In this case, the nothing we are talking about is quality care and desired outcomes for patients, their families, and clinicians.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76764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004"/>
          </a:xfrm>
        </p:spPr>
        <p:txBody>
          <a:bodyPr>
            <a:normAutofit fontScale="90000"/>
          </a:bodyPr>
          <a:lstStyle/>
          <a:p>
            <a:br>
              <a:rPr lang="en-US" dirty="0">
                <a:solidFill>
                  <a:srgbClr val="C00000"/>
                </a:solidFill>
              </a:rPr>
            </a:br>
            <a:r>
              <a:rPr lang="en-US" b="1" dirty="0"/>
              <a:t>Organizational Culture </a:t>
            </a:r>
            <a:r>
              <a:rPr lang="en-US" b="1" i="1" dirty="0"/>
              <a:t>and</a:t>
            </a:r>
            <a:r>
              <a:rPr lang="en-US" b="1" dirty="0"/>
              <a:t> </a:t>
            </a:r>
            <a:br>
              <a:rPr lang="en-US" b="1" dirty="0"/>
            </a:br>
            <a:r>
              <a:rPr lang="en-US" b="1" dirty="0"/>
              <a:t>Readiness for the Use of Evidence </a:t>
            </a:r>
            <a:endParaRPr lang="en-US" dirty="0">
              <a:solidFill>
                <a:srgbClr val="C00000"/>
              </a:solidFill>
            </a:endParaRPr>
          </a:p>
        </p:txBody>
      </p:sp>
      <p:sp>
        <p:nvSpPr>
          <p:cNvPr id="3" name="Content Placeholder 2"/>
          <p:cNvSpPr>
            <a:spLocks noGrp="1"/>
          </p:cNvSpPr>
          <p:nvPr>
            <p:ph idx="1"/>
          </p:nvPr>
        </p:nvSpPr>
        <p:spPr>
          <a:xfrm>
            <a:off x="265471" y="1825625"/>
            <a:ext cx="11680723" cy="4351338"/>
          </a:xfrm>
        </p:spPr>
        <p:txBody>
          <a:bodyPr/>
          <a:lstStyle/>
          <a:p>
            <a:r>
              <a:rPr lang="en-US" dirty="0"/>
              <a:t>Organizational culture and readiness need to be assessed and addressed on an ongoing basis.</a:t>
            </a:r>
          </a:p>
          <a:p>
            <a:r>
              <a:rPr lang="en-US" dirty="0"/>
              <a:t>Several tools are available that can be used to conduct an organizational assessment.</a:t>
            </a:r>
          </a:p>
          <a:p>
            <a:r>
              <a:rPr lang="en-US" dirty="0"/>
              <a:t>Culture and readiness are not the same thing, and it is critical for leaders to understand both. </a:t>
            </a:r>
          </a:p>
          <a:p>
            <a:pPr lvl="1"/>
            <a:r>
              <a:rPr lang="en-US" dirty="0"/>
              <a:t>Organizational culture sets the context for everything an enterprise does. </a:t>
            </a:r>
          </a:p>
          <a:p>
            <a:pPr lvl="1"/>
            <a:r>
              <a:rPr lang="en-US" dirty="0"/>
              <a:t>Readiness is....prepared mentally and/or physically for some experience or action. </a:t>
            </a:r>
          </a:p>
          <a:p>
            <a:r>
              <a:rPr lang="en-US" dirty="0"/>
              <a:t>Leaders must be prepared to not only build the use of evidence</a:t>
            </a:r>
            <a:r>
              <a:rPr lang="en-US" i="1" dirty="0"/>
              <a:t> </a:t>
            </a:r>
            <a:r>
              <a:rPr lang="en-US" dirty="0"/>
              <a:t>house; they must also be prepared to maintain or repair it when needed!  </a:t>
            </a:r>
          </a:p>
          <a:p>
            <a:endParaRPr lang="en-US" dirty="0"/>
          </a:p>
        </p:txBody>
      </p:sp>
    </p:spTree>
    <p:extLst>
      <p:ext uri="{BB962C8B-B14F-4D97-AF65-F5344CB8AC3E}">
        <p14:creationId xmlns:p14="http://schemas.microsoft.com/office/powerpoint/2010/main" val="353149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C00000"/>
                </a:solidFill>
              </a:rPr>
            </a:br>
            <a:r>
              <a:rPr lang="en-US" b="1" dirty="0"/>
              <a:t>Models and Frameworks for EBP that Support the Use of Evidence</a:t>
            </a:r>
            <a:br>
              <a:rPr lang="en-US" dirty="0"/>
            </a:br>
            <a:endParaRPr lang="en-US" dirty="0"/>
          </a:p>
        </p:txBody>
      </p:sp>
      <p:sp>
        <p:nvSpPr>
          <p:cNvPr id="3" name="Content Placeholder 2"/>
          <p:cNvSpPr>
            <a:spLocks noGrp="1"/>
          </p:cNvSpPr>
          <p:nvPr>
            <p:ph idx="1"/>
          </p:nvPr>
        </p:nvSpPr>
        <p:spPr>
          <a:xfrm>
            <a:off x="88491" y="1825625"/>
            <a:ext cx="11897032" cy="4351338"/>
          </a:xfrm>
        </p:spPr>
        <p:txBody>
          <a:bodyPr>
            <a:normAutofit lnSpcReduction="10000"/>
          </a:bodyPr>
          <a:lstStyle/>
          <a:p>
            <a:r>
              <a:rPr lang="en-US" dirty="0"/>
              <a:t>It is not easy to build an organization that supports the use of the evidence continuum.</a:t>
            </a:r>
          </a:p>
          <a:p>
            <a:r>
              <a:rPr lang="en-US" dirty="0"/>
              <a:t> It is probably even more difficult to convert an existing, tradition-based organization.</a:t>
            </a:r>
          </a:p>
          <a:p>
            <a:pPr marL="0" indent="0">
              <a:buNone/>
            </a:pPr>
            <a:r>
              <a:rPr lang="en-US" dirty="0"/>
              <a:t>					</a:t>
            </a:r>
            <a:r>
              <a:rPr lang="en-US" b="1" dirty="0"/>
              <a:t>GOOD NEWS!</a:t>
            </a:r>
          </a:p>
          <a:p>
            <a:pPr marL="0" indent="0">
              <a:buNone/>
            </a:pPr>
            <a:r>
              <a:rPr lang="en-US" dirty="0"/>
              <a:t>Tools and resources are available to help leaders build a </a:t>
            </a:r>
            <a:r>
              <a:rPr lang="en-US" i="1" dirty="0"/>
              <a:t>use of evidence</a:t>
            </a:r>
            <a:r>
              <a:rPr lang="en-US" dirty="0"/>
              <a:t> house.  </a:t>
            </a:r>
          </a:p>
          <a:p>
            <a:r>
              <a:rPr lang="en-US" b="1" dirty="0"/>
              <a:t>Organizational models</a:t>
            </a:r>
            <a:r>
              <a:rPr lang="en-US" dirty="0"/>
              <a:t>: Systemwide models for implementation of EBP (ARCC and PARIHS)</a:t>
            </a:r>
          </a:p>
          <a:p>
            <a:r>
              <a:rPr lang="en-US" b="1" dirty="0"/>
              <a:t>Practice change models</a:t>
            </a:r>
            <a:r>
              <a:rPr lang="en-US" dirty="0"/>
              <a:t>: Guide clinicians through the specific steps of a practice change initiative (ARCC, Seven Steps, Iowa, Hopkins) </a:t>
            </a:r>
          </a:p>
        </p:txBody>
      </p:sp>
    </p:spTree>
    <p:extLst>
      <p:ext uri="{BB962C8B-B14F-4D97-AF65-F5344CB8AC3E}">
        <p14:creationId xmlns:p14="http://schemas.microsoft.com/office/powerpoint/2010/main" val="373614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Language and Nomenclature </a:t>
            </a:r>
            <a:br>
              <a:rPr lang="en-US"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0" y="1461830"/>
            <a:ext cx="12192000" cy="5017627"/>
          </a:xfrm>
        </p:spPr>
        <p:txBody>
          <a:bodyPr/>
          <a:lstStyle/>
          <a:p>
            <a:pPr marL="0" indent="0" algn="ctr">
              <a:buNone/>
            </a:pPr>
            <a:r>
              <a:rPr lang="en-US" dirty="0"/>
              <a:t>The utilization of common, shared, appropriate language/nomenclature related to the use of evidence domains is critical</a:t>
            </a:r>
          </a:p>
          <a:p>
            <a:r>
              <a:rPr lang="en-US" dirty="0"/>
              <a:t>The language/nomenclature of each evidence domain are </a:t>
            </a:r>
            <a:r>
              <a:rPr lang="en-US" b="1" dirty="0"/>
              <a:t>specific, unique, and not interchangeable</a:t>
            </a:r>
          </a:p>
          <a:p>
            <a:r>
              <a:rPr lang="en-US" dirty="0"/>
              <a:t>Leaders are responsible for being well-versed in the language/nomenclature of each of the evidence domains</a:t>
            </a:r>
          </a:p>
          <a:p>
            <a:r>
              <a:rPr lang="en-US" dirty="0"/>
              <a:t>Leaders must model the correct use of the unique language/nomenclature of each domain</a:t>
            </a:r>
          </a:p>
          <a:p>
            <a:r>
              <a:rPr lang="en-US" dirty="0"/>
              <a:t>Leaders must coach and mentor others in the proper use of domain-specific language/nomenclature. </a:t>
            </a:r>
            <a:endParaRPr lang="en-US" dirty="0">
              <a:solidFill>
                <a:srgbClr val="C00000"/>
              </a:solidFill>
            </a:endParaRPr>
          </a:p>
        </p:txBody>
      </p:sp>
    </p:spTree>
    <p:extLst>
      <p:ext uri="{BB962C8B-B14F-4D97-AF65-F5344CB8AC3E}">
        <p14:creationId xmlns:p14="http://schemas.microsoft.com/office/powerpoint/2010/main" val="319016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91" y="259976"/>
            <a:ext cx="10515600" cy="1065587"/>
          </a:xfrm>
        </p:spPr>
        <p:txBody>
          <a:bodyPr/>
          <a:lstStyle/>
          <a:p>
            <a:pPr algn="ctr"/>
            <a:r>
              <a:rPr lang="en-US" b="1" dirty="0"/>
              <a:t>Implementation Science</a:t>
            </a:r>
          </a:p>
        </p:txBody>
      </p:sp>
      <p:sp>
        <p:nvSpPr>
          <p:cNvPr id="3" name="Content Placeholder 2"/>
          <p:cNvSpPr>
            <a:spLocks noGrp="1"/>
          </p:cNvSpPr>
          <p:nvPr>
            <p:ph idx="1"/>
          </p:nvPr>
        </p:nvSpPr>
        <p:spPr>
          <a:xfrm>
            <a:off x="309716" y="1497106"/>
            <a:ext cx="11572567" cy="5267488"/>
          </a:xfrm>
        </p:spPr>
        <p:txBody>
          <a:bodyPr>
            <a:normAutofit fontScale="85000" lnSpcReduction="20000"/>
          </a:bodyPr>
          <a:lstStyle/>
          <a:p>
            <a:pPr marL="0" indent="0">
              <a:buNone/>
            </a:pPr>
            <a:r>
              <a:rPr lang="en-US" dirty="0"/>
              <a:t>The field of implementation science (IS) has made significant contributions in generating evidence on effective approaches for EBP implementation in practice settings to address facilitators and barriers</a:t>
            </a:r>
          </a:p>
          <a:p>
            <a:r>
              <a:rPr lang="en-US" dirty="0"/>
              <a:t>Numerous trials have been conducted to examine the effectiveness of specific implementation strategies that promote the adoption of evidence </a:t>
            </a:r>
          </a:p>
          <a:p>
            <a:r>
              <a:rPr lang="en-US" dirty="0"/>
              <a:t>A great deal has been well-disseminated for organizations to use to promote the implementation of evidence</a:t>
            </a:r>
          </a:p>
          <a:p>
            <a:r>
              <a:rPr lang="en-US" dirty="0"/>
              <a:t>Application of this knowledge is not routine in healthcare</a:t>
            </a:r>
          </a:p>
          <a:p>
            <a:pPr marL="0" indent="0" algn="ctr">
              <a:buNone/>
            </a:pPr>
            <a:endParaRPr lang="en-US" sz="3000" b="1" i="1" dirty="0">
              <a:solidFill>
                <a:srgbClr val="C00000"/>
              </a:solidFill>
            </a:endParaRPr>
          </a:p>
          <a:p>
            <a:pPr marL="0" indent="0">
              <a:spcBef>
                <a:spcPts val="0"/>
              </a:spcBef>
              <a:buNone/>
            </a:pPr>
            <a:r>
              <a:rPr lang="en-US" sz="3000" b="1" i="1" dirty="0"/>
              <a:t>Employing common language related to use of evidence would:</a:t>
            </a:r>
          </a:p>
          <a:p>
            <a:pPr marL="0" indent="0" algn="ctr">
              <a:spcBef>
                <a:spcPts val="0"/>
              </a:spcBef>
              <a:buNone/>
            </a:pPr>
            <a:endParaRPr lang="en-US" sz="3000" i="1" dirty="0"/>
          </a:p>
          <a:p>
            <a:pPr indent="-457200">
              <a:spcBef>
                <a:spcPts val="0"/>
              </a:spcBef>
              <a:buFont typeface="Wingdings" panose="05000000000000000000" pitchFamily="2" charset="2"/>
              <a:buChar char="ü"/>
            </a:pPr>
            <a:r>
              <a:rPr lang="en-US" sz="3000" i="1" dirty="0"/>
              <a:t> Promote accurate dissemination of evidence-based work</a:t>
            </a:r>
          </a:p>
          <a:p>
            <a:pPr indent="-457200">
              <a:buFont typeface="Wingdings" panose="05000000000000000000" pitchFamily="2" charset="2"/>
              <a:buChar char="ü"/>
            </a:pPr>
            <a:r>
              <a:rPr lang="en-US" sz="3000" i="1" dirty="0"/>
              <a:t>Enhance capacity to assess the effectiveness of evidence-related strategies</a:t>
            </a:r>
          </a:p>
          <a:p>
            <a:pPr indent="-457200">
              <a:buFont typeface="Wingdings" panose="05000000000000000000" pitchFamily="2" charset="2"/>
              <a:buChar char="ü"/>
            </a:pPr>
            <a:r>
              <a:rPr lang="en-US" sz="3000" i="1" dirty="0"/>
              <a:t>Build the body of knowledge related to evidence-based practice</a:t>
            </a:r>
          </a:p>
          <a:p>
            <a:pPr indent="-457200">
              <a:buFont typeface="Wingdings" panose="05000000000000000000" pitchFamily="2" charset="2"/>
              <a:buChar char="ü"/>
            </a:pPr>
            <a:r>
              <a:rPr lang="en-US" sz="3000" i="1" dirty="0"/>
              <a:t>Improve outcomes on a large, global scale</a:t>
            </a:r>
          </a:p>
        </p:txBody>
      </p:sp>
    </p:spTree>
    <p:extLst>
      <p:ext uri="{BB962C8B-B14F-4D97-AF65-F5344CB8AC3E}">
        <p14:creationId xmlns:p14="http://schemas.microsoft.com/office/powerpoint/2010/main" val="233546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Leadership Competencies for Evidence-Based Practice</a:t>
            </a:r>
            <a:endParaRPr lang="en-US" dirty="0"/>
          </a:p>
        </p:txBody>
      </p:sp>
      <p:sp>
        <p:nvSpPr>
          <p:cNvPr id="3" name="Content Placeholder 2"/>
          <p:cNvSpPr>
            <a:spLocks noGrp="1"/>
          </p:cNvSpPr>
          <p:nvPr>
            <p:ph idx="1"/>
          </p:nvPr>
        </p:nvSpPr>
        <p:spPr/>
        <p:txBody>
          <a:bodyPr/>
          <a:lstStyle/>
          <a:p>
            <a:r>
              <a:rPr lang="en-US" dirty="0"/>
              <a:t>Nurse leaders, equipped with advanced education and expertise on how to impart evidence into practice can remove barriers to </a:t>
            </a:r>
            <a:r>
              <a:rPr lang="en-US" i="1" dirty="0"/>
              <a:t>use of evidence.</a:t>
            </a:r>
          </a:p>
          <a:p>
            <a:r>
              <a:rPr lang="en-US" dirty="0"/>
              <a:t>Minimizing or removing the barriers of time, resources, and inadequate knowledge is critical for evidence-based practice, innovation, and performance improvement to synergistically inform healthcare operations and clinical decisions.</a:t>
            </a:r>
          </a:p>
          <a:p>
            <a:r>
              <a:rPr lang="en-US" dirty="0"/>
              <a:t>Many strategies are available for leaders to utilize to promote the </a:t>
            </a:r>
            <a:r>
              <a:rPr lang="en-US" i="1" dirty="0"/>
              <a:t>use of evidence</a:t>
            </a:r>
            <a:r>
              <a:rPr lang="en-US" dirty="0"/>
              <a:t>, and an important one is the use of competencies to guide performance expectations related to EBP. </a:t>
            </a:r>
            <a:endParaRPr lang="en-US" i="1" dirty="0"/>
          </a:p>
        </p:txBody>
      </p:sp>
    </p:spTree>
    <p:extLst>
      <p:ext uri="{BB962C8B-B14F-4D97-AF65-F5344CB8AC3E}">
        <p14:creationId xmlns:p14="http://schemas.microsoft.com/office/powerpoint/2010/main" val="156476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10" y="365125"/>
            <a:ext cx="6341806" cy="1634004"/>
          </a:xfrm>
        </p:spPr>
        <p:txBody>
          <a:bodyPr>
            <a:normAutofit fontScale="90000"/>
          </a:bodyPr>
          <a:lstStyle/>
          <a:p>
            <a:r>
              <a:rPr lang="en-US" b="1" dirty="0"/>
              <a:t>EBP Competencies for Practicing Registered Nurses and Advanced Practice Nurses</a:t>
            </a:r>
          </a:p>
        </p:txBody>
      </p:sp>
      <p:sp>
        <p:nvSpPr>
          <p:cNvPr id="3" name="Content Placeholder 2"/>
          <p:cNvSpPr>
            <a:spLocks noGrp="1"/>
          </p:cNvSpPr>
          <p:nvPr>
            <p:ph idx="1"/>
          </p:nvPr>
        </p:nvSpPr>
        <p:spPr>
          <a:xfrm>
            <a:off x="904568" y="2330823"/>
            <a:ext cx="4567084" cy="4419601"/>
          </a:xfrm>
        </p:spPr>
        <p:txBody>
          <a:bodyPr>
            <a:noAutofit/>
          </a:bodyPr>
          <a:lstStyle/>
          <a:p>
            <a:r>
              <a:rPr lang="en-US" sz="3200" dirty="0"/>
              <a:t>Delphi study in 2014; Melnyk et. al.</a:t>
            </a:r>
          </a:p>
          <a:p>
            <a:r>
              <a:rPr lang="en-US" sz="3200" b="1" dirty="0"/>
              <a:t>24 EBP competencies: </a:t>
            </a:r>
          </a:p>
          <a:p>
            <a:pPr marL="0" indent="0">
              <a:buNone/>
            </a:pPr>
            <a:r>
              <a:rPr lang="en-US" sz="3200" dirty="0"/>
              <a:t>	</a:t>
            </a:r>
            <a:r>
              <a:rPr lang="en-US" sz="3200" b="1" dirty="0"/>
              <a:t>13</a:t>
            </a:r>
            <a:r>
              <a:rPr lang="en-US" sz="3200" dirty="0"/>
              <a:t> for practicing 	nurses and </a:t>
            </a:r>
          </a:p>
          <a:p>
            <a:pPr marL="0" indent="0">
              <a:buNone/>
            </a:pPr>
            <a:r>
              <a:rPr lang="en-US" sz="3200" dirty="0"/>
              <a:t>	</a:t>
            </a:r>
            <a:r>
              <a:rPr lang="en-US" sz="3200" b="1" dirty="0"/>
              <a:t>11</a:t>
            </a:r>
            <a:r>
              <a:rPr lang="en-US" sz="3200" dirty="0"/>
              <a:t> </a:t>
            </a:r>
            <a:r>
              <a:rPr lang="en-US" sz="3200" b="1" dirty="0"/>
              <a:t>additional</a:t>
            </a:r>
            <a:r>
              <a:rPr lang="en-US" sz="3200" dirty="0"/>
              <a:t> 	competencies for 	advanced practice 	nurses</a:t>
            </a:r>
          </a:p>
        </p:txBody>
      </p:sp>
      <p:pic>
        <p:nvPicPr>
          <p:cNvPr id="4" name="Picture 3" descr="C:\Users\gallagher-ford.1\AppData\Local\Microsoft\Windows\INetCache\Content.Outlook\34RVHIVF\EBP_Competencies_Graphic_#3_0.jpg"/>
          <p:cNvPicPr/>
          <p:nvPr/>
        </p:nvPicPr>
        <p:blipFill>
          <a:blip r:embed="rId2">
            <a:extLst>
              <a:ext uri="{28A0092B-C50C-407E-A947-70E740481C1C}">
                <a14:useLocalDpi xmlns:a14="http://schemas.microsoft.com/office/drawing/2010/main" val="0"/>
              </a:ext>
            </a:extLst>
          </a:blip>
          <a:srcRect/>
          <a:stretch>
            <a:fillRect/>
          </a:stretch>
        </p:blipFill>
        <p:spPr bwMode="auto">
          <a:xfrm>
            <a:off x="6636774" y="0"/>
            <a:ext cx="5362575" cy="6877050"/>
          </a:xfrm>
          <a:prstGeom prst="rect">
            <a:avLst/>
          </a:prstGeom>
          <a:noFill/>
          <a:ln>
            <a:noFill/>
          </a:ln>
        </p:spPr>
      </p:pic>
    </p:spTree>
    <p:extLst>
      <p:ext uri="{BB962C8B-B14F-4D97-AF65-F5344CB8AC3E}">
        <p14:creationId xmlns:p14="http://schemas.microsoft.com/office/powerpoint/2010/main" val="10523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09"/>
            <a:ext cx="10515600" cy="1325563"/>
          </a:xfrm>
        </p:spPr>
        <p:txBody>
          <a:bodyPr/>
          <a:lstStyle/>
          <a:p>
            <a:r>
              <a:rPr lang="en-US" b="1" dirty="0"/>
              <a:t>Nurse Manager Competencies to Support Evidence-Based Practice</a:t>
            </a:r>
            <a:endParaRPr lang="en-US" dirty="0"/>
          </a:p>
        </p:txBody>
      </p:sp>
      <p:sp>
        <p:nvSpPr>
          <p:cNvPr id="3" name="Content Placeholder 2"/>
          <p:cNvSpPr>
            <a:spLocks noGrp="1"/>
          </p:cNvSpPr>
          <p:nvPr>
            <p:ph idx="1"/>
          </p:nvPr>
        </p:nvSpPr>
        <p:spPr>
          <a:xfrm>
            <a:off x="838200" y="1825625"/>
            <a:ext cx="3153697" cy="4351338"/>
          </a:xfrm>
        </p:spPr>
        <p:txBody>
          <a:bodyPr>
            <a:normAutofit lnSpcReduction="10000"/>
          </a:bodyPr>
          <a:lstStyle/>
          <a:p>
            <a:r>
              <a:rPr lang="en-US" dirty="0"/>
              <a:t>Caramanica et al. (2021) </a:t>
            </a:r>
          </a:p>
          <a:p>
            <a:r>
              <a:rPr lang="en-US" b="1" dirty="0"/>
              <a:t>22 leadership competencies </a:t>
            </a:r>
            <a:r>
              <a:rPr lang="en-US" dirty="0"/>
              <a:t>to enable frontline leaders to successfully support clinicians in the use of evidence-base practice in the clinical setting </a:t>
            </a:r>
          </a:p>
        </p:txBody>
      </p:sp>
      <p:graphicFrame>
        <p:nvGraphicFramePr>
          <p:cNvPr id="4" name="Table 3"/>
          <p:cNvGraphicFramePr>
            <a:graphicFrameLocks noGrp="1"/>
          </p:cNvGraphicFramePr>
          <p:nvPr>
            <p:extLst>
              <p:ext uri="{D42A27DB-BD31-4B8C-83A1-F6EECF244321}">
                <p14:modId xmlns:p14="http://schemas.microsoft.com/office/powerpoint/2010/main" val="539630864"/>
              </p:ext>
            </p:extLst>
          </p:nvPr>
        </p:nvGraphicFramePr>
        <p:xfrm>
          <a:off x="5288776" y="1690700"/>
          <a:ext cx="5978992" cy="5167300"/>
        </p:xfrm>
        <a:graphic>
          <a:graphicData uri="http://schemas.openxmlformats.org/drawingml/2006/table">
            <a:tbl>
              <a:tblPr firstRow="1" firstCol="1" bandRow="1"/>
              <a:tblGrid>
                <a:gridCol w="425356">
                  <a:extLst>
                    <a:ext uri="{9D8B030D-6E8A-4147-A177-3AD203B41FA5}">
                      <a16:colId xmlns:a16="http://schemas.microsoft.com/office/drawing/2014/main" val="3951991661"/>
                    </a:ext>
                  </a:extLst>
                </a:gridCol>
                <a:gridCol w="5553636">
                  <a:extLst>
                    <a:ext uri="{9D8B030D-6E8A-4147-A177-3AD203B41FA5}">
                      <a16:colId xmlns:a16="http://schemas.microsoft.com/office/drawing/2014/main" val="3948622600"/>
                    </a:ext>
                  </a:extLst>
                </a:gridCol>
              </a:tblGrid>
              <a:tr h="161478">
                <a:tc>
                  <a:txBody>
                    <a:bodyPr/>
                    <a:lstStyle/>
                    <a:p>
                      <a:pPr marL="0" marR="0">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Leading Evidence-Based Practice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895222"/>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Identifies own vital role in enabling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694685"/>
                  </a:ext>
                </a:extLst>
              </a:tr>
              <a:tr h="322957">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Serves as a champion for evidence-based practice projects by readily checking on progress, providing feedback, removing barriers, and offering encouragement.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074109"/>
                  </a:ext>
                </a:extLst>
              </a:tr>
              <a:tr h="322957">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Develops strong relationships with staff and leaders for the advancement of evidence-based practice.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073802"/>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Prioritizes evidence-based practice projects to align with organization’s goals.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794856"/>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Influences formal organizational policies to enable evidence-based practice.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972137"/>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Facilitates the conduction and implementation of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895368"/>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Applies best evidence to make leadership decisions.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451375"/>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57231"/>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Evaluates the adoption of an evidence-based culture.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085027"/>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920175"/>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Building Infrastructure for Evidence-based Practice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309998"/>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Assesses readiness for evidence-based practice in the clinical practice environment.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510621"/>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Assesses staff commitment to engaging in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03389"/>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Justifies financial resources in support of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42007"/>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Appraises policies, procedures, and standards of practice to ensure these are evidence-based.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470520"/>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Facilitates allocation of multiple resources required to expand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206981"/>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723479"/>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Promoting Evidence-based Practice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94687"/>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Demonstrates competency in evidence-based practice (knowledge, skill, and attitude).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573790"/>
                  </a:ext>
                </a:extLst>
              </a:tr>
              <a:tr h="322957">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Promotes the value of evidence-based practice by connecting it to quality, safety, and patient care outcomes.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410366"/>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16.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Provides staff access to education on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64592"/>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17.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Provides staff access to evidence-based practice experts and mentors.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450825"/>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18.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Facilitates staff access to relevant data needed for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131930"/>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19.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Ensures staff are provided time needed to participate in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070742"/>
                  </a:ext>
                </a:extLst>
              </a:tr>
              <a:tr h="322957">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Holds staff accountable for the integration of evidence-based practice into practice commensurate with their level of clinical expertise/role.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283761"/>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Provides meaningful recognition of staff and mentors who engage in evidence-based practice.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676437"/>
                  </a:ext>
                </a:extLst>
              </a:tr>
              <a:tr h="161478">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Promotes the expectation that organizational decisions are made using evidence.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2105139"/>
                  </a:ext>
                </a:extLst>
              </a:tr>
            </a:tbl>
          </a:graphicData>
        </a:graphic>
      </p:graphicFrame>
    </p:spTree>
    <p:extLst>
      <p:ext uri="{BB962C8B-B14F-4D97-AF65-F5344CB8AC3E}">
        <p14:creationId xmlns:p14="http://schemas.microsoft.com/office/powerpoint/2010/main" val="109868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Nurse Manager Competencies to Support Evidence-Based Practice</a:t>
            </a:r>
            <a:endParaRPr lang="en-US" dirty="0"/>
          </a:p>
        </p:txBody>
      </p:sp>
      <p:sp>
        <p:nvSpPr>
          <p:cNvPr id="3" name="Content Placeholder 2"/>
          <p:cNvSpPr>
            <a:spLocks noGrp="1"/>
          </p:cNvSpPr>
          <p:nvPr>
            <p:ph idx="1"/>
          </p:nvPr>
        </p:nvSpPr>
        <p:spPr/>
        <p:txBody>
          <a:bodyPr>
            <a:normAutofit/>
          </a:bodyPr>
          <a:lstStyle/>
          <a:p>
            <a:r>
              <a:rPr lang="en-US" sz="3200" b="1" dirty="0"/>
              <a:t>Leading Evidence-based Practice</a:t>
            </a:r>
          </a:p>
          <a:p>
            <a:pPr lvl="1"/>
            <a:r>
              <a:rPr lang="en-US" sz="2800" dirty="0"/>
              <a:t>Identify their vital part in building the EBP culture</a:t>
            </a:r>
          </a:p>
          <a:p>
            <a:pPr lvl="1"/>
            <a:r>
              <a:rPr lang="en-US" sz="2800" dirty="0"/>
              <a:t>Demonstrate their role as a key standard-bearer for the use of evidence</a:t>
            </a:r>
          </a:p>
          <a:p>
            <a:pPr lvl="1"/>
            <a:r>
              <a:rPr lang="en-US" sz="2800" dirty="0"/>
              <a:t>Use their influencing leadership skills to set the expectation for the incorporation of evidence-based care </a:t>
            </a:r>
          </a:p>
          <a:p>
            <a:pPr lvl="1"/>
            <a:r>
              <a:rPr lang="en-US" sz="2800" dirty="0"/>
              <a:t>Align EBP with organizational priorities</a:t>
            </a:r>
          </a:p>
          <a:p>
            <a:pPr lvl="1"/>
            <a:r>
              <a:rPr lang="en-US" sz="2800" dirty="0"/>
              <a:t>Build the organizational capacity to fully utilize the best evidence to achieve the best outcomes</a:t>
            </a:r>
            <a:endParaRPr lang="en-US" sz="2800" b="1" dirty="0"/>
          </a:p>
          <a:p>
            <a:endParaRPr lang="en-US" b="1" dirty="0"/>
          </a:p>
          <a:p>
            <a:pPr marL="0" indent="0">
              <a:buNone/>
            </a:pPr>
            <a:endParaRPr lang="en-US" dirty="0"/>
          </a:p>
          <a:p>
            <a:endParaRPr lang="en-US" dirty="0"/>
          </a:p>
        </p:txBody>
      </p:sp>
    </p:spTree>
    <p:extLst>
      <p:ext uri="{BB962C8B-B14F-4D97-AF65-F5344CB8AC3E}">
        <p14:creationId xmlns:p14="http://schemas.microsoft.com/office/powerpoint/2010/main" val="333676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Nurse Manager Competencies to Support Evidence-Based Practice</a:t>
            </a:r>
            <a:endParaRPr lang="en-US" dirty="0"/>
          </a:p>
        </p:txBody>
      </p:sp>
      <p:sp>
        <p:nvSpPr>
          <p:cNvPr id="3" name="Content Placeholder 2"/>
          <p:cNvSpPr>
            <a:spLocks noGrp="1"/>
          </p:cNvSpPr>
          <p:nvPr>
            <p:ph idx="1"/>
          </p:nvPr>
        </p:nvSpPr>
        <p:spPr>
          <a:xfrm>
            <a:off x="245805" y="1825625"/>
            <a:ext cx="11769213" cy="4351338"/>
          </a:xfrm>
        </p:spPr>
        <p:txBody>
          <a:bodyPr>
            <a:normAutofit fontScale="92500"/>
          </a:bodyPr>
          <a:lstStyle/>
          <a:p>
            <a:r>
              <a:rPr lang="en-US" sz="3200" b="1" dirty="0"/>
              <a:t>Building Infrastructure for Evidence-Based Practice</a:t>
            </a:r>
          </a:p>
          <a:p>
            <a:pPr lvl="1"/>
            <a:r>
              <a:rPr lang="en-US" sz="2800" dirty="0"/>
              <a:t>Formation of strong partnerships</a:t>
            </a:r>
          </a:p>
          <a:p>
            <a:pPr lvl="1"/>
            <a:r>
              <a:rPr lang="en-US" sz="2800" dirty="0"/>
              <a:t>Empower clinicians with the authority and autonomy to change practice </a:t>
            </a:r>
          </a:p>
          <a:p>
            <a:pPr lvl="1"/>
            <a:r>
              <a:rPr lang="en-US" sz="2800" dirty="0"/>
              <a:t>Allot adequate time away from their other work to conduct use of evidence activities</a:t>
            </a:r>
          </a:p>
          <a:p>
            <a:pPr lvl="1"/>
            <a:r>
              <a:rPr lang="en-US" sz="2800" dirty="0"/>
              <a:t>Adequately resource clinicians to conduct use of evidence work (computers, access to databases, librarian support)</a:t>
            </a:r>
          </a:p>
          <a:p>
            <a:pPr lvl="1"/>
            <a:r>
              <a:rPr lang="en-US" sz="2800" dirty="0"/>
              <a:t>Implementation infrastructures must be in place, hardwired, and fully supported</a:t>
            </a:r>
          </a:p>
          <a:p>
            <a:pPr lvl="1">
              <a:lnSpc>
                <a:spcPct val="100000"/>
              </a:lnSpc>
            </a:pPr>
            <a:r>
              <a:rPr lang="en-US" sz="2800" dirty="0"/>
              <a:t>Public and timely removal of barriers and resistance so that best, evidence-based practice can be achieved</a:t>
            </a:r>
          </a:p>
          <a:p>
            <a:pPr marL="0" indent="0">
              <a:buNone/>
            </a:pPr>
            <a:endParaRPr lang="en-US" dirty="0"/>
          </a:p>
          <a:p>
            <a:endParaRPr lang="en-US" dirty="0"/>
          </a:p>
        </p:txBody>
      </p:sp>
    </p:spTree>
    <p:extLst>
      <p:ext uri="{BB962C8B-B14F-4D97-AF65-F5344CB8AC3E}">
        <p14:creationId xmlns:p14="http://schemas.microsoft.com/office/powerpoint/2010/main" val="17734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282" y="1111623"/>
            <a:ext cx="9215718" cy="2205317"/>
          </a:xfrm>
        </p:spPr>
        <p:txBody>
          <a:bodyPr>
            <a:normAutofit/>
          </a:bodyPr>
          <a:lstStyle/>
          <a:p>
            <a:pPr algn="l"/>
            <a:r>
              <a:rPr lang="en-US" sz="4400" b="1" dirty="0">
                <a:latin typeface="+mn-lt"/>
              </a:rPr>
              <a:t>Chapter 16. Leadership in Promoting the Use of Evidence</a:t>
            </a:r>
            <a:br>
              <a:rPr lang="en-US" dirty="0">
                <a:solidFill>
                  <a:srgbClr val="C00000"/>
                </a:solidFill>
              </a:rPr>
            </a:br>
            <a:endParaRPr lang="en-US" dirty="0">
              <a:solidFill>
                <a:srgbClr val="C00000"/>
              </a:solidFill>
            </a:endParaRPr>
          </a:p>
        </p:txBody>
      </p:sp>
      <p:sp>
        <p:nvSpPr>
          <p:cNvPr id="3" name="Subtitle 2"/>
          <p:cNvSpPr>
            <a:spLocks noGrp="1"/>
          </p:cNvSpPr>
          <p:nvPr>
            <p:ph type="subTitle" idx="1"/>
          </p:nvPr>
        </p:nvSpPr>
        <p:spPr>
          <a:xfrm>
            <a:off x="1093694" y="3827928"/>
            <a:ext cx="10606692" cy="2327065"/>
          </a:xfrm>
        </p:spPr>
        <p:txBody>
          <a:bodyPr>
            <a:normAutofit/>
          </a:bodyPr>
          <a:lstStyle/>
          <a:p>
            <a:pPr algn="l"/>
            <a:r>
              <a:rPr lang="en-US" sz="2600" dirty="0"/>
              <a:t>Contributors</a:t>
            </a:r>
            <a:r>
              <a:rPr lang="en-US" dirty="0"/>
              <a:t>		</a:t>
            </a:r>
            <a:r>
              <a:rPr lang="en-US" b="1" dirty="0"/>
              <a:t>Lynn Gallagher-Ford</a:t>
            </a:r>
            <a:r>
              <a:rPr lang="en-US" dirty="0"/>
              <a:t>, PhD, RN, EBP-C, NE-BC, DPFNAP, FAAN  </a:t>
            </a:r>
          </a:p>
          <a:p>
            <a:pPr algn="l"/>
            <a:r>
              <a:rPr lang="en-US" dirty="0"/>
              <a:t>			</a:t>
            </a:r>
            <a:r>
              <a:rPr lang="en-US" b="1" dirty="0"/>
              <a:t>Laura Caramanica</a:t>
            </a:r>
            <a:r>
              <a:rPr lang="en-US" dirty="0"/>
              <a:t>, PhD, RN, CNE, CNEP, FACHE, FAAN</a:t>
            </a:r>
          </a:p>
        </p:txBody>
      </p:sp>
    </p:spTree>
    <p:extLst>
      <p:ext uri="{BB962C8B-B14F-4D97-AF65-F5344CB8AC3E}">
        <p14:creationId xmlns:p14="http://schemas.microsoft.com/office/powerpoint/2010/main" val="204266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289" y="237305"/>
            <a:ext cx="10515600" cy="1325563"/>
          </a:xfrm>
        </p:spPr>
        <p:txBody>
          <a:bodyPr/>
          <a:lstStyle/>
          <a:p>
            <a:r>
              <a:rPr lang="en-US" b="1" dirty="0"/>
              <a:t>Nurse Manager Competencies to Support Evidence-Based Practice</a:t>
            </a:r>
            <a:endParaRPr lang="en-US" dirty="0"/>
          </a:p>
        </p:txBody>
      </p:sp>
      <p:sp>
        <p:nvSpPr>
          <p:cNvPr id="3" name="Content Placeholder 2"/>
          <p:cNvSpPr>
            <a:spLocks noGrp="1"/>
          </p:cNvSpPr>
          <p:nvPr>
            <p:ph idx="1"/>
          </p:nvPr>
        </p:nvSpPr>
        <p:spPr>
          <a:xfrm>
            <a:off x="0" y="1690688"/>
            <a:ext cx="12191999" cy="5014912"/>
          </a:xfrm>
        </p:spPr>
        <p:txBody>
          <a:bodyPr>
            <a:noAutofit/>
          </a:bodyPr>
          <a:lstStyle/>
          <a:p>
            <a:r>
              <a:rPr lang="en-US" sz="3200" b="1" dirty="0"/>
              <a:t>Promoting Evidence-Based Practice</a:t>
            </a:r>
            <a:endParaRPr lang="en-US" sz="3200" dirty="0"/>
          </a:p>
          <a:p>
            <a:pPr lvl="1"/>
            <a:r>
              <a:rPr lang="en-US" sz="2800" dirty="0"/>
              <a:t>Model the use of evidence by integrating evidence into leadership practice decisions</a:t>
            </a:r>
          </a:p>
          <a:p>
            <a:pPr lvl="1"/>
            <a:r>
              <a:rPr lang="en-US" sz="2800" dirty="0"/>
              <a:t>Enable clinicians to attend workshops to learn the skills necessary for the use and application of evidence</a:t>
            </a:r>
          </a:p>
          <a:p>
            <a:pPr lvl="1"/>
            <a:r>
              <a:rPr lang="en-US" sz="2800" dirty="0"/>
              <a:t>Ensure the availability of an adequate number of evidence experts to mentor clinicians</a:t>
            </a:r>
          </a:p>
          <a:p>
            <a:pPr lvl="1"/>
            <a:r>
              <a:rPr lang="en-US" sz="2800" dirty="0"/>
              <a:t>Cultivate a shared value for the use of evidence by clinicians and other key stakeholders </a:t>
            </a:r>
          </a:p>
          <a:p>
            <a:pPr lvl="1"/>
            <a:r>
              <a:rPr lang="en-US" sz="2800" dirty="0"/>
              <a:t>Hold all clinicians accountable to engage in EBP commensurate with their knowledge, skills, and role responsibilities</a:t>
            </a:r>
          </a:p>
          <a:p>
            <a:pPr lvl="1"/>
            <a:r>
              <a:rPr lang="en-US" sz="2800" dirty="0"/>
              <a:t>Provide meaningful and continuous rewards and recognition </a:t>
            </a:r>
          </a:p>
          <a:p>
            <a:endParaRPr lang="en-US" dirty="0"/>
          </a:p>
        </p:txBody>
      </p:sp>
    </p:spTree>
    <p:extLst>
      <p:ext uri="{BB962C8B-B14F-4D97-AF65-F5344CB8AC3E}">
        <p14:creationId xmlns:p14="http://schemas.microsoft.com/office/powerpoint/2010/main" val="185594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97" y="70618"/>
            <a:ext cx="10515600" cy="1325563"/>
          </a:xfrm>
        </p:spPr>
        <p:txBody>
          <a:bodyPr/>
          <a:lstStyle/>
          <a:p>
            <a:r>
              <a:rPr lang="en-US" b="1" dirty="0"/>
              <a:t>Implications for Nursing Practice </a:t>
            </a:r>
          </a:p>
        </p:txBody>
      </p:sp>
      <p:sp>
        <p:nvSpPr>
          <p:cNvPr id="3" name="Content Placeholder 2"/>
          <p:cNvSpPr>
            <a:spLocks noGrp="1"/>
          </p:cNvSpPr>
          <p:nvPr>
            <p:ph idx="1"/>
          </p:nvPr>
        </p:nvSpPr>
        <p:spPr>
          <a:xfrm>
            <a:off x="216310" y="1528916"/>
            <a:ext cx="11818374" cy="5329084"/>
          </a:xfrm>
        </p:spPr>
        <p:txBody>
          <a:bodyPr>
            <a:normAutofit fontScale="92500" lnSpcReduction="10000"/>
          </a:bodyPr>
          <a:lstStyle/>
          <a:p>
            <a:pPr marL="0" indent="0" algn="ctr">
              <a:buNone/>
            </a:pPr>
            <a:r>
              <a:rPr lang="en-US" i="1" dirty="0"/>
              <a:t>Nursing leadership, </a:t>
            </a:r>
            <a:r>
              <a:rPr lang="en-US" b="1" i="1" dirty="0"/>
              <a:t>at all levels</a:t>
            </a:r>
            <a:r>
              <a:rPr lang="en-US" i="1" dirty="0"/>
              <a:t>, is an essential factor in the establishment and sustainability of healthcare enterprises where clinicians use evidence in 90% of their decisions and </a:t>
            </a:r>
            <a:r>
              <a:rPr lang="en-US" b="1" i="1" dirty="0"/>
              <a:t>ensure the delivery of safe, quality care and services.</a:t>
            </a:r>
          </a:p>
          <a:p>
            <a:pPr marL="0" indent="0" algn="ctr">
              <a:buNone/>
            </a:pPr>
            <a:endParaRPr lang="en-US" i="1" dirty="0"/>
          </a:p>
          <a:p>
            <a:pPr marL="0" indent="0" algn="ctr">
              <a:buNone/>
            </a:pPr>
            <a:r>
              <a:rPr lang="en-US" i="1" dirty="0"/>
              <a:t>Nurse leaders who achieve competence in the use of evidence will make effective decisions, and their actions will </a:t>
            </a:r>
            <a:r>
              <a:rPr lang="en-US" b="1" i="1" dirty="0"/>
              <a:t>result in the attainment of targeted outcomes. </a:t>
            </a:r>
          </a:p>
          <a:p>
            <a:pPr marL="0" indent="0" algn="ctr">
              <a:buNone/>
            </a:pPr>
            <a:endParaRPr lang="en-US" i="1" dirty="0"/>
          </a:p>
          <a:p>
            <a:pPr marL="0" indent="0" algn="ctr">
              <a:buNone/>
            </a:pPr>
            <a:r>
              <a:rPr lang="en-US" i="1" dirty="0"/>
              <a:t>By setting the example as evidence-based leaders, they will </a:t>
            </a:r>
            <a:r>
              <a:rPr lang="en-US" b="1" i="1" dirty="0"/>
              <a:t>model the way</a:t>
            </a:r>
            <a:r>
              <a:rPr lang="en-US" i="1" dirty="0"/>
              <a:t>,</a:t>
            </a:r>
          </a:p>
          <a:p>
            <a:pPr marL="0" indent="0" algn="ctr">
              <a:buNone/>
            </a:pPr>
            <a:r>
              <a:rPr lang="en-US" i="1" dirty="0"/>
              <a:t> thus creating future leaders who will ensure the </a:t>
            </a:r>
            <a:r>
              <a:rPr lang="en-US" b="1" i="1" dirty="0"/>
              <a:t>sustainability of evidence-based care. </a:t>
            </a:r>
          </a:p>
          <a:p>
            <a:pPr marL="0" indent="0" algn="ctr">
              <a:buNone/>
            </a:pPr>
            <a:endParaRPr lang="en-US" b="1" i="1" dirty="0"/>
          </a:p>
          <a:p>
            <a:pPr marL="0" indent="0" algn="ctr">
              <a:buNone/>
            </a:pPr>
            <a:r>
              <a:rPr lang="en-US" b="1" i="1" dirty="0"/>
              <a:t>This, in turn, will provide the necessary platform upon which </a:t>
            </a:r>
          </a:p>
          <a:p>
            <a:pPr marL="0" indent="0" algn="ctr">
              <a:buNone/>
            </a:pPr>
            <a:r>
              <a:rPr lang="en-US" b="1" i="1" dirty="0"/>
              <a:t>global health is possible.   </a:t>
            </a:r>
          </a:p>
          <a:p>
            <a:pPr marL="0" indent="0" algn="ctr">
              <a:buNone/>
            </a:pPr>
            <a:endParaRPr lang="en-US" i="1" dirty="0">
              <a:solidFill>
                <a:srgbClr val="C00000"/>
              </a:solidFill>
            </a:endParaRPr>
          </a:p>
        </p:txBody>
      </p:sp>
    </p:spTree>
    <p:extLst>
      <p:ext uri="{BB962C8B-B14F-4D97-AF65-F5344CB8AC3E}">
        <p14:creationId xmlns:p14="http://schemas.microsoft.com/office/powerpoint/2010/main" val="107008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Learning Objectives</a:t>
            </a:r>
            <a:br>
              <a:rPr lang="en-US" dirty="0"/>
            </a:br>
            <a:endParaRPr lang="en-US" dirty="0"/>
          </a:p>
        </p:txBody>
      </p:sp>
      <p:sp>
        <p:nvSpPr>
          <p:cNvPr id="3" name="Content Placeholder 2"/>
          <p:cNvSpPr>
            <a:spLocks noGrp="1"/>
          </p:cNvSpPr>
          <p:nvPr>
            <p:ph idx="1"/>
          </p:nvPr>
        </p:nvSpPr>
        <p:spPr/>
        <p:txBody>
          <a:bodyPr/>
          <a:lstStyle/>
          <a:p>
            <a:pPr lvl="0"/>
            <a:r>
              <a:rPr lang="en-US" dirty="0"/>
              <a:t>Describe the differences between the four domains of evidence</a:t>
            </a:r>
          </a:p>
          <a:p>
            <a:pPr lvl="0"/>
            <a:r>
              <a:rPr lang="en-US" dirty="0"/>
              <a:t>Explain the critical role the nurse leader assumes in the application of evidence in the clinical setting</a:t>
            </a:r>
          </a:p>
          <a:p>
            <a:pPr lvl="0"/>
            <a:r>
              <a:rPr lang="en-US" dirty="0"/>
              <a:t>Apply leadership competencies for evidence-based practice</a:t>
            </a:r>
          </a:p>
          <a:p>
            <a:pPr lvl="0"/>
            <a:r>
              <a:rPr lang="en-US" dirty="0"/>
              <a:t>Justify why evidence is needed to support decision-making and clinical practice in the healthcare setting</a:t>
            </a:r>
          </a:p>
          <a:p>
            <a:endParaRPr lang="en-US" dirty="0"/>
          </a:p>
        </p:txBody>
      </p:sp>
    </p:spTree>
    <p:extLst>
      <p:ext uri="{BB962C8B-B14F-4D97-AF65-F5344CB8AC3E}">
        <p14:creationId xmlns:p14="http://schemas.microsoft.com/office/powerpoint/2010/main" val="71904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813" y="242046"/>
            <a:ext cx="5997677" cy="7351449"/>
          </a:xfrm>
        </p:spPr>
        <p:txBody>
          <a:bodyPr>
            <a:noAutofit/>
          </a:bodyPr>
          <a:lstStyle/>
          <a:p>
            <a:r>
              <a:rPr lang="en-US" sz="2200" dirty="0">
                <a:latin typeface="Times New Roman" panose="02020603050405020304" pitchFamily="18" charset="0"/>
                <a:ea typeface="Times New Roman" panose="02020603050405020304" pitchFamily="18" charset="0"/>
              </a:rPr>
              <a:t>Healthcare organizations in the 21</a:t>
            </a:r>
            <a:r>
              <a:rPr lang="en-US" sz="2200" baseline="30000" dirty="0">
                <a:latin typeface="Times New Roman" panose="02020603050405020304" pitchFamily="18" charset="0"/>
                <a:ea typeface="Times New Roman" panose="02020603050405020304" pitchFamily="18" charset="0"/>
              </a:rPr>
              <a:t>st</a:t>
            </a:r>
            <a:r>
              <a:rPr lang="en-US" sz="2200" dirty="0">
                <a:latin typeface="Times New Roman" panose="02020603050405020304" pitchFamily="18" charset="0"/>
                <a:ea typeface="Times New Roman" panose="02020603050405020304" pitchFamily="18" charset="0"/>
              </a:rPr>
              <a:t> century need to be capable of bringing the best and most current knowledge to the bedside, chairside, or tableside—wherever care is delivered. </a:t>
            </a:r>
          </a:p>
          <a:p>
            <a:r>
              <a:rPr lang="en-US" sz="2200" dirty="0">
                <a:latin typeface="Times New Roman" panose="02020603050405020304" pitchFamily="18" charset="0"/>
                <a:ea typeface="Times New Roman" panose="02020603050405020304" pitchFamily="18" charset="0"/>
              </a:rPr>
              <a:t>To achieve this, organizations must incorporate science/evidence as the underpinning for solving clinical problems. </a:t>
            </a:r>
          </a:p>
          <a:p>
            <a:r>
              <a:rPr lang="en-US" sz="2200" dirty="0">
                <a:latin typeface="Times New Roman" panose="02020603050405020304" pitchFamily="18" charset="0"/>
                <a:ea typeface="Times New Roman" panose="02020603050405020304" pitchFamily="18" charset="0"/>
              </a:rPr>
              <a:t>Doing so requires a thorough understanding of four domains that support best practice/care/outcomes.</a:t>
            </a:r>
          </a:p>
          <a:p>
            <a:r>
              <a:rPr lang="en-US" sz="2200" dirty="0">
                <a:latin typeface="Times New Roman" panose="02020603050405020304" pitchFamily="18" charset="0"/>
                <a:ea typeface="Times New Roman" panose="02020603050405020304" pitchFamily="18" charset="0"/>
              </a:rPr>
              <a:t>Each of the domains represents the use of evidence in one way or another. The domains include: </a:t>
            </a:r>
          </a:p>
          <a:p>
            <a:pPr marL="800100" lvl="1" indent="-342900">
              <a:buFont typeface="+mj-lt"/>
              <a:buAutoNum type="alphaLcParenR"/>
            </a:pPr>
            <a:r>
              <a:rPr lang="en-US" sz="1800" b="1" dirty="0">
                <a:latin typeface="Times New Roman" panose="02020603050405020304" pitchFamily="18" charset="0"/>
                <a:ea typeface="Times New Roman" panose="02020603050405020304" pitchFamily="18" charset="0"/>
              </a:rPr>
              <a:t>Research</a:t>
            </a:r>
            <a:r>
              <a:rPr lang="en-US" sz="1800" dirty="0">
                <a:latin typeface="Times New Roman" panose="02020603050405020304" pitchFamily="18" charset="0"/>
                <a:ea typeface="Times New Roman" panose="02020603050405020304" pitchFamily="18" charset="0"/>
              </a:rPr>
              <a:t> (the generation of new evidence)</a:t>
            </a:r>
          </a:p>
          <a:p>
            <a:pPr marL="800100" lvl="1" indent="-342900">
              <a:buFont typeface="+mj-lt"/>
              <a:buAutoNum type="alphaLcParenR"/>
            </a:pPr>
            <a:r>
              <a:rPr lang="en-US" sz="1800" b="1" dirty="0">
                <a:latin typeface="Times New Roman" panose="02020603050405020304" pitchFamily="18" charset="0"/>
                <a:ea typeface="Times New Roman" panose="02020603050405020304" pitchFamily="18" charset="0"/>
              </a:rPr>
              <a:t>Evidence-based practice </a:t>
            </a:r>
            <a:r>
              <a:rPr lang="en-US" sz="1800" dirty="0">
                <a:latin typeface="Times New Roman" panose="02020603050405020304" pitchFamily="18" charset="0"/>
                <a:ea typeface="Times New Roman" panose="02020603050405020304" pitchFamily="18" charset="0"/>
              </a:rPr>
              <a:t>(determination of the current, best evidence to support care)</a:t>
            </a:r>
          </a:p>
          <a:p>
            <a:pPr marL="800100" lvl="1" indent="-342900">
              <a:buFont typeface="+mj-lt"/>
              <a:buAutoNum type="alphaLcParenR"/>
            </a:pPr>
            <a:r>
              <a:rPr lang="en-US" sz="1800" b="1" dirty="0">
                <a:latin typeface="Times New Roman" panose="02020603050405020304" pitchFamily="18" charset="0"/>
                <a:ea typeface="Times New Roman" panose="02020603050405020304" pitchFamily="18" charset="0"/>
              </a:rPr>
              <a:t>Innovation</a:t>
            </a:r>
            <a:r>
              <a:rPr lang="en-US" sz="1800" dirty="0">
                <a:latin typeface="Times New Roman" panose="02020603050405020304" pitchFamily="18" charset="0"/>
                <a:ea typeface="Times New Roman" panose="02020603050405020304" pitchFamily="18" charset="0"/>
              </a:rPr>
              <a:t> (the ability to imagine new approaches to care based on the platform of evidence)</a:t>
            </a:r>
          </a:p>
          <a:p>
            <a:pPr marL="800100" lvl="1" indent="-342900">
              <a:buFont typeface="+mj-lt"/>
              <a:buAutoNum type="alphaLcParenR"/>
            </a:pPr>
            <a:r>
              <a:rPr lang="en-US" sz="1800" b="1" dirty="0">
                <a:latin typeface="Times New Roman" panose="02020603050405020304" pitchFamily="18" charset="0"/>
                <a:ea typeface="Times New Roman" panose="02020603050405020304" pitchFamily="18" charset="0"/>
              </a:rPr>
              <a:t>Process improvement </a:t>
            </a:r>
            <a:r>
              <a:rPr lang="en-US" sz="1800" dirty="0">
                <a:latin typeface="Times New Roman" panose="02020603050405020304" pitchFamily="18" charset="0"/>
                <a:ea typeface="Times New Roman" panose="02020603050405020304" pitchFamily="18" charset="0"/>
              </a:rPr>
              <a:t>(determination of the best processes to deliver the best evidence-based care)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51427925"/>
              </p:ext>
            </p:extLst>
          </p:nvPr>
        </p:nvGraphicFramePr>
        <p:xfrm>
          <a:off x="6322142" y="1160206"/>
          <a:ext cx="5562599" cy="5016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385389" y="511278"/>
            <a:ext cx="5436104" cy="369332"/>
          </a:xfrm>
          <a:prstGeom prst="rect">
            <a:avLst/>
          </a:prstGeom>
          <a:noFill/>
        </p:spPr>
        <p:txBody>
          <a:bodyPr wrap="none" rtlCol="0">
            <a:spAutoFit/>
          </a:bodyPr>
          <a:lstStyle/>
          <a:p>
            <a:r>
              <a:rPr lang="en-US" dirty="0">
                <a:latin typeface="Times New Roman" panose="02020603050405020304" pitchFamily="18" charset="0"/>
                <a:ea typeface="Times New Roman" panose="02020603050405020304" pitchFamily="18" charset="0"/>
              </a:rPr>
              <a:t>Figure 1 depicts the </a:t>
            </a:r>
            <a:r>
              <a:rPr lang="en-US" dirty="0">
                <a:solidFill>
                  <a:srgbClr val="C00000"/>
                </a:solidFill>
                <a:latin typeface="Times New Roman" panose="02020603050405020304" pitchFamily="18" charset="0"/>
                <a:ea typeface="Times New Roman" panose="02020603050405020304" pitchFamily="18" charset="0"/>
              </a:rPr>
              <a:t>four domains of the use of evidence.</a:t>
            </a:r>
          </a:p>
        </p:txBody>
      </p:sp>
    </p:spTree>
    <p:extLst>
      <p:ext uri="{BB962C8B-B14F-4D97-AF65-F5344CB8AC3E}">
        <p14:creationId xmlns:p14="http://schemas.microsoft.com/office/powerpoint/2010/main" val="244124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4286"/>
            <a:ext cx="10515600" cy="1325563"/>
          </a:xfrm>
        </p:spPr>
        <p:txBody>
          <a:bodyPr>
            <a:normAutofit fontScale="90000"/>
          </a:bodyPr>
          <a:lstStyle/>
          <a:p>
            <a:r>
              <a:rPr lang="en-US" b="1" dirty="0"/>
              <a:t>Leaders must understand the differences between the 4 domains and leverage their synergies </a:t>
            </a:r>
          </a:p>
        </p:txBody>
      </p:sp>
      <p:sp>
        <p:nvSpPr>
          <p:cNvPr id="3" name="Content Placeholder 2"/>
          <p:cNvSpPr>
            <a:spLocks noGrp="1"/>
          </p:cNvSpPr>
          <p:nvPr>
            <p:ph idx="1"/>
          </p:nvPr>
        </p:nvSpPr>
        <p:spPr/>
        <p:txBody>
          <a:bodyPr>
            <a:normAutofit fontScale="92500" lnSpcReduction="10000"/>
          </a:bodyPr>
          <a:lstStyle/>
          <a:p>
            <a:r>
              <a:rPr lang="en-US" b="1" dirty="0"/>
              <a:t>Research </a:t>
            </a:r>
            <a:r>
              <a:rPr lang="en-US" dirty="0"/>
              <a:t>is “a systematic process used to generate new knowledge or evidence” (Melnyk &amp; Morrison-Beedy, 2018, p. 4).</a:t>
            </a:r>
          </a:p>
          <a:p>
            <a:r>
              <a:rPr lang="en-US" b="1" dirty="0"/>
              <a:t>Process improvement (PI) </a:t>
            </a:r>
            <a:r>
              <a:rPr lang="en-US" dirty="0"/>
              <a:t>is a rigorous approach that may be used for a variety of aims, including streamlining operations and production activities, reducing costs and billing cycles, or improving the quality of processes.</a:t>
            </a:r>
          </a:p>
          <a:p>
            <a:r>
              <a:rPr lang="en-US" b="1" dirty="0"/>
              <a:t>Evidence-based practice </a:t>
            </a:r>
            <a:r>
              <a:rPr lang="en-US" dirty="0"/>
              <a:t>is a problem-solving approach that integrates the best evidence from research with a clinician’s expertise and a patient’s personal preferences and values (Melnyk &amp; Fineout-Overholt, 2019, p. 8) to make clinical decisions.</a:t>
            </a:r>
          </a:p>
          <a:p>
            <a:r>
              <a:rPr lang="en-US" b="1" dirty="0"/>
              <a:t>Innovation</a:t>
            </a:r>
            <a:r>
              <a:rPr lang="en-US" dirty="0"/>
              <a:t> is a “rigorous and generative process that leads to something new” (Porter- O‘Grady &amp; Malloch, 2017, p. 4; Morrar, 2014).</a:t>
            </a:r>
          </a:p>
        </p:txBody>
      </p:sp>
    </p:spTree>
    <p:extLst>
      <p:ext uri="{BB962C8B-B14F-4D97-AF65-F5344CB8AC3E}">
        <p14:creationId xmlns:p14="http://schemas.microsoft.com/office/powerpoint/2010/main" val="349561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633" y="383458"/>
            <a:ext cx="5781367" cy="5793505"/>
          </a:xfrm>
        </p:spPr>
        <p:txBody>
          <a:bodyPr/>
          <a:lstStyle/>
          <a:p>
            <a:pPr marL="0" indent="0" algn="ctr">
              <a:buNone/>
            </a:pPr>
            <a:r>
              <a:rPr lang="en-US" dirty="0"/>
              <a:t>Each of these domains is discrete from the others, and each has unique methodological rigor, yet they coexist; they are codependent and synergistic (Porter-O’Grady &amp; Malloch, 2017), and together they are the elements required to be able to reap the benefits of the comprehensive “use of evidence.”</a:t>
            </a:r>
          </a:p>
          <a:p>
            <a:pPr marL="0" indent="0" algn="ctr">
              <a:buNone/>
            </a:pPr>
            <a:r>
              <a:rPr lang="en-US" b="1" dirty="0"/>
              <a:t>The EBP, Research, Innovation, and </a:t>
            </a:r>
          </a:p>
          <a:p>
            <a:pPr marL="0" indent="0" algn="ctr">
              <a:buNone/>
            </a:pPr>
            <a:r>
              <a:rPr lang="en-US" b="1" dirty="0"/>
              <a:t>QI Alignment Model </a:t>
            </a:r>
          </a:p>
          <a:p>
            <a:pPr marL="0" indent="0" algn="ctr">
              <a:buNone/>
            </a:pPr>
            <a:r>
              <a:rPr lang="en-US" dirty="0"/>
              <a:t>depicts the four discrete domains of use of evidence aligning.</a:t>
            </a:r>
          </a:p>
          <a:p>
            <a:pPr marL="0" indent="0" algn="ctr">
              <a:buNone/>
            </a:pPr>
            <a:endParaRPr lang="en-US" dirty="0"/>
          </a:p>
        </p:txBody>
      </p:sp>
      <p:pic>
        <p:nvPicPr>
          <p:cNvPr id="4" name="Picture 3"/>
          <p:cNvPicPr>
            <a:picLocks noChangeAspect="1"/>
          </p:cNvPicPr>
          <p:nvPr/>
        </p:nvPicPr>
        <p:blipFill>
          <a:blip r:embed="rId2"/>
          <a:stretch>
            <a:fillRect/>
          </a:stretch>
        </p:blipFill>
        <p:spPr>
          <a:xfrm>
            <a:off x="6096000" y="964572"/>
            <a:ext cx="6096000" cy="5026805"/>
          </a:xfrm>
          <a:prstGeom prst="rect">
            <a:avLst/>
          </a:prstGeom>
        </p:spPr>
      </p:pic>
    </p:spTree>
    <p:extLst>
      <p:ext uri="{BB962C8B-B14F-4D97-AF65-F5344CB8AC3E}">
        <p14:creationId xmlns:p14="http://schemas.microsoft.com/office/powerpoint/2010/main" val="11753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48" y="468772"/>
            <a:ext cx="4570699" cy="5951691"/>
          </a:xfrm>
        </p:spPr>
        <p:txBody>
          <a:bodyPr/>
          <a:lstStyle/>
          <a:p>
            <a:pPr marL="0" indent="0" algn="ctr">
              <a:buNone/>
            </a:pPr>
            <a:endParaRPr lang="en-US" b="1" dirty="0"/>
          </a:p>
          <a:p>
            <a:pPr marL="0" indent="0">
              <a:buNone/>
            </a:pPr>
            <a:r>
              <a:rPr lang="en-US" sz="3200" b="1" dirty="0"/>
              <a:t>The Continuous Practice and Process Improvement Model </a:t>
            </a:r>
            <a:r>
              <a:rPr lang="en-US" dirty="0"/>
              <a:t>depicts the four domains of use of evidence (research, EBP, innovation, and process improvement) conceptualized individually and synergistically. </a:t>
            </a:r>
          </a:p>
          <a:p>
            <a:endParaRPr lang="en-US" dirty="0"/>
          </a:p>
        </p:txBody>
      </p:sp>
      <p:pic>
        <p:nvPicPr>
          <p:cNvPr id="4" name="Picture 3" descr="Diagram&#10;&#10;Description automatically generated"/>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690419" y="1264724"/>
            <a:ext cx="5943600" cy="4851400"/>
          </a:xfrm>
          <a:prstGeom prst="rect">
            <a:avLst/>
          </a:prstGeom>
        </p:spPr>
      </p:pic>
    </p:spTree>
    <p:extLst>
      <p:ext uri="{BB962C8B-B14F-4D97-AF65-F5344CB8AC3E}">
        <p14:creationId xmlns:p14="http://schemas.microsoft.com/office/powerpoint/2010/main" val="412278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787" y="521110"/>
            <a:ext cx="11366089" cy="6056671"/>
          </a:xfrm>
        </p:spPr>
        <p:txBody>
          <a:bodyPr>
            <a:normAutofit lnSpcReduction="10000"/>
          </a:bodyPr>
          <a:lstStyle/>
          <a:p>
            <a:r>
              <a:rPr lang="en-US" dirty="0"/>
              <a:t>Leaders must value and support this continuum by creating appropriate organizational room and support for best, evidence-based care and true innovation to exist and thrive together to deliver best care for patients, families, and clinicians. </a:t>
            </a:r>
          </a:p>
          <a:p>
            <a:r>
              <a:rPr lang="en-US" dirty="0"/>
              <a:t>This cannot be achieved by creating or maintaining siloes for each of these domains in an organization. </a:t>
            </a:r>
          </a:p>
          <a:p>
            <a:r>
              <a:rPr lang="en-US" dirty="0"/>
              <a:t>Instead, leaders will need to deconstruct and reconfigure traditional, siloed</a:t>
            </a:r>
            <a:r>
              <a:rPr lang="en-US" dirty="0">
                <a:solidFill>
                  <a:srgbClr val="C00000"/>
                </a:solidFill>
              </a:rPr>
              <a:t> </a:t>
            </a:r>
            <a:r>
              <a:rPr lang="en-US" dirty="0"/>
              <a:t>departments and pull together experts from each of the four domains into the same “new department.” </a:t>
            </a:r>
          </a:p>
          <a:p>
            <a:pPr lvl="1">
              <a:buFont typeface="Wingdings" panose="05000000000000000000" pitchFamily="2" charset="2"/>
              <a:buChar char="ü"/>
            </a:pPr>
            <a:r>
              <a:rPr lang="en-US" dirty="0"/>
              <a:t>For this to be fiscally possible and sustainable, those who are experts in each of these fields will need to gain new expertise across the continuum. PI experts will need to learn EBP, EBP mentors will need to learn PI and innovation, and researchers will need to learn EBP and innovation, and on and on. </a:t>
            </a:r>
          </a:p>
          <a:p>
            <a:pPr lvl="1">
              <a:buFont typeface="Wingdings" panose="05000000000000000000" pitchFamily="2" charset="2"/>
              <a:buChar char="ü"/>
            </a:pPr>
            <a:r>
              <a:rPr lang="en-US" dirty="0"/>
              <a:t>Gaining further competence in each of these domains is possible through participation in formal and informal education and skill-building programs that are readily available.</a:t>
            </a:r>
          </a:p>
          <a:p>
            <a:endParaRPr lang="en-US" dirty="0"/>
          </a:p>
        </p:txBody>
      </p:sp>
    </p:spTree>
    <p:extLst>
      <p:ext uri="{BB962C8B-B14F-4D97-AF65-F5344CB8AC3E}">
        <p14:creationId xmlns:p14="http://schemas.microsoft.com/office/powerpoint/2010/main" val="424846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Evidence-based practice (EBP) was named as a required core competency for healthcare professionals</a:t>
            </a:r>
            <a:r>
              <a:rPr lang="en-US" sz="2800" b="1" dirty="0">
                <a:solidFill>
                  <a:srgbClr val="C00000"/>
                </a:solidFill>
              </a:rPr>
              <a:t> </a:t>
            </a:r>
            <a:r>
              <a:rPr lang="en-US" sz="2800" b="1" dirty="0"/>
              <a:t>by the Institute of Medicine (IOM) almost two decades ago, yet not actualized in most healthcare organizations.</a:t>
            </a:r>
          </a:p>
        </p:txBody>
      </p:sp>
      <p:sp>
        <p:nvSpPr>
          <p:cNvPr id="3" name="Content Placeholder 2"/>
          <p:cNvSpPr>
            <a:spLocks noGrp="1"/>
          </p:cNvSpPr>
          <p:nvPr>
            <p:ph idx="1"/>
          </p:nvPr>
        </p:nvSpPr>
        <p:spPr>
          <a:xfrm>
            <a:off x="137651" y="1867563"/>
            <a:ext cx="11926529" cy="4857701"/>
          </a:xfrm>
        </p:spPr>
        <p:txBody>
          <a:bodyPr>
            <a:normAutofit fontScale="92500" lnSpcReduction="10000"/>
          </a:bodyPr>
          <a:lstStyle/>
          <a:p>
            <a:r>
              <a:rPr lang="en-US" b="1" dirty="0"/>
              <a:t>Top barriers </a:t>
            </a:r>
            <a:r>
              <a:rPr lang="en-US" dirty="0"/>
              <a:t>to EBP included lack of time, unsupported organizational culture hampered by politics, lack of EBP knowledge and education, lack of access to needed data, and </a:t>
            </a:r>
            <a:r>
              <a:rPr lang="en-US" b="1" dirty="0"/>
              <a:t>leader or manager resistance!</a:t>
            </a:r>
          </a:p>
          <a:p>
            <a:r>
              <a:rPr lang="en-US" dirty="0"/>
              <a:t>Nurse leaders report their top priorities are healthcare quality and safety, and EBP is a low priority. </a:t>
            </a:r>
          </a:p>
          <a:p>
            <a:r>
              <a:rPr lang="en-US" dirty="0"/>
              <a:t>Many CNEs do not understand that </a:t>
            </a:r>
            <a:r>
              <a:rPr lang="en-US" b="1" dirty="0"/>
              <a:t>EBP is the methodological approach </a:t>
            </a:r>
            <a:r>
              <a:rPr lang="en-US" dirty="0"/>
              <a:t>required to improve practice and the direct pathway to quality and safety.</a:t>
            </a:r>
          </a:p>
          <a:p>
            <a:pPr marL="0" indent="0">
              <a:buNone/>
            </a:pPr>
            <a:endParaRPr lang="en-US" dirty="0"/>
          </a:p>
          <a:p>
            <a:pPr marL="0" indent="0">
              <a:buNone/>
            </a:pPr>
            <a:r>
              <a:rPr lang="en-US" sz="3200" b="1" i="1" dirty="0"/>
              <a:t>Resistance to EBP has endured for decades, and outcomes remain less than adequate even though creating and sustaining an evidence-based enterprise is completely achievable if leaders decide it is a strategic priority. </a:t>
            </a:r>
            <a:endParaRPr lang="en-US" b="1" i="1" dirty="0"/>
          </a:p>
        </p:txBody>
      </p:sp>
    </p:spTree>
    <p:extLst>
      <p:ext uri="{BB962C8B-B14F-4D97-AF65-F5344CB8AC3E}">
        <p14:creationId xmlns:p14="http://schemas.microsoft.com/office/powerpoint/2010/main" val="283204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1530278428574EA2221FC7B60EDBCB" ma:contentTypeVersion="13" ma:contentTypeDescription="Create a new document." ma:contentTypeScope="" ma:versionID="f4c03718a3b82ed32b24393d5066048f">
  <xsd:schema xmlns:xsd="http://www.w3.org/2001/XMLSchema" xmlns:xs="http://www.w3.org/2001/XMLSchema" xmlns:p="http://schemas.microsoft.com/office/2006/metadata/properties" xmlns:ns3="94611868-1793-4475-9e9b-78745b9dd976" xmlns:ns4="e017b241-38f8-4b26-be4a-46b91905aba8" targetNamespace="http://schemas.microsoft.com/office/2006/metadata/properties" ma:root="true" ma:fieldsID="e96d6c0fdd51d5db2222a3d259ccc672" ns3:_="" ns4:_="">
    <xsd:import namespace="94611868-1793-4475-9e9b-78745b9dd976"/>
    <xsd:import namespace="e017b241-38f8-4b26-be4a-46b91905aba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11868-1793-4475-9e9b-78745b9dd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17b241-38f8-4b26-be4a-46b91905ab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F7FCD-7E89-41E6-881F-BE60B54A8BDE}">
  <ds:schemaRefs>
    <ds:schemaRef ds:uri="http://schemas.microsoft.com/sharepoint/v3/contenttype/forms"/>
  </ds:schemaRefs>
</ds:datastoreItem>
</file>

<file path=customXml/itemProps2.xml><?xml version="1.0" encoding="utf-8"?>
<ds:datastoreItem xmlns:ds="http://schemas.openxmlformats.org/officeDocument/2006/customXml" ds:itemID="{2F14CB6E-6C9E-41BF-8AF2-E29D8543EA9F}">
  <ds:schemaRefs>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94611868-1793-4475-9e9b-78745b9dd976"/>
    <ds:schemaRef ds:uri="e017b241-38f8-4b26-be4a-46b91905aba8"/>
    <ds:schemaRef ds:uri="http://schemas.microsoft.com/office/2006/metadata/properties"/>
  </ds:schemaRefs>
</ds:datastoreItem>
</file>

<file path=customXml/itemProps3.xml><?xml version="1.0" encoding="utf-8"?>
<ds:datastoreItem xmlns:ds="http://schemas.openxmlformats.org/officeDocument/2006/customXml" ds:itemID="{FA831F7A-53E2-44DF-874A-D0A903275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11868-1793-4475-9e9b-78745b9dd976"/>
    <ds:schemaRef ds:uri="e017b241-38f8-4b26-be4a-46b91905ab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TotalTime>
  <Words>2319</Words>
  <Application>Microsoft Office PowerPoint</Application>
  <PresentationFormat>Widescreen</PresentationFormat>
  <Paragraphs>195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Visionary Leadership in Healthcare  Excellence in Practice, Policy, and Ethics</vt:lpstr>
      <vt:lpstr>Chapter 16. Leadership in Promoting the Use of Evidence </vt:lpstr>
      <vt:lpstr> Learning Objectives </vt:lpstr>
      <vt:lpstr>PowerPoint Presentation</vt:lpstr>
      <vt:lpstr>Leaders must understand the differences between the 4 domains and leverage their synergies </vt:lpstr>
      <vt:lpstr>PowerPoint Presentation</vt:lpstr>
      <vt:lpstr>PowerPoint Presentation</vt:lpstr>
      <vt:lpstr>PowerPoint Presentation</vt:lpstr>
      <vt:lpstr>Evidence-based practice (EBP) was named as a required core competency for healthcare professionals by the Institute of Medicine (IOM) almost two decades ago, yet not actualized in most healthcare organizations.</vt:lpstr>
      <vt:lpstr>Leaders are critical to the integration and sustainability of EBP, and therefore for the use of evidence.</vt:lpstr>
      <vt:lpstr> Organizational Culture and  Readiness for the Use of Evidence </vt:lpstr>
      <vt:lpstr> Models and Frameworks for EBP that Support the Use of Evidence </vt:lpstr>
      <vt:lpstr>Language and Nomenclature  </vt:lpstr>
      <vt:lpstr>Implementation Science</vt:lpstr>
      <vt:lpstr>Leadership Competencies for Evidence-Based Practice</vt:lpstr>
      <vt:lpstr>EBP Competencies for Practicing Registered Nurses and Advanced Practice Nurses</vt:lpstr>
      <vt:lpstr>Nurse Manager Competencies to Support Evidence-Based Practice</vt:lpstr>
      <vt:lpstr>Nurse Manager Competencies to Support Evidence-Based Practice</vt:lpstr>
      <vt:lpstr>Nurse Manager Competencies to Support Evidence-Based Practice</vt:lpstr>
      <vt:lpstr>Nurse Manager Competencies to Support Evidence-Based Practice</vt:lpstr>
      <vt:lpstr>Implications for Nursing Practice </vt:lpstr>
    </vt:vector>
  </TitlesOfParts>
  <Company>SCCM-2012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Nursing Leadership in Promoting the Use of Evidence</dc:title>
  <dc:creator>Gallagher-Ford, Lynn P.</dc:creator>
  <cp:lastModifiedBy>Jill Stanley</cp:lastModifiedBy>
  <cp:revision>32</cp:revision>
  <dcterms:created xsi:type="dcterms:W3CDTF">2021-07-12T22:18:04Z</dcterms:created>
  <dcterms:modified xsi:type="dcterms:W3CDTF">2022-01-26T18:09:51Z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0x010100981530278428574EA2221FC7B60EDBCB</vt:lpwstr>
  </property>
</Properties>
</file>