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6" r:id="rId3"/>
    <p:sldId id="268" r:id="rId4"/>
    <p:sldId id="257" r:id="rId5"/>
    <p:sldId id="258" r:id="rId6"/>
    <p:sldId id="259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249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5CB8ED7C-3E4F-44A6-A0EE-66218FA5C5C7}"/>
    <pc:docChg chg="custSel addSld modSld sldOrd">
      <pc:chgData name="Jill Stanley" userId="8e0e8236-892f-4a03-81d6-aa217787c5a2" providerId="ADAL" clId="{5CB8ED7C-3E4F-44A6-A0EE-66218FA5C5C7}" dt="2022-01-26T17:49:50.390" v="69" actId="27636"/>
      <pc:docMkLst>
        <pc:docMk/>
      </pc:docMkLst>
      <pc:sldChg chg="modSp mod">
        <pc:chgData name="Jill Stanley" userId="8e0e8236-892f-4a03-81d6-aa217787c5a2" providerId="ADAL" clId="{5CB8ED7C-3E4F-44A6-A0EE-66218FA5C5C7}" dt="2022-01-26T17:37:45.246" v="62" actId="20577"/>
        <pc:sldMkLst>
          <pc:docMk/>
          <pc:sldMk cId="4118652225" sldId="256"/>
        </pc:sldMkLst>
        <pc:spChg chg="mod">
          <ac:chgData name="Jill Stanley" userId="8e0e8236-892f-4a03-81d6-aa217787c5a2" providerId="ADAL" clId="{5CB8ED7C-3E4F-44A6-A0EE-66218FA5C5C7}" dt="2022-01-26T17:37:45.246" v="62" actId="20577"/>
          <ac:spMkLst>
            <pc:docMk/>
            <pc:sldMk cId="4118652225" sldId="256"/>
            <ac:spMk id="2" creationId="{159D0962-C943-423D-B924-D83BC702B3EB}"/>
          </ac:spMkLst>
        </pc:spChg>
        <pc:spChg chg="mod">
          <ac:chgData name="Jill Stanley" userId="8e0e8236-892f-4a03-81d6-aa217787c5a2" providerId="ADAL" clId="{5CB8ED7C-3E4F-44A6-A0EE-66218FA5C5C7}" dt="2022-01-26T17:27:15.715" v="51" actId="113"/>
          <ac:spMkLst>
            <pc:docMk/>
            <pc:sldMk cId="4118652225" sldId="256"/>
            <ac:spMk id="3" creationId="{04934114-0356-2F43-ABFC-F9DA7AD1E9F6}"/>
          </ac:spMkLst>
        </pc:spChg>
      </pc:sldChg>
      <pc:sldChg chg="modSp new mod ord">
        <pc:chgData name="Jill Stanley" userId="8e0e8236-892f-4a03-81d6-aa217787c5a2" providerId="ADAL" clId="{5CB8ED7C-3E4F-44A6-A0EE-66218FA5C5C7}" dt="2022-01-26T17:49:50.390" v="69" actId="27636"/>
        <pc:sldMkLst>
          <pc:docMk/>
          <pc:sldMk cId="3863192657" sldId="268"/>
        </pc:sldMkLst>
        <pc:spChg chg="mod">
          <ac:chgData name="Jill Stanley" userId="8e0e8236-892f-4a03-81d6-aa217787c5a2" providerId="ADAL" clId="{5CB8ED7C-3E4F-44A6-A0EE-66218FA5C5C7}" dt="2022-01-26T17:48:13.331" v="63"/>
          <ac:spMkLst>
            <pc:docMk/>
            <pc:sldMk cId="3863192657" sldId="268"/>
            <ac:spMk id="2" creationId="{EFCC84E4-10DA-4AFC-B991-2A11FFAC5CA3}"/>
          </ac:spMkLst>
        </pc:spChg>
        <pc:spChg chg="mod">
          <ac:chgData name="Jill Stanley" userId="8e0e8236-892f-4a03-81d6-aa217787c5a2" providerId="ADAL" clId="{5CB8ED7C-3E4F-44A6-A0EE-66218FA5C5C7}" dt="2022-01-26T17:49:50.390" v="69" actId="27636"/>
          <ac:spMkLst>
            <pc:docMk/>
            <pc:sldMk cId="3863192657" sldId="268"/>
            <ac:spMk id="3" creationId="{A8228A27-7042-412C-8FBD-E4B7753F07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9C233-6B51-4E8C-8187-69B3EA8EA2C1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4E354-354D-4EAF-ABB2-84D118E607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2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4E354-354D-4EAF-ABB2-84D118E607F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7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4E354-354D-4EAF-ABB2-84D118E607F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EE2F8-A5A7-4563-BB77-E1EFFBFAA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4AF81-D0E5-4998-A6D1-AA77B17B3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BB5BA-ADBE-4E9A-A03F-511A35116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E8221-AA14-4FFD-926A-6D586377D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5B422-9079-4A4A-BB1B-44E23BC1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3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7E24-4E4A-463D-96D2-3E4F128D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C804-8BBF-42FF-A0CF-646096FE2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4917-7473-4901-8FA4-1406A914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85C4-ECF9-4C6A-A200-5E17297C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8D348-AADE-42BD-84D7-8A3D7989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4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0A4CD-A737-47B5-8799-2508CF0F3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D3C70-F4D2-4C1B-9FAD-87359DEB6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19E4D-4286-4762-9751-7822720A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BDB5-B2C8-4485-B36C-01E93012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FF3C0-FEE5-4D85-A332-961E1CD1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4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EDEB2-CA40-4F56-90FA-7AE46EE0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C5CBE-AA26-454F-8E25-330DB14DF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53882-2BD2-4157-9695-FB8ABD18E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8E91D-EEAE-4512-A364-135CFB604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CC47F-3CDE-4287-B864-F0ED5FB4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3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0E71D-A120-4E90-929B-19FC96FFC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AACFC-BA8B-4200-BA73-9FA76CBD0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A1CD5-4B6E-48BB-903E-551CFD8F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94804-7E29-4C2B-88AD-8C9EFE59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E9CA-57D9-4C2B-B5AC-4F0C4C69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8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2F7F-D9D1-4E47-BA7D-F2B44845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36553-504D-431F-A992-6E76A4848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F58A4-5C29-4D41-B759-B2F61F61B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0D87B-9A8C-430E-8076-CB8D3952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7E5E2-09C3-4064-94F4-BED856B0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2A002-46C1-4569-B839-147BA15D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C1BE-F248-49C0-A37B-F96D72F4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D4FBD-7FCD-4F11-84FE-B49A371A1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211A7-0C36-48FB-967A-F99D4C9A2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7314B-7404-4DE3-A292-EC70FB183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878B4D-FD5F-4EFF-A6D6-FD2BDCA97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2754E-54ED-4AD3-991C-A682367C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923BB9-5B05-488E-931E-00F4B969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ACFBCE-041D-4BEA-948F-0001124A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6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F69E-D68F-4503-BBB8-1C3E93F9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6B76D-8469-4B74-BA8D-DE11AEA9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AD7D-287B-436B-88CB-AF72250B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85A2-57EA-45A1-8E3B-9165FD45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8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EFCC16-4910-4BEC-9855-54F29DCC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CB6FCE-676C-4B19-89F6-16716635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4F597-00CE-4190-B046-0992D818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6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96AE-82BF-4651-95C2-AAC83A41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3E5DA-5CEC-451B-972E-3964A5F98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37128-ABE1-4F60-9022-E0615AB90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D3835-60DF-4459-97B5-F675ADCE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88462-E7E3-47A0-932E-FB1B47A0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6A7DA-4088-4C5D-8859-ECBF300F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7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9D1E-3D5C-4B35-BA70-1F4A7000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30C30-FDDA-4275-9198-31D29BAA8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A111E-E6D5-4797-9E0B-7F9D7E0E7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42280-6D7A-48A9-B531-B079E39C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3BCAF-8721-48E8-814F-C3EE4762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014D-FFE4-4FD7-8BC5-CA79637C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7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25666C-D376-48D4-8C9F-4EB47E947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15F0-FBD5-474F-9B9E-CD12DE969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EDF58-73DA-456C-868D-AA9C05530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A91DB-D107-4D8C-B42A-157A91BF4D6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5E18F-276C-4B43-ABE0-8E6F921F1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34C77-DCAA-459F-BBDF-60A43CAF1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8061A-3794-488A-83CF-369DCB59B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9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 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RN, </a:t>
            </a:r>
            <a:r>
              <a:rPr lang="en-US" i="0" u="none" strike="noStrike" baseline="0" dirty="0">
                <a:solidFill>
                  <a:srgbClr val="211D1E"/>
                </a:solidFill>
              </a:rPr>
              <a:t>PMHCNS, </a:t>
            </a:r>
            <a:r>
              <a:rPr lang="en-US" dirty="0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26FD-3612-43AC-8D60-ABFF4F25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79F39-68BB-4B45-A58F-C6B1C626F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&amp; Practice:</a:t>
            </a:r>
          </a:p>
          <a:p>
            <a:pPr lvl="1"/>
            <a:r>
              <a:rPr lang="en-US" dirty="0"/>
              <a:t>Consistently exposing nursing students and novice nurses to macro-level health factors</a:t>
            </a:r>
          </a:p>
          <a:p>
            <a:pPr lvl="1"/>
            <a:r>
              <a:rPr lang="en-US" dirty="0"/>
              <a:t>Leadership and global thinking concepts throughout undergraduate and graduate curricula and nurse residency/orientation programs</a:t>
            </a:r>
          </a:p>
          <a:p>
            <a:pPr lvl="1"/>
            <a:r>
              <a:rPr lang="en-US" dirty="0"/>
              <a:t>Students and nurses (novice and experienced) should have leadership and policy integrated into curriculum and work activities and opportunities</a:t>
            </a:r>
          </a:p>
          <a:p>
            <a:pPr lvl="2"/>
            <a:r>
              <a:rPr lang="en-US" dirty="0"/>
              <a:t>Continuing education courses</a:t>
            </a:r>
          </a:p>
          <a:p>
            <a:pPr lvl="2"/>
            <a:r>
              <a:rPr lang="en-US" dirty="0"/>
              <a:t>Quarterly meet and greets with professional nursing organizations</a:t>
            </a:r>
          </a:p>
        </p:txBody>
      </p:sp>
    </p:spTree>
    <p:extLst>
      <p:ext uri="{BB962C8B-B14F-4D97-AF65-F5344CB8AC3E}">
        <p14:creationId xmlns:p14="http://schemas.microsoft.com/office/powerpoint/2010/main" val="247561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D0962-C943-423D-B924-D83BC702B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1309"/>
            <a:ext cx="9144000" cy="1536079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Chapter 15. Leadership in the Global Health Context</a:t>
            </a:r>
            <a:endParaRPr lang="en-US" sz="44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34114-0356-2F43-ABFC-F9DA7AD1E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2800" dirty="0"/>
              <a:t>Contributors</a:t>
            </a:r>
            <a:r>
              <a:rPr lang="en-US" sz="3100" dirty="0"/>
              <a:t> 	</a:t>
            </a:r>
            <a:r>
              <a:rPr lang="en-US" dirty="0"/>
              <a:t>	</a:t>
            </a:r>
            <a:r>
              <a:rPr lang="en-US" sz="2600" b="1" dirty="0"/>
              <a:t>Melissa T. Ojemeni</a:t>
            </a:r>
            <a:r>
              <a:rPr lang="en-US" sz="2600" dirty="0"/>
              <a:t>, PhD, RN</a:t>
            </a:r>
          </a:p>
          <a:p>
            <a:pPr algn="l"/>
            <a:r>
              <a:rPr lang="en-US" sz="2600" dirty="0"/>
              <a:t>			</a:t>
            </a:r>
            <a:r>
              <a:rPr lang="en-US" sz="2600" b="1" dirty="0"/>
              <a:t>Allison Squires</a:t>
            </a:r>
            <a:r>
              <a:rPr lang="en-US" sz="2600" dirty="0"/>
              <a:t>, PhD, RN, FAAN</a:t>
            </a:r>
          </a:p>
          <a:p>
            <a:pPr algn="l"/>
            <a:r>
              <a:rPr lang="en-US" sz="2600" dirty="0"/>
              <a:t>			</a:t>
            </a:r>
            <a:r>
              <a:rPr lang="en-US" sz="2600" b="1" dirty="0"/>
              <a:t>Judy Ngele Khanyola</a:t>
            </a:r>
            <a:r>
              <a:rPr lang="en-US" sz="2600" dirty="0"/>
              <a:t>, MSc, BSN, RN</a:t>
            </a:r>
          </a:p>
          <a:p>
            <a:pPr algn="l"/>
            <a:r>
              <a:rPr lang="en-US" sz="2600" dirty="0"/>
              <a:t>			</a:t>
            </a:r>
            <a:r>
              <a:rPr lang="en-US" sz="2600" b="1" dirty="0"/>
              <a:t>William E. Rosa</a:t>
            </a:r>
            <a:r>
              <a:rPr lang="en-US" sz="2600" dirty="0"/>
              <a:t>, PhD, MBE, NP-BC, FAANP, FAAN</a:t>
            </a:r>
          </a:p>
        </p:txBody>
      </p:sp>
    </p:spTree>
    <p:extLst>
      <p:ext uri="{BB962C8B-B14F-4D97-AF65-F5344CB8AC3E}">
        <p14:creationId xmlns:p14="http://schemas.microsoft.com/office/powerpoint/2010/main" val="411865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C84E4-10DA-4AFC-B991-2A11FFAC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28A27-7042-412C-8FBD-E4B7753F0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otham Book"/>
            </a:endParaRPr>
          </a:p>
          <a:p>
            <a:pPr marL="0" indent="0">
              <a:buNone/>
            </a:pPr>
            <a:r>
              <a:rPr lang="en-US" b="0" i="0" u="none" strike="noStrike" baseline="0" dirty="0"/>
              <a:t>After completing this chapter, you should be able to: </a:t>
            </a:r>
          </a:p>
          <a:p>
            <a:r>
              <a:rPr lang="en-US" b="0" i="0" u="none" strike="noStrike" baseline="0" dirty="0"/>
              <a:t>Define global health, global health governance, and describe nursing’s associated roles </a:t>
            </a:r>
          </a:p>
          <a:p>
            <a:r>
              <a:rPr lang="en-US" b="0" i="0" u="none" strike="noStrike" baseline="0" dirty="0"/>
              <a:t>Describe macro-level factors that impact the nursing profession and recipients of care </a:t>
            </a:r>
          </a:p>
          <a:p>
            <a:r>
              <a:rPr lang="en-US" b="0" i="0" u="none" strike="noStrike" baseline="0" dirty="0"/>
              <a:t>Describe the importance of nursing and midwifery leadership in Africa </a:t>
            </a:r>
          </a:p>
          <a:p>
            <a:r>
              <a:rPr lang="en-US" b="0" i="0" u="none" strike="noStrike" baseline="0" dirty="0"/>
              <a:t>Analyze the role of leadership in the advancement of nursing and midwifery within Africa and globally </a:t>
            </a:r>
          </a:p>
          <a:p>
            <a:r>
              <a:rPr lang="en-US" b="0" i="0" u="none" strike="noStrike" baseline="0" dirty="0"/>
              <a:t>Identify opportunities to increase leadership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9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5789-B886-4C86-978B-8E36AFAA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Current State of Nursing and Nursing Leadership Globally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B74AB-9FD5-4D66-BA3D-6EEA993E4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Estimated 28 million nurses in the world</a:t>
            </a:r>
          </a:p>
          <a:p>
            <a:pPr lvl="1"/>
            <a:r>
              <a:rPr lang="en-US" dirty="0"/>
              <a:t>59% of all healthcare workers</a:t>
            </a:r>
          </a:p>
          <a:p>
            <a:r>
              <a:rPr lang="en-US" sz="2400" dirty="0"/>
              <a:t>Nurses are typically the first and only contact most people have with the healthcare system </a:t>
            </a:r>
          </a:p>
          <a:p>
            <a:r>
              <a:rPr lang="en-US" sz="2400" dirty="0"/>
              <a:t>Nursing has been greatly impacted by globalization</a:t>
            </a:r>
          </a:p>
          <a:p>
            <a:pPr lvl="1"/>
            <a:r>
              <a:rPr lang="en-US" dirty="0"/>
              <a:t>Examples include migration, pandemics, and climate change</a:t>
            </a:r>
          </a:p>
          <a:p>
            <a:pPr lvl="1"/>
            <a:r>
              <a:rPr lang="en-US" dirty="0"/>
              <a:t>Aging populations, nursing shortages, telehealth, and global health ambitions such as universal healthcare are fueling demand for more nurses</a:t>
            </a:r>
          </a:p>
          <a:p>
            <a:r>
              <a:rPr lang="en-US" sz="2400" dirty="0"/>
              <a:t>Nursing is a global profession that will need globally minded leaders to guide the future of health and social care</a:t>
            </a:r>
          </a:p>
          <a:p>
            <a:r>
              <a:rPr lang="en-US" sz="2400" dirty="0"/>
              <a:t>COVID-19 has provided the profession a unique opportunity to elevate our voices which are largely missing from leadership positions and policymaking tables</a:t>
            </a:r>
          </a:p>
        </p:txBody>
      </p:sp>
    </p:spTree>
    <p:extLst>
      <p:ext uri="{BB962C8B-B14F-4D97-AF65-F5344CB8AC3E}">
        <p14:creationId xmlns:p14="http://schemas.microsoft.com/office/powerpoint/2010/main" val="237977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6856-246A-48C7-94BA-892C9A34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Global Health and Global Health Governance (GHG)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5ED71-953F-4CAC-B7D4-3DCEDE861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Both prominent concepts widely discussed in literature, practice, and policy</a:t>
            </a:r>
          </a:p>
          <a:p>
            <a:pPr lvl="1"/>
            <a:r>
              <a:rPr lang="en-US" dirty="0"/>
              <a:t>Emerged from historical frustrations with international health cooperation and evolving impacts of health and globalization</a:t>
            </a:r>
          </a:p>
          <a:p>
            <a:r>
              <a:rPr lang="en-US" sz="2400" dirty="0"/>
              <a:t>Global health considers the health of populations irrespective of national boundaries and individual countries</a:t>
            </a:r>
          </a:p>
          <a:p>
            <a:pPr lvl="1"/>
            <a:r>
              <a:rPr lang="en-US" dirty="0"/>
              <a:t>Collaborative process among countries that strives to address health challenges and concerns through partnership and shared responsibility despite wealth or lack thereof</a:t>
            </a:r>
          </a:p>
          <a:p>
            <a:r>
              <a:rPr lang="en-US" sz="2400" dirty="0"/>
              <a:t>GHG aims to bring a more orderly and reliable response to political, social and economic issues that go beyond the ability of a country to address individually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2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24626-E373-4A07-8B18-39C71B54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Global Health &amp; Global Health Governance Linkages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6366-5BA2-4D7F-B137-28C2DBD37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Global targets such as Sustainable Development Goals are not attainable without maximizing the contributions of nurses within the interprofessional health team</a:t>
            </a:r>
          </a:p>
          <a:p>
            <a:r>
              <a:rPr lang="en-US" sz="2400" dirty="0"/>
              <a:t>Nurses lead most of the care delivery in every country</a:t>
            </a:r>
          </a:p>
          <a:p>
            <a:r>
              <a:rPr lang="en-US" sz="2400" dirty="0"/>
              <a:t>Investments are needed to elevate the voice of nursing at both national and international levels</a:t>
            </a:r>
          </a:p>
          <a:p>
            <a:r>
              <a:rPr lang="en-US" sz="2400" dirty="0"/>
              <a:t>Shortage of 6 million nurses, primarily in low- and middle-income countries</a:t>
            </a:r>
          </a:p>
          <a:p>
            <a:pPr lvl="1"/>
            <a:r>
              <a:rPr lang="en-US" dirty="0"/>
              <a:t>Multi-sectoral efforts are needed to support, include, and engage nursing leadership perspectives and priorities at decision-making tables</a:t>
            </a:r>
          </a:p>
          <a:p>
            <a:pPr lvl="1"/>
            <a:r>
              <a:rPr lang="en-US" dirty="0"/>
              <a:t>Nursing expertise needs to be leveraged to influence policy, service delivery, and population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7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2D34-B190-45B9-99EF-7FCBA35D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Global Governance &amp;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4F164-9FF5-47BD-99A4-A5E7EB221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organizations represent nursing interests within the United States and abroad</a:t>
            </a:r>
          </a:p>
          <a:p>
            <a:pPr lvl="1"/>
            <a:r>
              <a:rPr lang="en-US" dirty="0"/>
              <a:t>International Council of Nurses and International Confederation of Midwives: nursing’s voice on a global stage</a:t>
            </a:r>
          </a:p>
          <a:p>
            <a:r>
              <a:rPr lang="en-US" dirty="0"/>
              <a:t>WHO collaborating centers at universities</a:t>
            </a:r>
          </a:p>
          <a:p>
            <a:r>
              <a:rPr lang="en-US" dirty="0"/>
              <a:t>Nurses yet to become major players</a:t>
            </a:r>
          </a:p>
        </p:txBody>
      </p:sp>
    </p:spTree>
    <p:extLst>
      <p:ext uri="{BB962C8B-B14F-4D97-AF65-F5344CB8AC3E}">
        <p14:creationId xmlns:p14="http://schemas.microsoft.com/office/powerpoint/2010/main" val="147765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A2F3-4170-48DB-9612-63152908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Linkages Between Nursing Leadership, Health Service Delivery &amp; Global Health 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79B65-A611-4C76-80E4-D1DA8BA18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Policy and politics greatly influence the nursing profession</a:t>
            </a:r>
          </a:p>
          <a:p>
            <a:r>
              <a:rPr lang="en-US" sz="2600" dirty="0"/>
              <a:t>Policies are often created by those with a non-nursing or healthcare background but influence how nurses practice, funding to access care, and social determinants of health that affect patient outcomes irrespective of country</a:t>
            </a:r>
          </a:p>
          <a:p>
            <a:r>
              <a:rPr lang="en-US" sz="2600" dirty="0"/>
              <a:t>Nursing needs to diversify focus and consider the profession’s influence and ability to affect patient outcomes from a leadership and policy standpoint 	</a:t>
            </a:r>
          </a:p>
          <a:p>
            <a:pPr lvl="1"/>
            <a:r>
              <a:rPr lang="en-US" sz="2600" dirty="0"/>
              <a:t>Nurses should also focus on disrupting structures that restrain the profession and prevent nurses from delivering optimal quality care</a:t>
            </a:r>
          </a:p>
          <a:p>
            <a:r>
              <a:rPr lang="en-US" sz="2600" dirty="0"/>
              <a:t>Today’s nursing leader needs to be: </a:t>
            </a:r>
          </a:p>
          <a:p>
            <a:pPr lvl="1"/>
            <a:r>
              <a:rPr lang="en-US" sz="2200" dirty="0"/>
              <a:t>Sensitive to contextual diversity</a:t>
            </a:r>
          </a:p>
          <a:p>
            <a:pPr lvl="1"/>
            <a:r>
              <a:rPr lang="en-US" sz="2200" dirty="0"/>
              <a:t>Focused on dual outcomes: patient and profession</a:t>
            </a:r>
          </a:p>
          <a:p>
            <a:pPr lvl="1"/>
            <a:r>
              <a:rPr lang="en-US" sz="2200" dirty="0"/>
              <a:t>Prepared to take on positions</a:t>
            </a:r>
          </a:p>
          <a:p>
            <a:pPr lvl="1"/>
            <a:r>
              <a:rPr lang="en-US" sz="2200" dirty="0"/>
              <a:t>Example: Global Nurse Executive Fellowship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1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C20D90-B3F7-44C1-9999-16D60D30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Changing the Narrative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C568A2-13CC-4AA7-A160-EBB1455A9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88" y="1551305"/>
            <a:ext cx="10515600" cy="4351338"/>
          </a:xfrm>
        </p:spPr>
        <p:txBody>
          <a:bodyPr/>
          <a:lstStyle/>
          <a:p>
            <a:r>
              <a:rPr lang="en-US" sz="2200" dirty="0"/>
              <a:t>Ways for nurses and nursing students to get involved in global health and global health governance</a:t>
            </a:r>
          </a:p>
          <a:p>
            <a:pPr lvl="1"/>
            <a:r>
              <a:rPr lang="en-US" sz="2200" dirty="0"/>
              <a:t>Start where you are—think of your immediate community and the nursing profession</a:t>
            </a:r>
          </a:p>
          <a:p>
            <a:pPr lvl="1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C3F8B3-E4B0-4AC6-83C1-7E9437E2E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39532"/>
              </p:ext>
            </p:extLst>
          </p:nvPr>
        </p:nvGraphicFramePr>
        <p:xfrm>
          <a:off x="1129284" y="2602356"/>
          <a:ext cx="9512808" cy="3785745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4756404">
                  <a:extLst>
                    <a:ext uri="{9D8B030D-6E8A-4147-A177-3AD203B41FA5}">
                      <a16:colId xmlns:a16="http://schemas.microsoft.com/office/drawing/2014/main" val="639607318"/>
                    </a:ext>
                  </a:extLst>
                </a:gridCol>
                <a:gridCol w="4756404">
                  <a:extLst>
                    <a:ext uri="{9D8B030D-6E8A-4147-A177-3AD203B41FA5}">
                      <a16:colId xmlns:a16="http://schemas.microsoft.com/office/drawing/2014/main" val="2623389235"/>
                    </a:ext>
                  </a:extLst>
                </a:gridCol>
              </a:tblGrid>
              <a:tr h="2726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Domestic/Community Focused Initiatives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and Global Initiatives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5046927"/>
                  </a:ext>
                </a:extLst>
              </a:tr>
              <a:tr h="5002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Reach out to local legislators: offer your expertise to them, write and/or call their office on policy issues of importance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Network within and outside of nursing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5952785"/>
                  </a:ext>
                </a:extLst>
              </a:tr>
              <a:tr h="2444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Volunteer in local organizations that help diverse communities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Join and be active in a professional organization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277992"/>
                  </a:ext>
                </a:extLst>
              </a:tr>
              <a:tr h="7560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Take more leadership positions where you live: homeowners’ association in your neighborhood, town watch, school board and elected office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Blog and utilize social media to discuss issues of importance to you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1013816"/>
                  </a:ext>
                </a:extLst>
              </a:tr>
              <a:tr h="2444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Follow and join international campaigns such as Nursing Now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351920"/>
                  </a:ext>
                </a:extLst>
              </a:tr>
              <a:tr h="5002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Join unit-based and organizational-based committees at your place of work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466800"/>
                  </a:ext>
                </a:extLst>
              </a:tr>
              <a:tr h="12676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Shadow nurse leaders:</a:t>
                      </a: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dirty="0">
                          <a:effectLst/>
                        </a:rPr>
                        <a:t>Deans at your college or university</a:t>
                      </a: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dirty="0">
                          <a:effectLst/>
                        </a:rPr>
                        <a:t>Nurse manager in your facility or administrator within your facility. </a:t>
                      </a: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dirty="0">
                          <a:effectLst/>
                        </a:rPr>
                        <a:t>A leader in a field outside of nursing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869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312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891</Words>
  <Application>Microsoft Office PowerPoint</Application>
  <PresentationFormat>Widescreen</PresentationFormat>
  <Paragraphs>84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Gotham Book</vt:lpstr>
      <vt:lpstr>Times New Roman</vt:lpstr>
      <vt:lpstr>Office Theme</vt:lpstr>
      <vt:lpstr>Visionary Leadership in Healthcare  Excellence in Practice, Policy, and Ethics</vt:lpstr>
      <vt:lpstr>Chapter 15. Leadership in the Global Health Context</vt:lpstr>
      <vt:lpstr>Learning Objectives </vt:lpstr>
      <vt:lpstr>Current State of Nursing and Nursing Leadership Globally </vt:lpstr>
      <vt:lpstr>Global Health and Global Health Governance (GHG)</vt:lpstr>
      <vt:lpstr>Global Health &amp; Global Health Governance Linkages</vt:lpstr>
      <vt:lpstr>Global Governance &amp; Nursing</vt:lpstr>
      <vt:lpstr>Linkages Between Nursing Leadership, Health Service Delivery &amp; Global Health Governance</vt:lpstr>
      <vt:lpstr>Changing the Narrative</vt:lpstr>
      <vt:lpstr>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Leadership in the Global Health Context</dc:title>
  <dc:creator>Melissa Ojemeni</dc:creator>
  <cp:lastModifiedBy>Jill Stanley</cp:lastModifiedBy>
  <cp:revision>34</cp:revision>
  <dcterms:created xsi:type="dcterms:W3CDTF">2021-05-01T15:02:40Z</dcterms:created>
  <dcterms:modified xsi:type="dcterms:W3CDTF">2022-01-26T17:49:57Z</dcterms:modified>
</cp:coreProperties>
</file>