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Stanley" userId="8e0e8236-892f-4a03-81d6-aa217787c5a2" providerId="ADAL" clId="{8C438075-34D3-4223-84B3-52047CFF5392}"/>
    <pc:docChg chg="custSel modSld">
      <pc:chgData name="Jill Stanley" userId="8e0e8236-892f-4a03-81d6-aa217787c5a2" providerId="ADAL" clId="{8C438075-34D3-4223-84B3-52047CFF5392}" dt="2022-01-26T17:19:54.447" v="71" actId="20577"/>
      <pc:docMkLst>
        <pc:docMk/>
      </pc:docMkLst>
      <pc:sldChg chg="modSp mod">
        <pc:chgData name="Jill Stanley" userId="8e0e8236-892f-4a03-81d6-aa217787c5a2" providerId="ADAL" clId="{8C438075-34D3-4223-84B3-52047CFF5392}" dt="2022-01-26T17:19:44.966" v="62" actId="113"/>
        <pc:sldMkLst>
          <pc:docMk/>
          <pc:sldMk cId="3157627158" sldId="257"/>
        </pc:sldMkLst>
        <pc:spChg chg="mod">
          <ac:chgData name="Jill Stanley" userId="8e0e8236-892f-4a03-81d6-aa217787c5a2" providerId="ADAL" clId="{8C438075-34D3-4223-84B3-52047CFF5392}" dt="2022-01-26T17:16:32.235" v="6" actId="14100"/>
          <ac:spMkLst>
            <pc:docMk/>
            <pc:sldMk cId="3157627158" sldId="257"/>
            <ac:spMk id="2" creationId="{AC5BC741-C5AC-D442-BD5E-3CB09AC01B23}"/>
          </ac:spMkLst>
        </pc:spChg>
        <pc:spChg chg="mod">
          <ac:chgData name="Jill Stanley" userId="8e0e8236-892f-4a03-81d6-aa217787c5a2" providerId="ADAL" clId="{8C438075-34D3-4223-84B3-52047CFF5392}" dt="2022-01-26T17:19:44.966" v="62" actId="113"/>
          <ac:spMkLst>
            <pc:docMk/>
            <pc:sldMk cId="3157627158" sldId="257"/>
            <ac:spMk id="4" creationId="{D7CE1C28-92E3-904B-9C3A-09052A8EDD63}"/>
          </ac:spMkLst>
        </pc:spChg>
      </pc:sldChg>
      <pc:sldChg chg="modSp mod">
        <pc:chgData name="Jill Stanley" userId="8e0e8236-892f-4a03-81d6-aa217787c5a2" providerId="ADAL" clId="{8C438075-34D3-4223-84B3-52047CFF5392}" dt="2022-01-26T17:19:54.447" v="71" actId="20577"/>
        <pc:sldMkLst>
          <pc:docMk/>
          <pc:sldMk cId="1428206262" sldId="258"/>
        </pc:sldMkLst>
        <pc:spChg chg="mod">
          <ac:chgData name="Jill Stanley" userId="8e0e8236-892f-4a03-81d6-aa217787c5a2" providerId="ADAL" clId="{8C438075-34D3-4223-84B3-52047CFF5392}" dt="2022-01-26T17:19:54.447" v="71" actId="20577"/>
          <ac:spMkLst>
            <pc:docMk/>
            <pc:sldMk cId="1428206262" sldId="258"/>
            <ac:spMk id="2" creationId="{EBD68E38-70D8-8E48-A774-8EFB89962B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AF65-18B4-B84F-8697-9F29D86E0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A77C3-A644-E14A-9B30-7F29F55B5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1C14A-10F1-7A44-8735-BA3D4196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51771-15A9-6A45-808B-0F368487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96851-BC8D-3B4D-9E5E-3F7E49A5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3B6C-CAA1-324C-85AC-EDE73131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9AD40-A85A-414A-A4E6-A76BAE0DE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3AC2A-5AD8-D544-BA8D-29E4FE6E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12AFB-6E9E-0848-B7DA-D74FCFED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C0B14-E7BF-CB41-A2E8-AFDAC279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0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DED4B-AFBF-D647-B1AA-CED21E1B1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A0B17-9E01-AD48-B600-3D96CC09C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ED669-92E9-C241-8FEC-73E77A61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C5FAF-AF3D-434B-B7AC-7659C99C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29A9E-F041-374B-89A4-B211D607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6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FCB4-DF2D-E142-B8ED-661EE3C55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A8F55-A366-BD41-98B6-71AF7DC79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AAD10-370D-AD48-B53A-73E79102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F2F33-0C90-C54E-8548-446095B6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7415D-360D-BE4A-8C31-17ED961C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06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40416-615D-FC44-AB28-04AA02F1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9418B-4698-9F48-BFCF-BF4AAE34D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C400E-9027-C64B-9881-3D89A644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56570-3830-1E44-924C-58E7A346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2A72E-94D0-4647-9DED-C85EB747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0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46F34-5ACA-2F46-A9D2-79E74EBD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C08D9-A4FF-4948-B361-A356DCBC0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6819C-DF08-7F49-A282-B4E297A52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65DA4-8BCB-7E48-8A60-A097467E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7042E-7DFA-204B-82D3-4CC62D5F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14C65-1C9F-D448-BE51-5ADB4D0F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6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50F4-D596-2D44-8CDC-F477F5537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CAD1-B09A-984A-B235-A0CA73B97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58D9D-2A0C-8845-8171-4648AB6A3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6E5FD0-C563-D041-A8CF-44D2D8F93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378E20-86AB-F34E-964A-11A906516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FD7F97-0939-A244-9002-10657732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11BD30-EE1E-E345-BF2D-1D158341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674F7F-F3F5-AC48-AEB2-C024611F5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8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E24E-D2DC-DF4B-991E-3BC35381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5BA45-904A-9443-AC9E-F3EEA314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B7396-91E6-5547-956E-D49FC9F9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440B9-491B-A646-B47B-BEEF0ECA1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5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2C2AD-75C7-414F-B5F6-99B9A0E7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2A4A63-A45D-3A4B-A40B-7D3A2BD5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9AA32-B24B-904B-B0E1-30C01D12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2679-09D7-E541-A182-31C7ED41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F4693-3891-EC4A-8E99-5CA4D7675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83C8E-8484-D546-AA14-9B307E4ED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AFF08-FAAE-A541-8440-CED90102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D2446-F72B-7C41-AD3E-D6DA3315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71342-A6BE-D949-ABBF-9A1F45AD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1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9A2B-0534-E84D-9179-D07D65B8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0AA6CC-6257-4847-AC79-78E1C0981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D1A31-5B72-AC4B-BB63-EC993DEF9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29921-0E07-F94E-A1CF-3BFCEC29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CCBA3-6CEB-C144-90ED-CDACEF5E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A94BD-B28E-0443-9731-CAD980C5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5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AE1FE4-7CC5-7642-B87C-A6C1913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62F8C-EFB5-DE41-9D14-551156E18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E3502-26C3-5941-9DFF-99496E3B6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5F153-54AF-1D41-8EFE-2715F67E4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94563-C8DE-C543-9BC4-55EC63C8C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1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A21FA-EBE2-0A4D-8C8C-C087E61EB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>
            <a:noAutofit/>
          </a:bodyPr>
          <a:lstStyle/>
          <a:p>
            <a:r>
              <a:rPr lang="en-US" sz="4400" dirty="0"/>
              <a:t>Visionary Leadership in Healthcare</a:t>
            </a:r>
            <a:br>
              <a:rPr lang="en-US" sz="4400" dirty="0"/>
            </a:br>
            <a:r>
              <a:rPr lang="en-US" sz="4400" dirty="0"/>
              <a:t> </a:t>
            </a:r>
            <a:r>
              <a:rPr lang="en-US" sz="3200" dirty="0"/>
              <a:t>Excellence in Practice, Policy, and Ethics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5727D-0293-C748-9A35-AD73255732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Holly Wei</a:t>
            </a:r>
            <a:r>
              <a:rPr lang="en-US" dirty="0"/>
              <a:t>, PhD, RN, NEA-BC, FAAN </a:t>
            </a:r>
          </a:p>
          <a:p>
            <a:r>
              <a:rPr lang="en-US" b="1" dirty="0"/>
              <a:t>Sara Horton-Deutsch</a:t>
            </a:r>
            <a:r>
              <a:rPr lang="en-US" dirty="0"/>
              <a:t>, PhD, RN, </a:t>
            </a:r>
            <a:r>
              <a:rPr lang="en-US" i="0" u="none" strike="noStrike" baseline="0" dirty="0">
                <a:solidFill>
                  <a:srgbClr val="211D1E"/>
                </a:solidFill>
              </a:rPr>
              <a:t>PMHCNS, </a:t>
            </a:r>
            <a:r>
              <a:rPr lang="en-US" dirty="0"/>
              <a:t>FAAN, ANEF</a:t>
            </a:r>
          </a:p>
        </p:txBody>
      </p:sp>
    </p:spTree>
    <p:extLst>
      <p:ext uri="{BB962C8B-B14F-4D97-AF65-F5344CB8AC3E}">
        <p14:creationId xmlns:p14="http://schemas.microsoft.com/office/powerpoint/2010/main" val="343371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4CF1E-A933-2542-ADB0-AF2D3D74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Physical &amp; Psychological Impact of Disasters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3005F-F65C-EF49-B596-D8C35BCC6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 to services may be limited, including pharmacies to provide medications</a:t>
            </a:r>
          </a:p>
          <a:p>
            <a:r>
              <a:rPr lang="en-US" dirty="0"/>
              <a:t>Stress of the event can lead to post-traumatic stress, insomnia, anxiety, substance abuse, and depression.</a:t>
            </a:r>
          </a:p>
          <a:p>
            <a:r>
              <a:rPr lang="en-US" dirty="0"/>
              <a:t>Nurses need to know their community population, identify those at risk, and advocate for pre-disaster planning to help mitigate disaster impacts on health and well-being.</a:t>
            </a:r>
          </a:p>
        </p:txBody>
      </p:sp>
    </p:spTree>
    <p:extLst>
      <p:ext uri="{BB962C8B-B14F-4D97-AF65-F5344CB8AC3E}">
        <p14:creationId xmlns:p14="http://schemas.microsoft.com/office/powerpoint/2010/main" val="356950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E18F-231C-E94F-B173-337D44E20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Disruption Tests Resiliency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FF1A5-30C8-FF47-AD55-B5AEB6621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Resources may be limited</a:t>
            </a:r>
          </a:p>
          <a:p>
            <a:r>
              <a:rPr lang="en-US" dirty="0"/>
              <a:t>Utilities may be disrupted, including electricity, water, sewer, and internet</a:t>
            </a:r>
          </a:p>
          <a:p>
            <a:r>
              <a:rPr lang="en-US" dirty="0"/>
              <a:t>Cash on hand may be low</a:t>
            </a:r>
          </a:p>
          <a:p>
            <a:r>
              <a:rPr lang="en-US" dirty="0"/>
              <a:t>Electronic purchases may not work—individuals cannot use credit/debit cards</a:t>
            </a:r>
          </a:p>
          <a:p>
            <a:r>
              <a:rPr lang="en-US" dirty="0"/>
              <a:t>Gas supplies may be disrupted/restricted</a:t>
            </a:r>
          </a:p>
          <a:p>
            <a:endParaRPr lang="en-US" dirty="0"/>
          </a:p>
          <a:p>
            <a:r>
              <a:rPr lang="en-US" dirty="0"/>
              <a:t>PLAN AHEAD, PREPARE THE COMMUNITY, LINK PEOPLE TO RESOURCES</a:t>
            </a:r>
          </a:p>
        </p:txBody>
      </p:sp>
    </p:spTree>
    <p:extLst>
      <p:ext uri="{BB962C8B-B14F-4D97-AF65-F5344CB8AC3E}">
        <p14:creationId xmlns:p14="http://schemas.microsoft.com/office/powerpoint/2010/main" val="2600883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D9C8F-FAF5-C34C-A74D-1116C63F7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Community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062C8-63F6-2F4B-AB5F-E38385A62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Shelters: different types based on community needs</a:t>
            </a:r>
          </a:p>
          <a:p>
            <a:r>
              <a:rPr lang="en-US" dirty="0"/>
              <a:t>Safety: curfews, restricting movement, closing roads</a:t>
            </a:r>
          </a:p>
          <a:p>
            <a:r>
              <a:rPr lang="en-US" dirty="0"/>
              <a:t>Food/water: stockpile in central locations and spread the word</a:t>
            </a:r>
          </a:p>
          <a:p>
            <a:r>
              <a:rPr lang="en-US" dirty="0"/>
              <a:t>Emergency healthcare: have emergency first aid providers and supplies centrally located and mobile</a:t>
            </a:r>
          </a:p>
          <a:p>
            <a:r>
              <a:rPr lang="en-US" dirty="0"/>
              <a:t>Consideration for animals/pets: Strays increase, not all emergency shelters allow pets—have options planned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24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62BAE-BEC6-E441-B982-73689486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Disaster Education for Nurses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69AE0-E562-5B43-A11E-4A5565514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Limited in current nursing school curricula</a:t>
            </a:r>
          </a:p>
          <a:p>
            <a:r>
              <a:rPr lang="en-US" dirty="0"/>
              <a:t>Limited community/public health nursing education</a:t>
            </a:r>
          </a:p>
          <a:p>
            <a:r>
              <a:rPr lang="en-US" dirty="0"/>
              <a:t>Many feel inadequately prepared to participate in an interprofessional disaster team</a:t>
            </a:r>
          </a:p>
          <a:p>
            <a:r>
              <a:rPr lang="en-US" dirty="0"/>
              <a:t>Limited faculty with expertise in disaster management</a:t>
            </a:r>
          </a:p>
          <a:p>
            <a:r>
              <a:rPr lang="en-US" dirty="0"/>
              <a:t>Most get “just in time” training as part of the disaster response team</a:t>
            </a:r>
          </a:p>
          <a:p>
            <a:r>
              <a:rPr lang="en-US" dirty="0"/>
              <a:t>Many are assigned as emergency shelter staff</a:t>
            </a:r>
          </a:p>
        </p:txBody>
      </p:sp>
    </p:spTree>
    <p:extLst>
      <p:ext uri="{BB962C8B-B14F-4D97-AF65-F5344CB8AC3E}">
        <p14:creationId xmlns:p14="http://schemas.microsoft.com/office/powerpoint/2010/main" val="1241907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E220A-108E-2041-9B9A-214AD9CFD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Nurse Leader’s Role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FC73C-CB73-C143-9534-2529C89D6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 yourself and your family first</a:t>
            </a:r>
          </a:p>
          <a:p>
            <a:r>
              <a:rPr lang="en-US" dirty="0"/>
              <a:t>Seek education and training through available resources</a:t>
            </a:r>
          </a:p>
          <a:p>
            <a:r>
              <a:rPr lang="en-US" dirty="0"/>
              <a:t>Volunteer for various disaster management organizations/agencies</a:t>
            </a:r>
          </a:p>
          <a:p>
            <a:r>
              <a:rPr lang="en-US" dirty="0"/>
              <a:t>Participate in community emergency management teams</a:t>
            </a:r>
          </a:p>
          <a:p>
            <a:r>
              <a:rPr lang="en-US" dirty="0"/>
              <a:t>Advocate for full practice authority for APRNs and ease of practice outside of statutory jurisdiction</a:t>
            </a:r>
          </a:p>
          <a:p>
            <a:r>
              <a:rPr lang="en-US" dirty="0"/>
              <a:t>Evaluate existing disaster competencies and competency assessments</a:t>
            </a:r>
          </a:p>
          <a:p>
            <a:r>
              <a:rPr lang="en-US" dirty="0"/>
              <a:t>Promote universal disaster standards of practice and scope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926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DB40D-79EB-A443-A679-89A335CF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Nurse Leaders’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D7E5C-F535-BB44-A7C7-18B42DE28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Assert yourself within disaster management community process to ensure community members have a voice</a:t>
            </a:r>
          </a:p>
          <a:p>
            <a:r>
              <a:rPr lang="en-US" dirty="0"/>
              <a:t>Know your community, elected officials, resources available</a:t>
            </a:r>
          </a:p>
          <a:p>
            <a:r>
              <a:rPr lang="en-US" dirty="0"/>
              <a:t>Identify and advocate for vulnerable populations, including young and elderly persons, cultural variances, language barriers, physical challenges</a:t>
            </a:r>
          </a:p>
          <a:p>
            <a:r>
              <a:rPr lang="en-US" dirty="0"/>
              <a:t>Know the agencies/organizations in your community (e.g., hospitals, free-standing healthcare organizations or offices, group homes, nursing homes)</a:t>
            </a:r>
          </a:p>
        </p:txBody>
      </p:sp>
    </p:spTree>
    <p:extLst>
      <p:ext uri="{BB962C8B-B14F-4D97-AF65-F5344CB8AC3E}">
        <p14:creationId xmlns:p14="http://schemas.microsoft.com/office/powerpoint/2010/main" val="1424117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50CB9-1745-4E97-A212-E9C07F9E8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111DF-3FF8-4792-A0F6-F7E2510F7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Nurses are essential members of interprofessional disaster management teams</a:t>
            </a:r>
          </a:p>
          <a:p>
            <a:r>
              <a:rPr lang="en-US" dirty="0"/>
              <a:t>Expanded nursing education and training is needed</a:t>
            </a:r>
          </a:p>
          <a:p>
            <a:r>
              <a:rPr lang="en-US" dirty="0"/>
              <a:t>Impacts of disasters can be devastating, leading to deterioration of the health of a community</a:t>
            </a:r>
          </a:p>
          <a:p>
            <a:r>
              <a:rPr lang="en-US" dirty="0"/>
              <a:t>BUT, with proper planning and community preparation, nurses can help minimize the negative impacts of disasters and promote post-traumatic growth</a:t>
            </a:r>
          </a:p>
        </p:txBody>
      </p:sp>
    </p:spTree>
    <p:extLst>
      <p:ext uri="{BB962C8B-B14F-4D97-AF65-F5344CB8AC3E}">
        <p14:creationId xmlns:p14="http://schemas.microsoft.com/office/powerpoint/2010/main" val="378963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BC741-C5AC-D442-BD5E-3CB09AC01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4501"/>
            <a:ext cx="9144000" cy="1545354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>
                <a:latin typeface="+mn-lt"/>
              </a:rPr>
              <a:t>Chapter 14. Leadership in Disaster Preparedness and Response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7CE1C28-92E3-904B-9C3A-09052A8ED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6618" y="3602038"/>
            <a:ext cx="10815782" cy="1655762"/>
          </a:xfrm>
        </p:spPr>
        <p:txBody>
          <a:bodyPr>
            <a:normAutofit/>
          </a:bodyPr>
          <a:lstStyle/>
          <a:p>
            <a:pPr algn="l"/>
            <a:r>
              <a:rPr lang="en-US" sz="3100" dirty="0"/>
              <a:t>Contributors</a:t>
            </a:r>
            <a:r>
              <a:rPr lang="en-US" dirty="0"/>
              <a:t>	</a:t>
            </a:r>
            <a:r>
              <a:rPr lang="en-US" sz="2000" b="1" dirty="0"/>
              <a:t>Carol Ann King</a:t>
            </a:r>
            <a:r>
              <a:rPr lang="en-US" sz="2000" dirty="0"/>
              <a:t>, DNP, MSN, BSN, FNP-BC, RN, NHDP-BC</a:t>
            </a:r>
          </a:p>
          <a:p>
            <a:pPr algn="l"/>
            <a:r>
              <a:rPr lang="en-US" dirty="0"/>
              <a:t>			</a:t>
            </a:r>
            <a:r>
              <a:rPr lang="en-US" sz="2000" b="1" dirty="0"/>
              <a:t>Gabrielle Dawn Childs</a:t>
            </a:r>
            <a:r>
              <a:rPr lang="en-US" sz="2000" dirty="0"/>
              <a:t>, MA, MPH, RN, PhD candidate</a:t>
            </a:r>
          </a:p>
          <a:p>
            <a:pPr algn="l"/>
            <a:r>
              <a:rPr lang="en-US" dirty="0"/>
              <a:t>			</a:t>
            </a:r>
            <a:r>
              <a:rPr lang="en-US" sz="2000" b="1" dirty="0"/>
              <a:t>Michelle Taylor Skipper</a:t>
            </a:r>
            <a:r>
              <a:rPr lang="en-US" sz="2000" dirty="0"/>
              <a:t>, DNP (AGPCNP &amp; FNP), FNP-BC, NHDP-BC, FAANP</a:t>
            </a:r>
          </a:p>
        </p:txBody>
      </p:sp>
    </p:spTree>
    <p:extLst>
      <p:ext uri="{BB962C8B-B14F-4D97-AF65-F5344CB8AC3E}">
        <p14:creationId xmlns:p14="http://schemas.microsoft.com/office/powerpoint/2010/main" val="315762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8E38-70D8-8E48-A774-8EFB8996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Learning Objectives</a:t>
            </a:r>
            <a:r>
              <a:rPr lang="en-US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3441A-6924-3242-B034-5926DE4ED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211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Contemporary global disasters and health implications</a:t>
            </a:r>
          </a:p>
          <a:p>
            <a:pPr lvl="0"/>
            <a:r>
              <a:rPr lang="en-US" dirty="0"/>
              <a:t>Essential concepts and common language of disaster management</a:t>
            </a:r>
          </a:p>
          <a:p>
            <a:pPr lvl="0"/>
            <a:r>
              <a:rPr lang="en-US" dirty="0"/>
              <a:t>Roles and responsibilities of nurses as leaders related to disaster planning and management</a:t>
            </a:r>
          </a:p>
          <a:p>
            <a:pPr lvl="0"/>
            <a:r>
              <a:rPr lang="en-US" dirty="0"/>
              <a:t>Nurses’ roles in promoting and advocating disaster management policies</a:t>
            </a:r>
          </a:p>
          <a:p>
            <a:pPr lvl="0"/>
            <a:r>
              <a:rPr lang="en-US" dirty="0"/>
              <a:t>Training and education programs to promote disaster management </a:t>
            </a:r>
          </a:p>
          <a:p>
            <a:pPr lvl="0"/>
            <a:r>
              <a:rPr lang="en-US" dirty="0"/>
              <a:t>Implications to nursing practice related to interprofessional disaster planning and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20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F40B5-2200-9847-8456-F469BCD3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Disaster?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4C96E-4405-D941-A945-50B60AF88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Event that disrupts functioning, causes losses, and exceeds the capabilities and resources of the area or organization affected:</a:t>
            </a:r>
          </a:p>
          <a:p>
            <a:endParaRPr lang="en-US" dirty="0"/>
          </a:p>
          <a:p>
            <a:pPr lvl="1"/>
            <a:r>
              <a:rPr lang="en-US" dirty="0"/>
              <a:t>Natural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dirty="0"/>
              <a:t>hurricanes, tornadoes, floods, droughts, tsunamis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Man-made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dirty="0"/>
              <a:t>bioterrorism attack, malfunction at a chemical plant</a:t>
            </a:r>
          </a:p>
          <a:p>
            <a:pPr lvl="1"/>
            <a:endParaRPr lang="en-US" dirty="0"/>
          </a:p>
          <a:p>
            <a:r>
              <a:rPr lang="en-US" dirty="0"/>
              <a:t>Determined by the magnitude of the impact, not the size of the event</a:t>
            </a:r>
          </a:p>
        </p:txBody>
      </p:sp>
    </p:spTree>
    <p:extLst>
      <p:ext uri="{BB962C8B-B14F-4D97-AF65-F5344CB8AC3E}">
        <p14:creationId xmlns:p14="http://schemas.microsoft.com/office/powerpoint/2010/main" val="380948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6BD3E-2782-9A4F-9B87-B4C8F68F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Contemporary Disasters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E34B8-46EC-EE45-8FF7-3CB2056CE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COVID-19 global pandemic</a:t>
            </a:r>
          </a:p>
          <a:p>
            <a:r>
              <a:rPr lang="en-US" dirty="0"/>
              <a:t>Hurricanes including Sandy, Harvey, Maria, Florence, Eta, Laura</a:t>
            </a:r>
          </a:p>
          <a:p>
            <a:r>
              <a:rPr lang="en-US" dirty="0"/>
              <a:t>Earthquakes in Turkey, Greece, Nepal, and Haiti region</a:t>
            </a:r>
          </a:p>
          <a:p>
            <a:r>
              <a:rPr lang="en-US" dirty="0"/>
              <a:t>Earthquake/Tsunami/nuclear power plant malfunction in Japan</a:t>
            </a:r>
          </a:p>
          <a:p>
            <a:r>
              <a:rPr lang="en-US" dirty="0"/>
              <a:t>West Africa Ebola outbreak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08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E4AC6-D95F-B840-98A6-726E21F4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Disaster Planning and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05EAF-0F07-794F-9FA4-6112B110C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All-hazards approach</a:t>
            </a:r>
          </a:p>
          <a:p>
            <a:r>
              <a:rPr lang="en-US" dirty="0"/>
              <a:t>Systematic process specific for the community or organization/agency</a:t>
            </a:r>
          </a:p>
          <a:p>
            <a:r>
              <a:rPr lang="en-US" dirty="0"/>
              <a:t>Consider potential hazards, threats, and risks</a:t>
            </a:r>
          </a:p>
          <a:p>
            <a:r>
              <a:rPr lang="en-US" dirty="0"/>
              <a:t>Proactive in planning/reactive when necessary</a:t>
            </a:r>
          </a:p>
          <a:p>
            <a:r>
              <a:rPr lang="en-US" dirty="0"/>
              <a:t>Includes identification of all available resources and gaps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894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EC337-C72D-0149-B733-A48AF4650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 of Disaster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F55DA-94DD-A149-A9C6-DEA099EF4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Prioritize efforts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Reduce loss of life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Minimize property damage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Minimize environmental damage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Protect communities from all hazards</a:t>
            </a:r>
          </a:p>
          <a:p>
            <a:pPr lvl="1"/>
            <a:endParaRPr lang="en-US" dirty="0"/>
          </a:p>
          <a:p>
            <a:r>
              <a:rPr lang="en-US" dirty="0"/>
              <a:t>Key Missions: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Prevention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Protection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Mitigation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Response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Recovery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2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D54BA-34E3-C643-A916-50931E009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Risk Assessments: Vital to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F0D42-992F-B641-B223-90FF2F32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FEMA’s National Threat and Hazard Identification and Risk Assessment (THIRA)—guide for communities: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	Identify potential hazards and threats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     Assess potential severity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      Assess vulnerabilities to community health</a:t>
            </a:r>
          </a:p>
        </p:txBody>
      </p:sp>
    </p:spTree>
    <p:extLst>
      <p:ext uri="{BB962C8B-B14F-4D97-AF65-F5344CB8AC3E}">
        <p14:creationId xmlns:p14="http://schemas.microsoft.com/office/powerpoint/2010/main" val="237655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0B558-572F-A046-835D-D585B6F3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Health Impacts of Disasters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502E4-27BA-E440-A748-E50FD4124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Short-term: unsafe drinking water, limited food, limited healthcare, safety compromised, closure of essential services</a:t>
            </a:r>
          </a:p>
          <a:p>
            <a:r>
              <a:rPr lang="en-US" dirty="0"/>
              <a:t>Long-term: closed businesses, loss of jobs, loss of homes and stability</a:t>
            </a:r>
          </a:p>
          <a:p>
            <a:r>
              <a:rPr lang="en-US" dirty="0"/>
              <a:t>Primary: injury, death, or destruction directly attributed to the disaster, such as drownings after a flood, building damage after an earthquake</a:t>
            </a:r>
          </a:p>
          <a:p>
            <a:r>
              <a:rPr lang="en-US" dirty="0"/>
              <a:t>Secondary: after-effects of the disaster, such as cholera outbreak after the Haitian area earthquake</a:t>
            </a:r>
          </a:p>
        </p:txBody>
      </p:sp>
    </p:spTree>
    <p:extLst>
      <p:ext uri="{BB962C8B-B14F-4D97-AF65-F5344CB8AC3E}">
        <p14:creationId xmlns:p14="http://schemas.microsoft.com/office/powerpoint/2010/main" val="98815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879</Words>
  <Application>Microsoft Office PowerPoint</Application>
  <PresentationFormat>Widescreen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Visionary Leadership in Healthcare  Excellence in Practice, Policy, and Ethics</vt:lpstr>
      <vt:lpstr>Chapter 14. Leadership in Disaster Preparedness and Response </vt:lpstr>
      <vt:lpstr>Learning Objectives </vt:lpstr>
      <vt:lpstr>What is a Disaster?</vt:lpstr>
      <vt:lpstr>Contemporary Disasters</vt:lpstr>
      <vt:lpstr>Disaster Planning and Management</vt:lpstr>
      <vt:lpstr>Goals of Disaster Management</vt:lpstr>
      <vt:lpstr>Risk Assessments: Vital to Planning</vt:lpstr>
      <vt:lpstr>Health Impacts of Disasters</vt:lpstr>
      <vt:lpstr>Physical &amp; Psychological Impact of Disasters</vt:lpstr>
      <vt:lpstr>Disruption Tests Resiliency</vt:lpstr>
      <vt:lpstr>Community Resources</vt:lpstr>
      <vt:lpstr>Disaster Education for Nurses</vt:lpstr>
      <vt:lpstr>Nurse Leader’s Role </vt:lpstr>
      <vt:lpstr>Nurse Leaders’ Role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Nurse-Led Visionary Leadership in Healthcare  Excellence in Practice, Policy, and Ethics</dc:title>
  <dc:creator>Wei, Holly Lee</dc:creator>
  <cp:lastModifiedBy>Jill Stanley</cp:lastModifiedBy>
  <cp:revision>35</cp:revision>
  <dcterms:created xsi:type="dcterms:W3CDTF">2021-04-24T19:15:55Z</dcterms:created>
  <dcterms:modified xsi:type="dcterms:W3CDTF">2022-01-26T17:19:56Z</dcterms:modified>
</cp:coreProperties>
</file>