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104" d="100"/>
          <a:sy n="104" d="100"/>
        </p:scale>
        <p:origin x="22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ill Stanley" userId="8e0e8236-892f-4a03-81d6-aa217787c5a2" providerId="ADAL" clId="{8C438075-34D3-4223-84B3-52047CFF5392}"/>
    <pc:docChg chg="custSel modSld">
      <pc:chgData name="Jill Stanley" userId="8e0e8236-892f-4a03-81d6-aa217787c5a2" providerId="ADAL" clId="{8C438075-34D3-4223-84B3-52047CFF5392}" dt="2022-01-26T17:19:54.447" v="71" actId="20577"/>
      <pc:docMkLst>
        <pc:docMk/>
      </pc:docMkLst>
      <pc:sldChg chg="modSp mod">
        <pc:chgData name="Jill Stanley" userId="8e0e8236-892f-4a03-81d6-aa217787c5a2" providerId="ADAL" clId="{8C438075-34D3-4223-84B3-52047CFF5392}" dt="2022-01-26T17:19:44.966" v="62" actId="113"/>
        <pc:sldMkLst>
          <pc:docMk/>
          <pc:sldMk cId="3157627158" sldId="257"/>
        </pc:sldMkLst>
        <pc:spChg chg="mod">
          <ac:chgData name="Jill Stanley" userId="8e0e8236-892f-4a03-81d6-aa217787c5a2" providerId="ADAL" clId="{8C438075-34D3-4223-84B3-52047CFF5392}" dt="2022-01-26T17:16:32.235" v="6" actId="14100"/>
          <ac:spMkLst>
            <pc:docMk/>
            <pc:sldMk cId="3157627158" sldId="257"/>
            <ac:spMk id="2" creationId="{AC5BC741-C5AC-D442-BD5E-3CB09AC01B23}"/>
          </ac:spMkLst>
        </pc:spChg>
        <pc:spChg chg="mod">
          <ac:chgData name="Jill Stanley" userId="8e0e8236-892f-4a03-81d6-aa217787c5a2" providerId="ADAL" clId="{8C438075-34D3-4223-84B3-52047CFF5392}" dt="2022-01-26T17:19:44.966" v="62" actId="113"/>
          <ac:spMkLst>
            <pc:docMk/>
            <pc:sldMk cId="3157627158" sldId="257"/>
            <ac:spMk id="4" creationId="{D7CE1C28-92E3-904B-9C3A-09052A8EDD63}"/>
          </ac:spMkLst>
        </pc:spChg>
      </pc:sldChg>
      <pc:sldChg chg="modSp mod">
        <pc:chgData name="Jill Stanley" userId="8e0e8236-892f-4a03-81d6-aa217787c5a2" providerId="ADAL" clId="{8C438075-34D3-4223-84B3-52047CFF5392}" dt="2022-01-26T17:19:54.447" v="71" actId="20577"/>
        <pc:sldMkLst>
          <pc:docMk/>
          <pc:sldMk cId="1428206262" sldId="258"/>
        </pc:sldMkLst>
        <pc:spChg chg="mod">
          <ac:chgData name="Jill Stanley" userId="8e0e8236-892f-4a03-81d6-aa217787c5a2" providerId="ADAL" clId="{8C438075-34D3-4223-84B3-52047CFF5392}" dt="2022-01-26T17:19:54.447" v="71" actId="20577"/>
          <ac:spMkLst>
            <pc:docMk/>
            <pc:sldMk cId="1428206262" sldId="258"/>
            <ac:spMk id="2" creationId="{EBD68E38-70D8-8E48-A774-8EFB89962BBA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4DAF65-18B4-B84F-8697-9F29D86E0A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0A77C3-A644-E14A-9B30-7F29F55B5C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D1C14A-10F1-7A44-8735-BA3D419688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99BD1-9CAF-D94B-960B-B818FD67FE3E}" type="datetimeFigureOut">
              <a:rPr lang="en-US" smtClean="0"/>
              <a:t>1/26/2022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151771-15A9-6A45-808B-0F3684879F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F96851-BC8D-3B4D-9E5E-3F7E49A5C4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4D179-0B07-E24F-87CD-0967933648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457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A73B6C-CAA1-324C-85AC-EDE73131D6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6B9AD40-A85A-414A-A4E6-A76BAE0DE9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A3AC2A-5AD8-D544-BA8D-29E4FE6E25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99BD1-9CAF-D94B-960B-B818FD67FE3E}" type="datetimeFigureOut">
              <a:rPr lang="en-US" smtClean="0"/>
              <a:t>1/26/2022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812AFB-6E9E-0848-B7DA-D74FCFED52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1C0B14-E7BF-CB41-A2E8-AFDAC27909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4D179-0B07-E24F-87CD-0967933648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1905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78DED4B-AFBF-D647-B1AA-CED21E1B1EB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EA0B17-9E01-AD48-B600-3D96CC09C4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FED669-92E9-C241-8FEC-73E77A615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99BD1-9CAF-D94B-960B-B818FD67FE3E}" type="datetimeFigureOut">
              <a:rPr lang="en-US" smtClean="0"/>
              <a:t>1/26/2022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EC5FAF-AF3D-434B-B7AC-7659C99C2C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429A9E-F041-374B-89A4-B211D6076A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4D179-0B07-E24F-87CD-0967933648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0064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5EFCB4-DF2D-E142-B8ED-661EE3C55A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9A8F55-A366-BD41-98B6-71AF7DC790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7AAD10-370D-AD48-B53A-73E791021A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99BD1-9CAF-D94B-960B-B818FD67FE3E}" type="datetimeFigureOut">
              <a:rPr lang="en-US" smtClean="0"/>
              <a:t>1/26/2022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5F2F33-0C90-C54E-8548-446095B67B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17415D-360D-BE4A-8C31-17ED961C19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4D179-0B07-E24F-87CD-0967933648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6064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240416-615D-FC44-AB28-04AA02F1C5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89418B-4698-9F48-BFCF-BF4AAE34D4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7C400E-9027-C64B-9881-3D89A64445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99BD1-9CAF-D94B-960B-B818FD67FE3E}" type="datetimeFigureOut">
              <a:rPr lang="en-US" smtClean="0"/>
              <a:t>1/26/2022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156570-3830-1E44-924C-58E7A34675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F2A72E-94D0-4647-9DED-C85EB747E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4D179-0B07-E24F-87CD-0967933648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4403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546F34-5ACA-2F46-A9D2-79E74EBDF4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5C08D9-A4FF-4948-B361-A356DCBC04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86819C-DF08-7F49-A282-B4E297A522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465DA4-8BCB-7E48-8A60-A097467E25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99BD1-9CAF-D94B-960B-B818FD67FE3E}" type="datetimeFigureOut">
              <a:rPr lang="en-US" smtClean="0"/>
              <a:t>1/26/2022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77042E-7DFA-204B-82D3-4CC62D5FB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914C65-1C9F-D448-BE51-5ADB4D0F12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4D179-0B07-E24F-87CD-0967933648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679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5950F4-D596-2D44-8CDC-F477F55374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91CAD1-B09A-984A-B235-A0CA73B972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358D9D-2A0C-8845-8171-4648AB6A32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D6E5FD0-C563-D041-A8CF-44D2D8F9357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A378E20-86AB-F34E-964A-11A906516FB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6FD7F97-0939-A244-9002-10657732A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99BD1-9CAF-D94B-960B-B818FD67FE3E}" type="datetimeFigureOut">
              <a:rPr lang="en-US" smtClean="0"/>
              <a:t>1/26/2022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811BD30-EE1E-E345-BF2D-1D158341AB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5674F7F-F3F5-AC48-AEB2-C024611F53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4D179-0B07-E24F-87CD-0967933648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7489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C2E24E-D2DC-DF4B-991E-3BC35381A0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BD5BA45-904A-9443-AC9E-F3EEA3142A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99BD1-9CAF-D94B-960B-B818FD67FE3E}" type="datetimeFigureOut">
              <a:rPr lang="en-US" smtClean="0"/>
              <a:t>1/26/2022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43B7396-91E6-5547-956E-D49FC9F90D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68440B9-491B-A646-B47B-BEEF0ECA11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4D179-0B07-E24F-87CD-0967933648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4854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DA2C2AD-75C7-414F-B5F6-99B9A0E7DB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99BD1-9CAF-D94B-960B-B818FD67FE3E}" type="datetimeFigureOut">
              <a:rPr lang="en-US" smtClean="0"/>
              <a:t>1/26/2022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E2A4A63-A45D-3A4B-A40B-7D3A2BD5CE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99AA32-B24B-904B-B0E1-30C01D12AA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4D179-0B07-E24F-87CD-0967933648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5860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ED2679-09D7-E541-A182-31C7ED4106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6F4693-3891-EC4A-8E99-5CA4D7675F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583C8E-8484-D546-AA14-9B307E4ED5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7AFF08-FAAE-A541-8440-CED90102C3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99BD1-9CAF-D94B-960B-B818FD67FE3E}" type="datetimeFigureOut">
              <a:rPr lang="en-US" smtClean="0"/>
              <a:t>1/26/2022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0D2446-F72B-7C41-AD3E-D6DA331540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B71342-A6BE-D949-ABBF-9A1F45AD9E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4D179-0B07-E24F-87CD-0967933648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9917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159A2B-0534-E84D-9179-D07D65B883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50AA6CC-6257-4847-AC79-78E1C098185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CD1A31-5B72-AC4B-BB63-EC993DEF96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629921-0E07-F94E-A1CF-3BFCEC29A5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99BD1-9CAF-D94B-960B-B818FD67FE3E}" type="datetimeFigureOut">
              <a:rPr lang="en-US" smtClean="0"/>
              <a:t>1/26/2022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5CCBA3-6CEB-C144-90ED-CDACEF5EF6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9A94BD-B28E-0443-9731-CAD980C5B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4D179-0B07-E24F-87CD-0967933648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9454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0AE1FE4-7CC5-7642-B87C-A6C1913077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462F8C-EFB5-DE41-9D14-551156E188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3E3502-26C3-5941-9DFF-99496E3B6DD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799BD1-9CAF-D94B-960B-B818FD67FE3E}" type="datetimeFigureOut">
              <a:rPr lang="en-US" smtClean="0"/>
              <a:t>1/26/2022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D5F153-54AF-1D41-8EFE-2715F67E43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494563-C8DE-C543-9BC4-55EC63C8C3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84D179-0B07-E24F-87CD-0967933648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5312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DA21FA-EBE2-0A4D-8C8C-C087E61EBB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133599"/>
          </a:xfrm>
        </p:spPr>
        <p:txBody>
          <a:bodyPr>
            <a:noAutofit/>
          </a:bodyPr>
          <a:lstStyle/>
          <a:p>
            <a:r>
              <a:rPr lang="en-US" sz="4400" dirty="0"/>
              <a:t>Visionary Leadership in Healthcare</a:t>
            </a:r>
            <a:br>
              <a:rPr lang="en-US" sz="4400" dirty="0"/>
            </a:br>
            <a:r>
              <a:rPr lang="en-US" sz="4400" dirty="0"/>
              <a:t> </a:t>
            </a:r>
            <a:r>
              <a:rPr lang="en-US" sz="3200" dirty="0"/>
              <a:t>Excellence in Practice, Policy, and Ethics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D5727D-0293-C748-9A35-AD73255732B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b="1" dirty="0"/>
          </a:p>
          <a:p>
            <a:r>
              <a:rPr lang="en-US" b="1" dirty="0"/>
              <a:t>Holly Wei</a:t>
            </a:r>
            <a:r>
              <a:rPr lang="en-US" dirty="0"/>
              <a:t>, PhD, RN, NEA-BC, FAAN </a:t>
            </a:r>
          </a:p>
          <a:p>
            <a:r>
              <a:rPr lang="en-US" b="1" dirty="0"/>
              <a:t>Sara Horton-Deutsch</a:t>
            </a:r>
            <a:r>
              <a:rPr lang="en-US" dirty="0"/>
              <a:t>, PhD, RN, </a:t>
            </a:r>
            <a:r>
              <a:rPr lang="en-US" i="0" u="none" strike="noStrike" baseline="0" dirty="0">
                <a:solidFill>
                  <a:srgbClr val="211D1E"/>
                </a:solidFill>
              </a:rPr>
              <a:t>PMHCNS, </a:t>
            </a:r>
            <a:r>
              <a:rPr lang="en-US" dirty="0"/>
              <a:t>FAAN, ANEF</a:t>
            </a:r>
          </a:p>
        </p:txBody>
      </p:sp>
    </p:spTree>
    <p:extLst>
      <p:ext uri="{BB962C8B-B14F-4D97-AF65-F5344CB8AC3E}">
        <p14:creationId xmlns:p14="http://schemas.microsoft.com/office/powerpoint/2010/main" val="34337115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54CF1E-A933-2542-ADB0-AF2D3D74ED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Physical &amp; Psychological Impact of Disasters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83005F-F65C-EF49-B596-D8C35BCC63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Access to services may be limited, including pharmacies to provide medications</a:t>
            </a:r>
          </a:p>
          <a:p>
            <a:r>
              <a:rPr lang="en-US" dirty="0"/>
              <a:t>Stress of the event can lead to post-traumatic stress, insomnia, anxiety, substance abuse, and depression.</a:t>
            </a:r>
          </a:p>
          <a:p>
            <a:r>
              <a:rPr lang="en-US" dirty="0"/>
              <a:t>Nurses need to know their community population, identify those at risk, and advocate for pre-disaster planning to help mitigate disaster impacts on health and well-being.</a:t>
            </a:r>
          </a:p>
        </p:txBody>
      </p:sp>
    </p:spTree>
    <p:extLst>
      <p:ext uri="{BB962C8B-B14F-4D97-AF65-F5344CB8AC3E}">
        <p14:creationId xmlns:p14="http://schemas.microsoft.com/office/powerpoint/2010/main" val="35695060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8BE18F-231C-E94F-B173-337D44E206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Disruption Tests Resiliency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3FF1A5-30C8-FF47-AD55-B5AEB66214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Resources may be limited</a:t>
            </a:r>
          </a:p>
          <a:p>
            <a:r>
              <a:rPr lang="en-US" dirty="0"/>
              <a:t>Utilities may be disrupted, including electricity, water, sewer, and internet</a:t>
            </a:r>
          </a:p>
          <a:p>
            <a:r>
              <a:rPr lang="en-US" dirty="0"/>
              <a:t>Cash on hand may be low</a:t>
            </a:r>
          </a:p>
          <a:p>
            <a:r>
              <a:rPr lang="en-US" dirty="0"/>
              <a:t>Electronic purchases may not work—individuals cannot use credit/debit cards</a:t>
            </a:r>
          </a:p>
          <a:p>
            <a:r>
              <a:rPr lang="en-US" dirty="0"/>
              <a:t>Gas supplies may be disrupted/restricted</a:t>
            </a:r>
          </a:p>
          <a:p>
            <a:endParaRPr lang="en-US" dirty="0"/>
          </a:p>
          <a:p>
            <a:r>
              <a:rPr lang="en-US" dirty="0"/>
              <a:t>PLAN AHEAD, PREPARE THE COMMUNITY, LINK PEOPLE TO RESOURCES</a:t>
            </a:r>
          </a:p>
        </p:txBody>
      </p:sp>
    </p:spTree>
    <p:extLst>
      <p:ext uri="{BB962C8B-B14F-4D97-AF65-F5344CB8AC3E}">
        <p14:creationId xmlns:p14="http://schemas.microsoft.com/office/powerpoint/2010/main" val="26008832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AD9C8F-FAF5-C34C-A74D-1116C63F7E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Community 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C062C8-63F6-2F4B-AB5F-E38385A62B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Shelters: different types based on community needs</a:t>
            </a:r>
          </a:p>
          <a:p>
            <a:r>
              <a:rPr lang="en-US" dirty="0"/>
              <a:t>Safety: curfews, restricting movement, closing roads</a:t>
            </a:r>
          </a:p>
          <a:p>
            <a:r>
              <a:rPr lang="en-US" dirty="0"/>
              <a:t>Food/water: stockpile in central locations and spread the word</a:t>
            </a:r>
          </a:p>
          <a:p>
            <a:r>
              <a:rPr lang="en-US" dirty="0"/>
              <a:t>Emergency healthcare: have emergency first aid providers and supplies centrally located and mobile</a:t>
            </a:r>
          </a:p>
          <a:p>
            <a:r>
              <a:rPr lang="en-US" dirty="0"/>
              <a:t>Consideration for animals/pets: Strays increase, not all emergency shelters allow pets—have options planned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85245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562BAE-BEC6-E441-B982-7368948606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Disaster Education for Nurses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E69AE0-E562-5B43-A11E-4A55655143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Limited in current nursing school curricula</a:t>
            </a:r>
          </a:p>
          <a:p>
            <a:r>
              <a:rPr lang="en-US" dirty="0"/>
              <a:t>Limited community/public health nursing education</a:t>
            </a:r>
          </a:p>
          <a:p>
            <a:r>
              <a:rPr lang="en-US" dirty="0"/>
              <a:t>Many feel inadequately prepared to participate in an interprofessional disaster team</a:t>
            </a:r>
          </a:p>
          <a:p>
            <a:r>
              <a:rPr lang="en-US" dirty="0"/>
              <a:t>Limited faculty with expertise in disaster management</a:t>
            </a:r>
          </a:p>
          <a:p>
            <a:r>
              <a:rPr lang="en-US" dirty="0"/>
              <a:t>Most get “just in time” training as part of the disaster response team</a:t>
            </a:r>
          </a:p>
          <a:p>
            <a:r>
              <a:rPr lang="en-US" dirty="0"/>
              <a:t>Many are assigned as emergency shelter staff</a:t>
            </a:r>
          </a:p>
        </p:txBody>
      </p:sp>
    </p:spTree>
    <p:extLst>
      <p:ext uri="{BB962C8B-B14F-4D97-AF65-F5344CB8AC3E}">
        <p14:creationId xmlns:p14="http://schemas.microsoft.com/office/powerpoint/2010/main" val="12419070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FE220A-108E-2041-9B9A-214AD9CFD1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Nurse Leader’s Role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5FC73C-CB73-C143-9534-2529C89D6C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Prepare yourself and your family first</a:t>
            </a:r>
          </a:p>
          <a:p>
            <a:r>
              <a:rPr lang="en-US" dirty="0"/>
              <a:t>Seek education and training through available resources</a:t>
            </a:r>
          </a:p>
          <a:p>
            <a:r>
              <a:rPr lang="en-US" dirty="0"/>
              <a:t>Volunteer for various disaster management organizations/agencies</a:t>
            </a:r>
          </a:p>
          <a:p>
            <a:r>
              <a:rPr lang="en-US" dirty="0"/>
              <a:t>Participate in community emergency management teams</a:t>
            </a:r>
          </a:p>
          <a:p>
            <a:r>
              <a:rPr lang="en-US" dirty="0"/>
              <a:t>Advocate for full practice authority for APRNs and ease of practice outside of statutory jurisdiction</a:t>
            </a:r>
          </a:p>
          <a:p>
            <a:r>
              <a:rPr lang="en-US" dirty="0"/>
              <a:t>Evaluate existing disaster competencies and competency assessments</a:t>
            </a:r>
          </a:p>
          <a:p>
            <a:r>
              <a:rPr lang="en-US" dirty="0"/>
              <a:t>Promote universal disaster standards of practice and scope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19267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FDB40D-79EB-A443-A679-89A335CF32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Nurse Leaders’ Role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6D7E5C-F535-BB44-A7C7-18B42DE28D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Assert yourself within disaster management community process to ensure community members have a voice</a:t>
            </a:r>
          </a:p>
          <a:p>
            <a:r>
              <a:rPr lang="en-US" dirty="0"/>
              <a:t>Know your community, elected officials, resources available</a:t>
            </a:r>
          </a:p>
          <a:p>
            <a:r>
              <a:rPr lang="en-US" dirty="0"/>
              <a:t>Identify and advocate for vulnerable populations, including young and elderly persons, cultural variances, language barriers, physical challenges</a:t>
            </a:r>
          </a:p>
          <a:p>
            <a:r>
              <a:rPr lang="en-US" dirty="0"/>
              <a:t>Know the agencies/organizations in your community (e.g., hospitals, free-standing healthcare organizations or offices, group homes, nursing homes)</a:t>
            </a:r>
          </a:p>
        </p:txBody>
      </p:sp>
    </p:spTree>
    <p:extLst>
      <p:ext uri="{BB962C8B-B14F-4D97-AF65-F5344CB8AC3E}">
        <p14:creationId xmlns:p14="http://schemas.microsoft.com/office/powerpoint/2010/main" val="14241171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E50CB9-1745-4E97-A212-E9C07F9E82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A111DF-3FF8-4792-A0F6-F7E2510F73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Nurses are essential members of interprofessional disaster management teams</a:t>
            </a:r>
          </a:p>
          <a:p>
            <a:r>
              <a:rPr lang="en-US" dirty="0"/>
              <a:t>Expanded nursing education and training is needed</a:t>
            </a:r>
          </a:p>
          <a:p>
            <a:r>
              <a:rPr lang="en-US" dirty="0"/>
              <a:t>Impacts of disasters can be devastating, leading to deterioration of the health of a community</a:t>
            </a:r>
          </a:p>
          <a:p>
            <a:r>
              <a:rPr lang="en-US" dirty="0"/>
              <a:t>BUT, with proper planning and community preparation, nurses can help minimize the negative impacts of disasters and promote post-traumatic growth</a:t>
            </a:r>
          </a:p>
        </p:txBody>
      </p:sp>
    </p:spTree>
    <p:extLst>
      <p:ext uri="{BB962C8B-B14F-4D97-AF65-F5344CB8AC3E}">
        <p14:creationId xmlns:p14="http://schemas.microsoft.com/office/powerpoint/2010/main" val="37896319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5BC741-C5AC-D442-BD5E-3CB09AC01B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754501"/>
            <a:ext cx="9144000" cy="1545354"/>
          </a:xfrm>
        </p:spPr>
        <p:txBody>
          <a:bodyPr>
            <a:normAutofit/>
          </a:bodyPr>
          <a:lstStyle/>
          <a:p>
            <a:pPr algn="l"/>
            <a:r>
              <a:rPr lang="en-US" sz="4400" b="1" dirty="0">
                <a:latin typeface="+mn-lt"/>
              </a:rPr>
              <a:t>Chapter 14. Leadership in Disaster Preparedness and Response 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D7CE1C28-92E3-904B-9C3A-09052A8EDD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6618" y="3602038"/>
            <a:ext cx="10815782" cy="1655762"/>
          </a:xfrm>
        </p:spPr>
        <p:txBody>
          <a:bodyPr>
            <a:normAutofit/>
          </a:bodyPr>
          <a:lstStyle/>
          <a:p>
            <a:pPr algn="l"/>
            <a:r>
              <a:rPr lang="en-US" sz="3100" dirty="0"/>
              <a:t>Contributors</a:t>
            </a:r>
            <a:r>
              <a:rPr lang="en-US" dirty="0"/>
              <a:t>	</a:t>
            </a:r>
            <a:r>
              <a:rPr lang="en-US" sz="2000" b="1" dirty="0"/>
              <a:t>Carol Ann King</a:t>
            </a:r>
            <a:r>
              <a:rPr lang="en-US" sz="2000" dirty="0"/>
              <a:t>, DNP, MSN, BSN, FNP-BC, RN, NHDP-BC</a:t>
            </a:r>
          </a:p>
          <a:p>
            <a:pPr algn="l"/>
            <a:r>
              <a:rPr lang="en-US" dirty="0"/>
              <a:t>			</a:t>
            </a:r>
            <a:r>
              <a:rPr lang="en-US" sz="2000" b="1" dirty="0"/>
              <a:t>Gabrielle Dawn Childs</a:t>
            </a:r>
            <a:r>
              <a:rPr lang="en-US" sz="2000" dirty="0"/>
              <a:t>, MA, MPH, RN, PhD candidate</a:t>
            </a:r>
          </a:p>
          <a:p>
            <a:pPr algn="l"/>
            <a:r>
              <a:rPr lang="en-US" dirty="0"/>
              <a:t>			</a:t>
            </a:r>
            <a:r>
              <a:rPr lang="en-US" sz="2000" b="1" dirty="0"/>
              <a:t>Michelle Taylor Skipper</a:t>
            </a:r>
            <a:r>
              <a:rPr lang="en-US" sz="2000" dirty="0"/>
              <a:t>, DNP (AGPCNP &amp; FNP), FNP-BC, NHDP-BC, FAANP</a:t>
            </a:r>
          </a:p>
        </p:txBody>
      </p:sp>
    </p:spTree>
    <p:extLst>
      <p:ext uri="{BB962C8B-B14F-4D97-AF65-F5344CB8AC3E}">
        <p14:creationId xmlns:p14="http://schemas.microsoft.com/office/powerpoint/2010/main" val="31576271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D68E38-70D8-8E48-A774-8EFB89962B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Learning Objectives</a:t>
            </a:r>
            <a:r>
              <a:rPr lang="en-US"/>
              <a:t>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93441A-6924-3242-B034-5926DE4ED8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2114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/>
          </a:p>
          <a:p>
            <a:pPr lvl="0"/>
            <a:r>
              <a:rPr lang="en-US" dirty="0"/>
              <a:t>Contemporary global disasters and health implications</a:t>
            </a:r>
          </a:p>
          <a:p>
            <a:pPr lvl="0"/>
            <a:r>
              <a:rPr lang="en-US" dirty="0"/>
              <a:t>Essential concepts and common language of disaster management</a:t>
            </a:r>
          </a:p>
          <a:p>
            <a:pPr lvl="0"/>
            <a:r>
              <a:rPr lang="en-US" dirty="0"/>
              <a:t>Roles and responsibilities of nurses as leaders related to disaster planning and management</a:t>
            </a:r>
          </a:p>
          <a:p>
            <a:pPr lvl="0"/>
            <a:r>
              <a:rPr lang="en-US" dirty="0"/>
              <a:t>Nurses’ roles in promoting and advocating disaster management policies</a:t>
            </a:r>
          </a:p>
          <a:p>
            <a:pPr lvl="0"/>
            <a:r>
              <a:rPr lang="en-US" dirty="0"/>
              <a:t>Training and education programs to promote disaster management </a:t>
            </a:r>
          </a:p>
          <a:p>
            <a:pPr lvl="0"/>
            <a:r>
              <a:rPr lang="en-US" dirty="0"/>
              <a:t>Implications to nursing practice related to interprofessional disaster planning and management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82062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FF40B5-2200-9847-8456-F469BCD36A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 is a Disaster?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D4C96E-4405-D941-A945-50B60AF88B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Event that disrupts functioning, causes losses, and exceeds the capabilities and resources of the area or organization affected:</a:t>
            </a:r>
          </a:p>
          <a:p>
            <a:endParaRPr lang="en-US" dirty="0"/>
          </a:p>
          <a:p>
            <a:pPr lvl="1"/>
            <a:r>
              <a:rPr lang="en-US" dirty="0"/>
              <a:t>Natural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</a:t>
            </a:r>
            <a:r>
              <a:rPr lang="en-US" dirty="0"/>
              <a:t>hurricanes, tornadoes, floods, droughts, tsunamis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Man-made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</a:t>
            </a:r>
            <a:r>
              <a:rPr lang="en-US" dirty="0"/>
              <a:t>bioterrorism attack, malfunction at a chemical plant</a:t>
            </a:r>
          </a:p>
          <a:p>
            <a:pPr lvl="1"/>
            <a:endParaRPr lang="en-US" dirty="0"/>
          </a:p>
          <a:p>
            <a:r>
              <a:rPr lang="en-US" dirty="0"/>
              <a:t>Determined by the magnitude of the impact, not the size of the event</a:t>
            </a:r>
          </a:p>
        </p:txBody>
      </p:sp>
    </p:spTree>
    <p:extLst>
      <p:ext uri="{BB962C8B-B14F-4D97-AF65-F5344CB8AC3E}">
        <p14:creationId xmlns:p14="http://schemas.microsoft.com/office/powerpoint/2010/main" val="38094802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86BD3E-2782-9A4F-9B87-B4C8F68FE9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Contemporary Disasters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CE34B8-46EC-EE45-8FF7-3CB2056CE3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COVID-19 global pandemic</a:t>
            </a:r>
          </a:p>
          <a:p>
            <a:r>
              <a:rPr lang="en-US" dirty="0"/>
              <a:t>Hurricanes including Sandy, Harvey, Maria, Florence, Eta, Laura</a:t>
            </a:r>
          </a:p>
          <a:p>
            <a:r>
              <a:rPr lang="en-US" dirty="0"/>
              <a:t>Earthquakes in Turkey, Greece, Nepal, and Haiti region</a:t>
            </a:r>
          </a:p>
          <a:p>
            <a:r>
              <a:rPr lang="en-US" dirty="0"/>
              <a:t>Earthquake/Tsunami/nuclear power plant malfunction in Japan</a:t>
            </a:r>
          </a:p>
          <a:p>
            <a:r>
              <a:rPr lang="en-US" dirty="0"/>
              <a:t>West Africa Ebola outbreak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20884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9E4AC6-D95F-B840-98A6-726E21F424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Disaster Planning and Management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205EAF-0F07-794F-9FA4-6112B110CF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All-hazards approach</a:t>
            </a:r>
          </a:p>
          <a:p>
            <a:r>
              <a:rPr lang="en-US" dirty="0"/>
              <a:t>Systematic process specific for the community or organization/agency</a:t>
            </a:r>
          </a:p>
          <a:p>
            <a:r>
              <a:rPr lang="en-US" dirty="0"/>
              <a:t>Consider potential hazards, threats, and risks</a:t>
            </a:r>
          </a:p>
          <a:p>
            <a:r>
              <a:rPr lang="en-US" dirty="0"/>
              <a:t>Proactive in planning/reactive when necessary</a:t>
            </a:r>
          </a:p>
          <a:p>
            <a:r>
              <a:rPr lang="en-US" dirty="0"/>
              <a:t>Includes identification of all available resources and gaps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88945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5EC337-C72D-0149-B733-A48AF46500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Goals of Disaster Management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9F55DA-94DD-A149-A9C6-DEA099EF4B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Prioritize efforts to: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Reduce loss of life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Minimize property damage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Minimize environmental damage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Protect communities from all hazards</a:t>
            </a:r>
          </a:p>
          <a:p>
            <a:pPr lvl="1"/>
            <a:endParaRPr lang="en-US" dirty="0"/>
          </a:p>
          <a:p>
            <a:r>
              <a:rPr lang="en-US" dirty="0"/>
              <a:t>Key Missions: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Prevention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Protection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Mitigation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Response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Recovery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95296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CD54BA-34E3-C643-A916-50931E0091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Risk Assessments: Vital to Planning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FF0D42-992F-B641-B223-90FF2F32C0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FEMA’s National Threat and Hazard Identification and Risk Assessment (THIRA)—guide for communities:</a:t>
            </a:r>
          </a:p>
          <a:p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	Identify potential hazards and threats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       Assess potential severity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       Assess vulnerabilities to community health</a:t>
            </a:r>
          </a:p>
        </p:txBody>
      </p:sp>
    </p:spTree>
    <p:extLst>
      <p:ext uri="{BB962C8B-B14F-4D97-AF65-F5344CB8AC3E}">
        <p14:creationId xmlns:p14="http://schemas.microsoft.com/office/powerpoint/2010/main" val="2376555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D0B558-572F-A046-835D-D585B6F3BE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Health Impacts of Disasters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7502E4-27BA-E440-A748-E50FD41245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Short-term: unsafe drinking water, limited food, limited healthcare, safety compromised, closure of essential services</a:t>
            </a:r>
          </a:p>
          <a:p>
            <a:r>
              <a:rPr lang="en-US" dirty="0"/>
              <a:t>Long-term: closed businesses, loss of jobs, loss of homes and stability</a:t>
            </a:r>
          </a:p>
          <a:p>
            <a:r>
              <a:rPr lang="en-US" dirty="0"/>
              <a:t>Primary: injury, death, or destruction directly attributed to the disaster, such as drownings after a flood, building damage after an earthquake</a:t>
            </a:r>
          </a:p>
          <a:p>
            <a:r>
              <a:rPr lang="en-US" dirty="0"/>
              <a:t>Secondary: after-effects of the disaster, such as cholera outbreak after the Haitian area earthquake</a:t>
            </a:r>
          </a:p>
        </p:txBody>
      </p:sp>
    </p:spTree>
    <p:extLst>
      <p:ext uri="{BB962C8B-B14F-4D97-AF65-F5344CB8AC3E}">
        <p14:creationId xmlns:p14="http://schemas.microsoft.com/office/powerpoint/2010/main" val="9881576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1175</TotalTime>
  <Words>879</Words>
  <Application>Microsoft Office PowerPoint</Application>
  <PresentationFormat>Widescreen</PresentationFormat>
  <Paragraphs>104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Times New Roman</vt:lpstr>
      <vt:lpstr>Wingdings</vt:lpstr>
      <vt:lpstr>Office Theme</vt:lpstr>
      <vt:lpstr>Visionary Leadership in Healthcare  Excellence in Practice, Policy, and Ethics</vt:lpstr>
      <vt:lpstr>Chapter 14. Leadership in Disaster Preparedness and Response </vt:lpstr>
      <vt:lpstr>Learning Objectives </vt:lpstr>
      <vt:lpstr>What is a Disaster?</vt:lpstr>
      <vt:lpstr>Contemporary Disasters</vt:lpstr>
      <vt:lpstr>Disaster Planning and Management</vt:lpstr>
      <vt:lpstr>Goals of Disaster Management</vt:lpstr>
      <vt:lpstr>Risk Assessments: Vital to Planning</vt:lpstr>
      <vt:lpstr>Health Impacts of Disasters</vt:lpstr>
      <vt:lpstr>Physical &amp; Psychological Impact of Disasters</vt:lpstr>
      <vt:lpstr>Disruption Tests Resiliency</vt:lpstr>
      <vt:lpstr>Community Resources</vt:lpstr>
      <vt:lpstr>Disaster Education for Nurses</vt:lpstr>
      <vt:lpstr>Nurse Leader’s Role </vt:lpstr>
      <vt:lpstr>Nurse Leaders’ Role</vt:lpstr>
      <vt:lpstr>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Nurse-Led Visionary Leadership in Healthcare  Excellence in Practice, Policy, and Ethics</dc:title>
  <dc:creator>Wei, Holly Lee</dc:creator>
  <cp:lastModifiedBy>Jill Stanley</cp:lastModifiedBy>
  <cp:revision>35</cp:revision>
  <dcterms:created xsi:type="dcterms:W3CDTF">2021-04-24T19:15:55Z</dcterms:created>
  <dcterms:modified xsi:type="dcterms:W3CDTF">2022-01-26T17:19:56Z</dcterms:modified>
</cp:coreProperties>
</file>