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58" r:id="rId4"/>
    <p:sldId id="259" r:id="rId5"/>
    <p:sldId id="284" r:id="rId6"/>
    <p:sldId id="260" r:id="rId7"/>
    <p:sldId id="281" r:id="rId8"/>
    <p:sldId id="283" r:id="rId9"/>
    <p:sldId id="282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na Lake" initials="DL" lastIdx="3" clrIdx="0">
    <p:extLst>
      <p:ext uri="{19B8F6BF-5375-455C-9EA6-DF929625EA0E}">
        <p15:presenceInfo xmlns:p15="http://schemas.microsoft.com/office/powerpoint/2012/main" userId="04dcd6b2093eb9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3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10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65062E5F-1687-4AEF-9D74-FF80D2574E9E}"/>
    <pc:docChg chg="custSel modSld">
      <pc:chgData name="Jill Stanley" userId="8e0e8236-892f-4a03-81d6-aa217787c5a2" providerId="ADAL" clId="{65062E5F-1687-4AEF-9D74-FF80D2574E9E}" dt="2022-01-26T16:59:35.352" v="64" actId="1592"/>
      <pc:docMkLst>
        <pc:docMk/>
      </pc:docMkLst>
      <pc:sldChg chg="modSp mod">
        <pc:chgData name="Jill Stanley" userId="8e0e8236-892f-4a03-81d6-aa217787c5a2" providerId="ADAL" clId="{65062E5F-1687-4AEF-9D74-FF80D2574E9E}" dt="2022-01-26T16:58:22.040" v="53" actId="113"/>
        <pc:sldMkLst>
          <pc:docMk/>
          <pc:sldMk cId="3157627158" sldId="257"/>
        </pc:sldMkLst>
        <pc:spChg chg="mod">
          <ac:chgData name="Jill Stanley" userId="8e0e8236-892f-4a03-81d6-aa217787c5a2" providerId="ADAL" clId="{65062E5F-1687-4AEF-9D74-FF80D2574E9E}" dt="2022-01-26T16:56:25.331" v="7" actId="14100"/>
          <ac:spMkLst>
            <pc:docMk/>
            <pc:sldMk cId="3157627158" sldId="257"/>
            <ac:spMk id="2" creationId="{AC5BC741-C5AC-D442-BD5E-3CB09AC01B23}"/>
          </ac:spMkLst>
        </pc:spChg>
        <pc:spChg chg="mod">
          <ac:chgData name="Jill Stanley" userId="8e0e8236-892f-4a03-81d6-aa217787c5a2" providerId="ADAL" clId="{65062E5F-1687-4AEF-9D74-FF80D2574E9E}" dt="2022-01-26T16:58:22.040" v="53" actId="113"/>
          <ac:spMkLst>
            <pc:docMk/>
            <pc:sldMk cId="3157627158" sldId="257"/>
            <ac:spMk id="3" creationId="{E270155B-F3D1-A84E-9B74-CC43CB3B0CAA}"/>
          </ac:spMkLst>
        </pc:spChg>
      </pc:sldChg>
      <pc:sldChg chg="modSp mod">
        <pc:chgData name="Jill Stanley" userId="8e0e8236-892f-4a03-81d6-aa217787c5a2" providerId="ADAL" clId="{65062E5F-1687-4AEF-9D74-FF80D2574E9E}" dt="2022-01-26T16:58:28.994" v="62" actId="20577"/>
        <pc:sldMkLst>
          <pc:docMk/>
          <pc:sldMk cId="1428206262" sldId="258"/>
        </pc:sldMkLst>
        <pc:spChg chg="mod">
          <ac:chgData name="Jill Stanley" userId="8e0e8236-892f-4a03-81d6-aa217787c5a2" providerId="ADAL" clId="{65062E5F-1687-4AEF-9D74-FF80D2574E9E}" dt="2022-01-26T16:58:28.994" v="62" actId="20577"/>
          <ac:spMkLst>
            <pc:docMk/>
            <pc:sldMk cId="1428206262" sldId="258"/>
            <ac:spMk id="2" creationId="{EBD68E38-70D8-8E48-A774-8EFB89962BBA}"/>
          </ac:spMkLst>
        </pc:spChg>
      </pc:sldChg>
      <pc:sldChg chg="delCm">
        <pc:chgData name="Jill Stanley" userId="8e0e8236-892f-4a03-81d6-aa217787c5a2" providerId="ADAL" clId="{65062E5F-1687-4AEF-9D74-FF80D2574E9E}" dt="2022-01-26T16:59:35.352" v="64" actId="1592"/>
        <pc:sldMkLst>
          <pc:docMk/>
          <pc:sldMk cId="3569506021" sldId="265"/>
        </pc:sldMkLst>
      </pc:sldChg>
      <pc:sldChg chg="modSp mod">
        <pc:chgData name="Jill Stanley" userId="8e0e8236-892f-4a03-81d6-aa217787c5a2" providerId="ADAL" clId="{65062E5F-1687-4AEF-9D74-FF80D2574E9E}" dt="2022-01-26T16:58:50.455" v="63" actId="12"/>
        <pc:sldMkLst>
          <pc:docMk/>
          <pc:sldMk cId="3519931210" sldId="284"/>
        </pc:sldMkLst>
        <pc:spChg chg="mod">
          <ac:chgData name="Jill Stanley" userId="8e0e8236-892f-4a03-81d6-aa217787c5a2" providerId="ADAL" clId="{65062E5F-1687-4AEF-9D74-FF80D2574E9E}" dt="2022-01-26T16:58:50.455" v="63" actId="12"/>
          <ac:spMkLst>
            <pc:docMk/>
            <pc:sldMk cId="3519931210" sldId="284"/>
            <ac:spMk id="3" creationId="{56D4C96E-4405-D941-A945-50B60AF88B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policy/analysis/process/docs/table1.pdf" TargetMode="External"/><Relationship Id="rId2" Type="http://schemas.openxmlformats.org/officeDocument/2006/relationships/hyperlink" Target="https://www.cdc.gov/policy/analysis/proce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.edu/publications/the-future-of-nursing-2020-2030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8789"/>
            <a:ext cx="9144000" cy="2297174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RN, </a:t>
            </a:r>
            <a:r>
              <a:rPr lang="en-US" i="0" u="none" strike="noStrike" baseline="0" dirty="0">
                <a:solidFill>
                  <a:srgbClr val="211D1E"/>
                </a:solidFill>
              </a:rPr>
              <a:t>PMHCNS, </a:t>
            </a:r>
            <a:r>
              <a:rPr lang="en-US" dirty="0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4AC6-D95F-B840-98A6-726E21F4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Global Need: Nurse Leadership in Complex Health Systems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5EAF-0F07-794F-9FA4-6112B110C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93" y="1780692"/>
            <a:ext cx="11072813" cy="4351338"/>
          </a:xfrm>
        </p:spPr>
        <p:txBody>
          <a:bodyPr>
            <a:normAutofit/>
          </a:bodyPr>
          <a:lstStyle/>
          <a:p>
            <a:r>
              <a:rPr lang="en-US" sz="2400" dirty="0"/>
              <a:t>Be involved and engaged in community and population health initiatives. </a:t>
            </a:r>
          </a:p>
          <a:p>
            <a:r>
              <a:rPr lang="en-US" sz="2400" dirty="0"/>
              <a:t>Apply expertise and voice in new health policies (development &amp; revision).</a:t>
            </a:r>
          </a:p>
          <a:p>
            <a:r>
              <a:rPr lang="en-US" sz="2400" dirty="0"/>
              <a:t>Lead &amp; achieve equity through new service delivery system initiatives (e.g., vulnerable populations).</a:t>
            </a:r>
          </a:p>
          <a:p>
            <a:r>
              <a:rPr lang="en-US" sz="2400" dirty="0"/>
              <a:t>Be a part of increased leadership capacity to meet greater demands globally.</a:t>
            </a:r>
          </a:p>
          <a:p>
            <a:r>
              <a:rPr lang="en-US" sz="2400" dirty="0"/>
              <a:t>Build new interprofessional collaborative practice health teams to promote population health (e.g., international, federal, local levels).</a:t>
            </a:r>
          </a:p>
          <a:p>
            <a:r>
              <a:rPr lang="en-US" sz="2400" dirty="0"/>
              <a:t>Seek learning, mentorship, and experience opportunities in governance, public health, by working with government officials and legislators, or local elected officials in order to have a role in healthcare reform/redesign, policy, global threats, or disasters.</a:t>
            </a:r>
          </a:p>
        </p:txBody>
      </p:sp>
    </p:spTree>
    <p:extLst>
      <p:ext uri="{BB962C8B-B14F-4D97-AF65-F5344CB8AC3E}">
        <p14:creationId xmlns:p14="http://schemas.microsoft.com/office/powerpoint/2010/main" val="166889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5038"/>
          </a:xfrm>
        </p:spPr>
        <p:txBody>
          <a:bodyPr/>
          <a:lstStyle/>
          <a:p>
            <a:r>
              <a:rPr lang="en-US" b="1" dirty="0"/>
              <a:t>Nurses Leading During Chaotic Times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55DA-94DD-A149-A9C6-DEA099EF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038"/>
            <a:ext cx="10939670" cy="51963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Build a social infrastructure of adaptive response. </a:t>
            </a:r>
          </a:p>
          <a:p>
            <a:r>
              <a:rPr lang="en-US" dirty="0"/>
              <a:t>Intervene at the micro, local level. </a:t>
            </a:r>
          </a:p>
          <a:p>
            <a:r>
              <a:rPr lang="en-US" dirty="0"/>
              <a:t>Promote population health and community resilience. </a:t>
            </a:r>
          </a:p>
          <a:p>
            <a:r>
              <a:rPr lang="en-US" dirty="0"/>
              <a:t>Utilize resource tools (e.g., Policy Process Framework assessment tools, various models) to assist with new leadership skills.</a:t>
            </a:r>
          </a:p>
          <a:p>
            <a:endParaRPr lang="en-US" dirty="0"/>
          </a:p>
          <a:p>
            <a:pPr lvl="1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CDC Policy Process Framework (Appendix A) provides five domains to policy analysis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https://www.cdc.gov/policy/analysis/process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CDC Policy Analysis Key Questions for implementing policy. This document could be an effective worksheet in the assessment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Policy Analysis: Key Questions (cdc.gov)</a:t>
            </a:r>
            <a:endParaRPr lang="en-US" sz="1800" u="sng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lvl="1" fontAlgn="base">
              <a:lnSpc>
                <a:spcPct val="120000"/>
              </a:lnSpc>
              <a:spcBef>
                <a:spcPts val="0"/>
              </a:spcBef>
            </a:pPr>
            <a:r>
              <a:rPr lang="en-US" sz="1800" u="sng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Future of Nursing (US) 2020-2030: Charting a Path to Achieve Health Equity (2021</a:t>
            </a:r>
            <a:r>
              <a:rPr lang="en-US" sz="18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of a national strategic policy plan to address racial inequity, improve health outcomes, expand nurses’ scope of practice, and enhance disaster preparedness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The Future of Nursing 2020-2030 - National Academy of Medicine (nam.edu)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54BA-34E3-C643-A916-50931E00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350838"/>
            <a:ext cx="1090612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Nurse Leaders’ Actions in the Face of a Global Threat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42-992F-B641-B223-90FF2F32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cohesive and strong leadership across the system. </a:t>
            </a:r>
          </a:p>
          <a:p>
            <a:r>
              <a:rPr lang="en-US" dirty="0"/>
              <a:t>Ensure appropriate changes to nurse regulations. </a:t>
            </a:r>
          </a:p>
          <a:p>
            <a:r>
              <a:rPr lang="en-US" dirty="0"/>
              <a:t>Be aware of government policies.</a:t>
            </a:r>
          </a:p>
          <a:p>
            <a:r>
              <a:rPr lang="en-US" dirty="0"/>
              <a:t>Learn about the roles performed during global threats.</a:t>
            </a:r>
          </a:p>
          <a:p>
            <a:r>
              <a:rPr lang="en-US" dirty="0"/>
              <a:t>Identify new roles involving significant health events. </a:t>
            </a:r>
          </a:p>
        </p:txBody>
      </p:sp>
    </p:spTree>
    <p:extLst>
      <p:ext uri="{BB962C8B-B14F-4D97-AF65-F5344CB8AC3E}">
        <p14:creationId xmlns:p14="http://schemas.microsoft.com/office/powerpoint/2010/main" val="237655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558-572F-A046-835D-D585B6F3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350838"/>
            <a:ext cx="10829925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Population Healthcare: Global Collaborative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02E4-27BA-E440-A748-E50FD412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 as public health advocates in the community.</a:t>
            </a:r>
          </a:p>
          <a:p>
            <a:r>
              <a:rPr lang="en-US" dirty="0"/>
              <a:t>Understand health policy, government reactions, political tensions, and changes in government structures or within one’s own healthcare institution. </a:t>
            </a:r>
          </a:p>
          <a:p>
            <a:r>
              <a:rPr lang="en-US" dirty="0"/>
              <a:t>Be engaged in governance management and build/engage networks.</a:t>
            </a:r>
          </a:p>
          <a:p>
            <a:r>
              <a:rPr lang="en-US" dirty="0"/>
              <a:t>Build nurse and other professional partnerships (practice, academic, research, non-profits, etc.). </a:t>
            </a:r>
          </a:p>
        </p:txBody>
      </p:sp>
    </p:spTree>
    <p:extLst>
      <p:ext uri="{BB962C8B-B14F-4D97-AF65-F5344CB8AC3E}">
        <p14:creationId xmlns:p14="http://schemas.microsoft.com/office/powerpoint/2010/main" val="98815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CF1E-A933-2542-ADB0-AF2D3D74E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457"/>
          </a:xfrm>
        </p:spPr>
        <p:txBody>
          <a:bodyPr/>
          <a:lstStyle/>
          <a:p>
            <a:r>
              <a:rPr lang="en-US" b="1" dirty="0"/>
              <a:t>Actions Nurses Can Take Now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005F-F65C-EF49-B596-D8C35BCC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687" y="1490934"/>
            <a:ext cx="10776626" cy="5001941"/>
          </a:xfrm>
        </p:spPr>
        <p:txBody>
          <a:bodyPr>
            <a:normAutofit/>
          </a:bodyPr>
          <a:lstStyle/>
          <a:p>
            <a:r>
              <a:rPr lang="en-US" dirty="0"/>
              <a:t>Four suggested actions:</a:t>
            </a:r>
          </a:p>
          <a:p>
            <a:pPr marL="915988" indent="-508000">
              <a:buFont typeface="+mj-lt"/>
              <a:buAutoNum type="arabicPeriod"/>
            </a:pPr>
            <a:r>
              <a:rPr lang="en-US" dirty="0"/>
              <a:t>Learn about population health management. </a:t>
            </a:r>
          </a:p>
          <a:p>
            <a:pPr marL="915988" indent="-508000">
              <a:buFont typeface="+mj-lt"/>
              <a:buAutoNum type="arabicPeriod"/>
            </a:pPr>
            <a:r>
              <a:rPr lang="en-US" dirty="0"/>
              <a:t>Select a topical area you are interested in and learn more about global policies. </a:t>
            </a:r>
          </a:p>
          <a:p>
            <a:pPr marL="915988" indent="-508000">
              <a:buFont typeface="+mj-lt"/>
              <a:buAutoNum type="arabicPeriod"/>
            </a:pPr>
            <a:r>
              <a:rPr lang="en-US" dirty="0"/>
              <a:t>Assess the healthcare systems conducting health services and determine if they are aware of the community’s needs.</a:t>
            </a:r>
          </a:p>
          <a:p>
            <a:pPr marL="915988" indent="-508000">
              <a:buFont typeface="+mj-lt"/>
              <a:buAutoNum type="arabicPeriod"/>
            </a:pPr>
            <a:r>
              <a:rPr lang="en-US" dirty="0"/>
              <a:t>Be aware of CAS, systems approach transformational leadership, population health, and health policies.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0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18F-231C-E94F-B173-337D44E2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Closing Thoughts to Ponder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F1A5-30C8-FF47-AD55-B5AEB6621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r>
              <a:rPr lang="en-US" dirty="0"/>
              <a:t>Nurse leaders play a crucial role in articulating complex healthcare systems to others and have a long tradition of leading healthcare services. </a:t>
            </a:r>
          </a:p>
          <a:p>
            <a:r>
              <a:rPr lang="en-US" dirty="0"/>
              <a:t>Nurses are caring leaders who understand the social determinants of health and environmental impacts to health.</a:t>
            </a:r>
          </a:p>
          <a:p>
            <a:r>
              <a:rPr lang="en-US" dirty="0"/>
              <a:t>COVID-19 global pandemic has demonstrated nurses’ bold leadership; nurses are a catalyst for transforming healthcare delivery and improving the quality of care, even for the most diverse and vulnerable.</a:t>
            </a:r>
          </a:p>
          <a:p>
            <a:r>
              <a:rPr lang="en-US" dirty="0"/>
              <a:t>Nurses are in position to participate within governance structures to design new healthcare policy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leading to better health initiatives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by applying complexity theory science.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8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335" y="419879"/>
            <a:ext cx="9529665" cy="2486608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latin typeface="+mn-lt"/>
              </a:rPr>
              <a:t>Chapter 12. Applying Complexity Science in Promoting Community and Population Health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0155B-F3D1-A84E-9B74-CC43CB3B0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0546"/>
            <a:ext cx="9937315" cy="223509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/>
              <a:t>Contributors</a:t>
            </a:r>
            <a:r>
              <a:rPr lang="en-US" dirty="0"/>
              <a:t>		</a:t>
            </a:r>
            <a:r>
              <a:rPr lang="en-US" sz="2600" b="1" dirty="0"/>
              <a:t>Donna Lake</a:t>
            </a:r>
            <a:r>
              <a:rPr lang="en-US" sz="2600" dirty="0"/>
              <a:t>, PhD, RN, NEA-BC, FAAN </a:t>
            </a:r>
          </a:p>
          <a:p>
            <a:r>
              <a:rPr lang="en-US" sz="2600" dirty="0"/>
              <a:t>	</a:t>
            </a:r>
            <a:r>
              <a:rPr lang="en-US" sz="2600" b="1" dirty="0"/>
              <a:t>Dame Donna Kinnair</a:t>
            </a:r>
            <a:r>
              <a:rPr lang="en-US" sz="2600" dirty="0"/>
              <a:t>, MA, RGN, HV, LLB, PGCE 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Crystal Oldman</a:t>
            </a:r>
            <a:r>
              <a:rPr lang="en-US" sz="2600" dirty="0"/>
              <a:t>, CBE, EdD, MSc, MA, RN, RHV, QN, FRCN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 err="1"/>
              <a:t>Kefang</a:t>
            </a:r>
            <a:r>
              <a:rPr lang="en-US" sz="2600" b="1" dirty="0"/>
              <a:t> Wang</a:t>
            </a:r>
            <a:r>
              <a:rPr lang="en-US" sz="2600" dirty="0"/>
              <a:t>, PhD, RN, FAAN 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Kenichi Yamaguchi</a:t>
            </a:r>
            <a:r>
              <a:rPr lang="en-US" sz="2600" dirty="0"/>
              <a:t>, PhD 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Holly Wei</a:t>
            </a:r>
            <a:r>
              <a:rPr lang="en-US" sz="2600" dirty="0"/>
              <a:t>, PhD, RN, NEA-BC, FAAN 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41A-6924-3242-B034-5926DE4E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Understand the concepts of complexity science and adaptive systems</a:t>
            </a:r>
          </a:p>
          <a:p>
            <a:r>
              <a:rPr lang="en-US" dirty="0"/>
              <a:t>Explain population and community health from a complexity science perspective</a:t>
            </a:r>
          </a:p>
          <a:p>
            <a:r>
              <a:rPr lang="en-US" dirty="0"/>
              <a:t>Apply the principles of complexity science in population health nursing leadership</a:t>
            </a:r>
          </a:p>
          <a:p>
            <a:r>
              <a:rPr lang="en-US" dirty="0"/>
              <a:t>Recognize nurse leaders’ roles in global population and community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545"/>
            <a:ext cx="10515600" cy="1325563"/>
          </a:xfrm>
        </p:spPr>
        <p:txBody>
          <a:bodyPr/>
          <a:lstStyle/>
          <a:p>
            <a:r>
              <a:rPr lang="en-US" b="1" dirty="0"/>
              <a:t>Key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C96E-4405-D941-A945-50B60AF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organizations need to operate and balance in legal, economic, and technical settings globally.</a:t>
            </a:r>
          </a:p>
          <a:p>
            <a:r>
              <a:rPr lang="en-US" dirty="0"/>
              <a:t>The increase in globalization interactions has facilitated a growth in exchanging ideas, beliefs, culture, partnerships, and challenges.</a:t>
            </a:r>
          </a:p>
          <a:p>
            <a:r>
              <a:rPr lang="en-US" dirty="0"/>
              <a:t>Globalization has increased healthcare systems’ complexity and limitations of linear cause-and-effect logic in establishing and assessing healthcare interventions.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1445" y="6127234"/>
            <a:ext cx="2340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545"/>
            <a:ext cx="10515600" cy="1325563"/>
          </a:xfrm>
        </p:spPr>
        <p:txBody>
          <a:bodyPr/>
          <a:lstStyle/>
          <a:p>
            <a:r>
              <a:rPr lang="en-US" b="1" dirty="0"/>
              <a:t>Continued….Key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C96E-4405-D941-A945-50B60AF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Increased globalization and global threats </a:t>
            </a:r>
          </a:p>
          <a:p>
            <a:pPr lvl="1"/>
            <a:r>
              <a:rPr lang="en-US" dirty="0"/>
              <a:t>Amplified healthcare systems’ complexity. </a:t>
            </a:r>
          </a:p>
          <a:p>
            <a:pPr lvl="1"/>
            <a:r>
              <a:rPr lang="en-US" dirty="0"/>
              <a:t>Limited linear cause-and-effect logic in assessing interventions.</a:t>
            </a:r>
          </a:p>
          <a:p>
            <a:pPr lvl="1"/>
            <a:r>
              <a:rPr lang="en-US" dirty="0"/>
              <a:t>Facilitated the exchange of ideas, beliefs, culture, partnerships, and challenges globally.</a:t>
            </a:r>
          </a:p>
          <a:p>
            <a:r>
              <a:rPr lang="en-US" dirty="0"/>
              <a:t>Nurse leaders engaged in community and population health management can</a:t>
            </a:r>
          </a:p>
          <a:p>
            <a:pPr lvl="1"/>
            <a:r>
              <a:rPr lang="en-US" dirty="0"/>
              <a:t>Apply their experience, skills, advocacy, and creativity in new health policies to achieve more significant equity through new service delivery systems.</a:t>
            </a:r>
          </a:p>
          <a:p>
            <a:pPr lvl="1"/>
            <a:endParaRPr lang="en-US" dirty="0"/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Nurses are agile, skilled leaders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from the bedside to governance in the boardroom to the community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who have the confidence to lead teams during complex times impacted by a globalized world.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121445" y="6127234"/>
            <a:ext cx="2340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1993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Complexity Science and Adaptive Systems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089" y="1825625"/>
            <a:ext cx="11101386" cy="4351338"/>
          </a:xfrm>
        </p:spPr>
        <p:txBody>
          <a:bodyPr>
            <a:normAutofit/>
          </a:bodyPr>
          <a:lstStyle/>
          <a:p>
            <a:r>
              <a:rPr lang="en-US" dirty="0"/>
              <a:t>Complexity science:</a:t>
            </a:r>
          </a:p>
          <a:p>
            <a:pPr lvl="1"/>
            <a:r>
              <a:rPr lang="en-US" sz="2800" dirty="0"/>
              <a:t>A group of concepts, heuristics, and analytical tools, emphasizing interactions of constantly changing systems. </a:t>
            </a:r>
          </a:p>
          <a:p>
            <a:r>
              <a:rPr lang="en-US" dirty="0"/>
              <a:t>Living systems are complicated, chaotic, uncertain, and unpredictable.</a:t>
            </a:r>
          </a:p>
        </p:txBody>
      </p:sp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2"/>
            <a:ext cx="10515600" cy="1325563"/>
          </a:xfrm>
        </p:spPr>
        <p:txBody>
          <a:bodyPr/>
          <a:lstStyle/>
          <a:p>
            <a:r>
              <a:rPr lang="en-US" b="1" dirty="0"/>
              <a:t>A Complex Adaptive System (CAS)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Involves dynamic networks of interactions</a:t>
            </a:r>
          </a:p>
          <a:p>
            <a:r>
              <a:rPr lang="en-US" dirty="0"/>
              <a:t>Can adapt and evolve with changing environments </a:t>
            </a:r>
          </a:p>
          <a:p>
            <a:r>
              <a:rPr lang="en-US" dirty="0"/>
              <a:t>Is intertwined with its environment </a:t>
            </a:r>
          </a:p>
          <a:p>
            <a:r>
              <a:rPr lang="en-US" dirty="0"/>
              <a:t>Adjusts to the ever-changing environment</a:t>
            </a:r>
          </a:p>
          <a:p>
            <a:r>
              <a:rPr lang="en-US" dirty="0"/>
              <a:t>Makes up an ecosystem </a:t>
            </a:r>
          </a:p>
          <a:p>
            <a:r>
              <a:rPr lang="en-US" dirty="0"/>
              <a:t>Interdisciplinary interprofessional healthcare teams are CAS by focusing more on team member interactions than individual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15600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9878-FE3B-1845-95BD-8E3B1697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Characteristics of 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FADE9-E598-D346-BF0B-859BE15DE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1474787"/>
            <a:ext cx="9458325" cy="48180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Distributed control </a:t>
            </a:r>
          </a:p>
          <a:p>
            <a:pPr lvl="0"/>
            <a:r>
              <a:rPr lang="en-US" dirty="0"/>
              <a:t>Connectivity</a:t>
            </a:r>
          </a:p>
          <a:p>
            <a:pPr lvl="0"/>
            <a:r>
              <a:rPr lang="en-US" dirty="0"/>
              <a:t>Co-evolution</a:t>
            </a:r>
          </a:p>
          <a:p>
            <a:pPr lvl="0"/>
            <a:r>
              <a:rPr lang="en-US" dirty="0"/>
              <a:t>Emergent order</a:t>
            </a:r>
          </a:p>
          <a:p>
            <a:r>
              <a:rPr lang="en-US" dirty="0"/>
              <a:t>Non-linear causality</a:t>
            </a:r>
          </a:p>
        </p:txBody>
      </p:sp>
    </p:spTree>
    <p:extLst>
      <p:ext uri="{BB962C8B-B14F-4D97-AF65-F5344CB8AC3E}">
        <p14:creationId xmlns:p14="http://schemas.microsoft.com/office/powerpoint/2010/main" val="3149816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Global Population and Community Health as a CAS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Possess central principles:</a:t>
            </a:r>
          </a:p>
          <a:p>
            <a:pPr lvl="1"/>
            <a:r>
              <a:rPr lang="en-US" sz="2800" dirty="0"/>
              <a:t>Open boundaries</a:t>
            </a:r>
          </a:p>
          <a:p>
            <a:pPr lvl="1"/>
            <a:r>
              <a:rPr lang="en-US" sz="2800" dirty="0"/>
              <a:t>Multiple levels</a:t>
            </a:r>
          </a:p>
          <a:p>
            <a:pPr lvl="1"/>
            <a:r>
              <a:rPr lang="en-US" sz="2800" dirty="0"/>
              <a:t>Control constraints</a:t>
            </a:r>
          </a:p>
          <a:p>
            <a:pPr lvl="1"/>
            <a:r>
              <a:rPr lang="en-US" sz="2800" dirty="0"/>
              <a:t>Adaptation</a:t>
            </a:r>
          </a:p>
          <a:p>
            <a:pPr lvl="1"/>
            <a:r>
              <a:rPr lang="en-US" sz="2800" dirty="0"/>
              <a:t>Emergence</a:t>
            </a:r>
          </a:p>
          <a:p>
            <a:pPr lvl="1"/>
            <a:r>
              <a:rPr lang="en-US" sz="2800" dirty="0"/>
              <a:t>Non-linear causality </a:t>
            </a:r>
          </a:p>
        </p:txBody>
      </p:sp>
    </p:spTree>
    <p:extLst>
      <p:ext uri="{BB962C8B-B14F-4D97-AF65-F5344CB8AC3E}">
        <p14:creationId xmlns:p14="http://schemas.microsoft.com/office/powerpoint/2010/main" val="152236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3769</TotalTime>
  <Words>1048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Visionary Leadership in Healthcare  Excellence in Practice, Policy, and Ethics</vt:lpstr>
      <vt:lpstr>Chapter 12. Applying Complexity Science in Promoting Community and Population Health </vt:lpstr>
      <vt:lpstr>Learning Objectives </vt:lpstr>
      <vt:lpstr>Key Points</vt:lpstr>
      <vt:lpstr>Continued….Key Points</vt:lpstr>
      <vt:lpstr>Complexity Science and Adaptive Systems </vt:lpstr>
      <vt:lpstr>A Complex Adaptive System (CAS) </vt:lpstr>
      <vt:lpstr>Characteristics of CAS</vt:lpstr>
      <vt:lpstr>Global Population and Community Health as a CAS</vt:lpstr>
      <vt:lpstr>Global Need: Nurse Leadership in Complex Health Systems </vt:lpstr>
      <vt:lpstr>Nurses Leading During Chaotic Times </vt:lpstr>
      <vt:lpstr>Nurse Leaders’ Actions in the Face of a Global Threat </vt:lpstr>
      <vt:lpstr>Population Healthcare: Global Collaborative Actions</vt:lpstr>
      <vt:lpstr>Actions Nurses Can Take Now </vt:lpstr>
      <vt:lpstr>Closing Thoughts to Ponder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77</cp:revision>
  <dcterms:created xsi:type="dcterms:W3CDTF">2021-04-24T19:15:55Z</dcterms:created>
  <dcterms:modified xsi:type="dcterms:W3CDTF">2022-01-26T16:59:42Z</dcterms:modified>
</cp:coreProperties>
</file>