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EB763-2EEE-4A4F-8868-81C154859A46}" v="5" dt="2022-01-26T16:53:51.2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Stanley" userId="8e0e8236-892f-4a03-81d6-aa217787c5a2" providerId="ADAL" clId="{475EB763-2EEE-4A4F-8868-81C154859A46}"/>
    <pc:docChg chg="undo custSel addSld delSld modSld">
      <pc:chgData name="Jill Stanley" userId="8e0e8236-892f-4a03-81d6-aa217787c5a2" providerId="ADAL" clId="{475EB763-2EEE-4A4F-8868-81C154859A46}" dt="2022-01-26T16:55:10.157" v="126" actId="948"/>
      <pc:docMkLst>
        <pc:docMk/>
      </pc:docMkLst>
      <pc:sldChg chg="modSp del mod">
        <pc:chgData name="Jill Stanley" userId="8e0e8236-892f-4a03-81d6-aa217787c5a2" providerId="ADAL" clId="{475EB763-2EEE-4A4F-8868-81C154859A46}" dt="2022-01-26T16:42:48.838" v="44" actId="2696"/>
        <pc:sldMkLst>
          <pc:docMk/>
          <pc:sldMk cId="0" sldId="256"/>
        </pc:sldMkLst>
        <pc:spChg chg="mod">
          <ac:chgData name="Jill Stanley" userId="8e0e8236-892f-4a03-81d6-aa217787c5a2" providerId="ADAL" clId="{475EB763-2EEE-4A4F-8868-81C154859A46}" dt="2022-01-26T16:38:48.830" v="3" actId="948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Jill Stanley" userId="8e0e8236-892f-4a03-81d6-aa217787c5a2" providerId="ADAL" clId="{475EB763-2EEE-4A4F-8868-81C154859A46}" dt="2022-01-26T16:44:52.811" v="58" actId="6549"/>
        <pc:sldMkLst>
          <pc:docMk/>
          <pc:sldMk cId="0" sldId="259"/>
        </pc:sldMkLst>
        <pc:spChg chg="mod">
          <ac:chgData name="Jill Stanley" userId="8e0e8236-892f-4a03-81d6-aa217787c5a2" providerId="ADAL" clId="{475EB763-2EEE-4A4F-8868-81C154859A46}" dt="2022-01-26T16:44:52.811" v="58" actId="6549"/>
          <ac:spMkLst>
            <pc:docMk/>
            <pc:sldMk cId="0" sldId="259"/>
            <ac:spMk id="2" creationId="{00000000-0000-0000-0000-000000000000}"/>
          </ac:spMkLst>
        </pc:spChg>
        <pc:picChg chg="mod">
          <ac:chgData name="Jill Stanley" userId="8e0e8236-892f-4a03-81d6-aa217787c5a2" providerId="ADAL" clId="{475EB763-2EEE-4A4F-8868-81C154859A46}" dt="2022-01-26T16:44:38.193" v="57" actId="1076"/>
          <ac:picMkLst>
            <pc:docMk/>
            <pc:sldMk cId="0" sldId="259"/>
            <ac:picMk id="4" creationId="{00000000-0000-0000-0000-000000000000}"/>
          </ac:picMkLst>
        </pc:picChg>
      </pc:sldChg>
      <pc:sldChg chg="new del">
        <pc:chgData name="Jill Stanley" userId="8e0e8236-892f-4a03-81d6-aa217787c5a2" providerId="ADAL" clId="{475EB763-2EEE-4A4F-8868-81C154859A46}" dt="2022-01-26T16:39:51.232" v="6" actId="2696"/>
        <pc:sldMkLst>
          <pc:docMk/>
          <pc:sldMk cId="2765183687" sldId="272"/>
        </pc:sldMkLst>
      </pc:sldChg>
      <pc:sldChg chg="modSp add mod">
        <pc:chgData name="Jill Stanley" userId="8e0e8236-892f-4a03-81d6-aa217787c5a2" providerId="ADAL" clId="{475EB763-2EEE-4A4F-8868-81C154859A46}" dt="2022-01-26T16:42:44.380" v="43" actId="113"/>
        <pc:sldMkLst>
          <pc:docMk/>
          <pc:sldMk cId="2971390177" sldId="272"/>
        </pc:sldMkLst>
        <pc:spChg chg="mod">
          <ac:chgData name="Jill Stanley" userId="8e0e8236-892f-4a03-81d6-aa217787c5a2" providerId="ADAL" clId="{475EB763-2EEE-4A4F-8868-81C154859A46}" dt="2022-01-26T16:42:44.380" v="43" actId="113"/>
          <ac:spMkLst>
            <pc:docMk/>
            <pc:sldMk cId="2971390177" sldId="272"/>
            <ac:spMk id="2" creationId="{D850EECC-C6E9-4E08-9524-B1943564C3F4}"/>
          </ac:spMkLst>
        </pc:spChg>
      </pc:sldChg>
      <pc:sldChg chg="addSp delSp modSp new mod">
        <pc:chgData name="Jill Stanley" userId="8e0e8236-892f-4a03-81d6-aa217787c5a2" providerId="ADAL" clId="{475EB763-2EEE-4A4F-8868-81C154859A46}" dt="2022-01-26T16:55:10.157" v="126" actId="948"/>
        <pc:sldMkLst>
          <pc:docMk/>
          <pc:sldMk cId="949606517" sldId="273"/>
        </pc:sldMkLst>
        <pc:spChg chg="mod">
          <ac:chgData name="Jill Stanley" userId="8e0e8236-892f-4a03-81d6-aa217787c5a2" providerId="ADAL" clId="{475EB763-2EEE-4A4F-8868-81C154859A46}" dt="2022-01-26T16:51:21.283" v="90"/>
          <ac:spMkLst>
            <pc:docMk/>
            <pc:sldMk cId="949606517" sldId="273"/>
            <ac:spMk id="2" creationId="{496F380E-EF0E-4D03-AC6D-2B800B7F1592}"/>
          </ac:spMkLst>
        </pc:spChg>
        <pc:spChg chg="add del mod">
          <ac:chgData name="Jill Stanley" userId="8e0e8236-892f-4a03-81d6-aa217787c5a2" providerId="ADAL" clId="{475EB763-2EEE-4A4F-8868-81C154859A46}" dt="2022-01-26T16:51:56.888" v="98" actId="767"/>
          <ac:spMkLst>
            <pc:docMk/>
            <pc:sldMk cId="949606517" sldId="273"/>
            <ac:spMk id="3" creationId="{4FBA4E86-57BF-4ED9-BA41-5550DAAA97E2}"/>
          </ac:spMkLst>
        </pc:spChg>
        <pc:spChg chg="add del mod">
          <ac:chgData name="Jill Stanley" userId="8e0e8236-892f-4a03-81d6-aa217787c5a2" providerId="ADAL" clId="{475EB763-2EEE-4A4F-8868-81C154859A46}" dt="2022-01-26T16:53:16.028" v="110" actId="767"/>
          <ac:spMkLst>
            <pc:docMk/>
            <pc:sldMk cId="949606517" sldId="273"/>
            <ac:spMk id="4" creationId="{72D265DA-11D6-481A-B293-F8F9CFA03328}"/>
          </ac:spMkLst>
        </pc:spChg>
        <pc:spChg chg="add mod">
          <ac:chgData name="Jill Stanley" userId="8e0e8236-892f-4a03-81d6-aa217787c5a2" providerId="ADAL" clId="{475EB763-2EEE-4A4F-8868-81C154859A46}" dt="2022-01-26T16:55:10.157" v="126" actId="948"/>
          <ac:spMkLst>
            <pc:docMk/>
            <pc:sldMk cId="949606517" sldId="273"/>
            <ac:spMk id="5" creationId="{75004DE8-548A-4295-9C2C-1936768194CC}"/>
          </ac:spMkLst>
        </pc:spChg>
      </pc:sldChg>
      <pc:sldChg chg="new del">
        <pc:chgData name="Jill Stanley" userId="8e0e8236-892f-4a03-81d6-aa217787c5a2" providerId="ADAL" clId="{475EB763-2EEE-4A4F-8868-81C154859A46}" dt="2022-01-26T16:39:54.351" v="7" actId="2696"/>
        <pc:sldMkLst>
          <pc:docMk/>
          <pc:sldMk cId="3222459477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644" y="338327"/>
            <a:ext cx="6286373" cy="30631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0236" y="1780006"/>
            <a:ext cx="9431527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9533" y="1434541"/>
            <a:ext cx="10012933" cy="166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5509" y="6444336"/>
            <a:ext cx="248284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ressganey.wistia.com/medias/hcxubjvyf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EECC-C6E9-4E08-9524-B1943564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1780006"/>
            <a:ext cx="9431527" cy="3877985"/>
          </a:xfrm>
        </p:spPr>
        <p:txBody>
          <a:bodyPr/>
          <a:lstStyle/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Visionary Leadership in Healthcare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Excellence in Practice, Policy, and Ethics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b="1" dirty="0"/>
              <a:t>Holly Wei</a:t>
            </a:r>
            <a:r>
              <a:rPr lang="en-US" sz="2400" dirty="0"/>
              <a:t>, PhD, RN, NEA-BC, FAAN </a:t>
            </a:r>
            <a:br>
              <a:rPr lang="en-US" sz="2400" dirty="0"/>
            </a:br>
            <a:r>
              <a:rPr lang="en-US" sz="2400" b="1" dirty="0"/>
              <a:t>Sara Horton-Deutsch</a:t>
            </a:r>
            <a:r>
              <a:rPr lang="en-US" sz="2400" dirty="0"/>
              <a:t>, PhD, RN, </a:t>
            </a:r>
            <a:r>
              <a:rPr lang="en-US" sz="2400" i="0" u="none" strike="noStrike" baseline="0" dirty="0">
                <a:solidFill>
                  <a:srgbClr val="211D1E"/>
                </a:solidFill>
              </a:rPr>
              <a:t>PMHCNS, </a:t>
            </a:r>
            <a:r>
              <a:rPr lang="en-US" sz="2400" dirty="0"/>
              <a:t>FAAN, ANEF</a:t>
            </a:r>
            <a:br>
              <a:rPr lang="en-US" dirty="0"/>
            </a:b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8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1086"/>
            <a:ext cx="478917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5" dirty="0">
                <a:solidFill>
                  <a:srgbClr val="44536A"/>
                </a:solidFill>
              </a:rPr>
              <a:t>Compassionate</a:t>
            </a:r>
            <a:r>
              <a:rPr sz="2800" spc="15" dirty="0">
                <a:solidFill>
                  <a:srgbClr val="44536A"/>
                </a:solidFill>
              </a:rPr>
              <a:t> </a:t>
            </a:r>
            <a:r>
              <a:rPr sz="2800" spc="-10" dirty="0">
                <a:solidFill>
                  <a:srgbClr val="44536A"/>
                </a:solidFill>
              </a:rPr>
              <a:t>Connected</a:t>
            </a:r>
            <a:r>
              <a:rPr sz="2800" spc="-5" dirty="0">
                <a:solidFill>
                  <a:srgbClr val="44536A"/>
                </a:solidFill>
              </a:rPr>
              <a:t> </a:t>
            </a:r>
            <a:r>
              <a:rPr sz="2800" spc="-15" dirty="0">
                <a:solidFill>
                  <a:srgbClr val="44536A"/>
                </a:solidFill>
              </a:rPr>
              <a:t>Care® </a:t>
            </a:r>
            <a:r>
              <a:rPr sz="2800" spc="-615" dirty="0">
                <a:solidFill>
                  <a:srgbClr val="44536A"/>
                </a:solidFill>
              </a:rPr>
              <a:t> </a:t>
            </a:r>
            <a:r>
              <a:rPr sz="2800" spc="-15" dirty="0">
                <a:solidFill>
                  <a:srgbClr val="44536A"/>
                </a:solidFill>
              </a:rPr>
              <a:t>Defining</a:t>
            </a:r>
            <a:r>
              <a:rPr sz="2800" spc="25" dirty="0">
                <a:solidFill>
                  <a:srgbClr val="44536A"/>
                </a:solidFill>
              </a:rPr>
              <a:t> </a:t>
            </a:r>
            <a:r>
              <a:rPr sz="2800" spc="-10" dirty="0">
                <a:solidFill>
                  <a:srgbClr val="44536A"/>
                </a:solidFill>
              </a:rPr>
              <a:t>Caring</a:t>
            </a:r>
            <a:r>
              <a:rPr sz="2800" spc="-5" dirty="0">
                <a:solidFill>
                  <a:srgbClr val="44536A"/>
                </a:solidFill>
              </a:rPr>
              <a:t> </a:t>
            </a:r>
            <a:r>
              <a:rPr sz="2800" spc="-20" dirty="0">
                <a:solidFill>
                  <a:srgbClr val="44536A"/>
                </a:solidFill>
              </a:rPr>
              <a:t>Behaviors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5389792" y="1258569"/>
            <a:ext cx="2811145" cy="3082925"/>
            <a:chOff x="5389792" y="1258569"/>
            <a:chExt cx="2811145" cy="3082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9152" y="3959936"/>
              <a:ext cx="148198" cy="1512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13149" y="4131661"/>
              <a:ext cx="268605" cy="151765"/>
            </a:xfrm>
            <a:custGeom>
              <a:avLst/>
              <a:gdLst/>
              <a:ahLst/>
              <a:cxnLst/>
              <a:rect l="l" t="t" r="r" b="b"/>
              <a:pathLst>
                <a:path w="268604" h="151764">
                  <a:moveTo>
                    <a:pt x="120102" y="0"/>
                  </a:moveTo>
                  <a:lnTo>
                    <a:pt x="74139" y="5456"/>
                  </a:lnTo>
                  <a:lnTo>
                    <a:pt x="30457" y="19883"/>
                  </a:lnTo>
                  <a:lnTo>
                    <a:pt x="0" y="38193"/>
                  </a:lnTo>
                  <a:lnTo>
                    <a:pt x="20411" y="44950"/>
                  </a:lnTo>
                  <a:lnTo>
                    <a:pt x="40011" y="53730"/>
                  </a:lnTo>
                  <a:lnTo>
                    <a:pt x="76194" y="77067"/>
                  </a:lnTo>
                  <a:lnTo>
                    <a:pt x="102288" y="117588"/>
                  </a:lnTo>
                  <a:lnTo>
                    <a:pt x="104005" y="151413"/>
                  </a:lnTo>
                  <a:lnTo>
                    <a:pt x="268285" y="151413"/>
                  </a:lnTo>
                  <a:lnTo>
                    <a:pt x="268285" y="75318"/>
                  </a:lnTo>
                  <a:lnTo>
                    <a:pt x="236898" y="33209"/>
                  </a:lnTo>
                  <a:lnTo>
                    <a:pt x="200503" y="15492"/>
                  </a:lnTo>
                  <a:lnTo>
                    <a:pt x="150889" y="2845"/>
                  </a:lnTo>
                  <a:lnTo>
                    <a:pt x="135548" y="916"/>
                  </a:lnTo>
                  <a:lnTo>
                    <a:pt x="12010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986" y="3959936"/>
              <a:ext cx="148198" cy="1512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89791" y="4131665"/>
              <a:ext cx="494665" cy="210185"/>
            </a:xfrm>
            <a:custGeom>
              <a:avLst/>
              <a:gdLst/>
              <a:ahLst/>
              <a:cxnLst/>
              <a:rect l="l" t="t" r="r" b="b"/>
              <a:pathLst>
                <a:path w="494664" h="210185">
                  <a:moveTo>
                    <a:pt x="268681" y="38290"/>
                  </a:moveTo>
                  <a:lnTo>
                    <a:pt x="223240" y="13792"/>
                  </a:lnTo>
                  <a:lnTo>
                    <a:pt x="179031" y="2857"/>
                  </a:lnTo>
                  <a:lnTo>
                    <a:pt x="148285" y="0"/>
                  </a:lnTo>
                  <a:lnTo>
                    <a:pt x="132803" y="584"/>
                  </a:lnTo>
                  <a:lnTo>
                    <a:pt x="87337" y="9715"/>
                  </a:lnTo>
                  <a:lnTo>
                    <a:pt x="49568" y="24091"/>
                  </a:lnTo>
                  <a:lnTo>
                    <a:pt x="14859" y="44996"/>
                  </a:lnTo>
                  <a:lnTo>
                    <a:pt x="0" y="75323"/>
                  </a:lnTo>
                  <a:lnTo>
                    <a:pt x="0" y="151409"/>
                  </a:lnTo>
                  <a:lnTo>
                    <a:pt x="164668" y="151409"/>
                  </a:lnTo>
                  <a:lnTo>
                    <a:pt x="164668" y="134112"/>
                  </a:lnTo>
                  <a:lnTo>
                    <a:pt x="166484" y="118021"/>
                  </a:lnTo>
                  <a:lnTo>
                    <a:pt x="193725" y="76200"/>
                  </a:lnTo>
                  <a:lnTo>
                    <a:pt x="229730" y="54203"/>
                  </a:lnTo>
                  <a:lnTo>
                    <a:pt x="248881" y="45466"/>
                  </a:lnTo>
                  <a:lnTo>
                    <a:pt x="268681" y="38290"/>
                  </a:lnTo>
                  <a:close/>
                </a:path>
                <a:path w="494664" h="210185">
                  <a:moveTo>
                    <a:pt x="494118" y="134112"/>
                  </a:moveTo>
                  <a:lnTo>
                    <a:pt x="462648" y="92062"/>
                  </a:lnTo>
                  <a:lnTo>
                    <a:pt x="426250" y="74345"/>
                  </a:lnTo>
                  <a:lnTo>
                    <a:pt x="376618" y="61709"/>
                  </a:lnTo>
                  <a:lnTo>
                    <a:pt x="345821" y="58889"/>
                  </a:lnTo>
                  <a:lnTo>
                    <a:pt x="330365" y="59461"/>
                  </a:lnTo>
                  <a:lnTo>
                    <a:pt x="284962" y="68618"/>
                  </a:lnTo>
                  <a:lnTo>
                    <a:pt x="247167" y="82931"/>
                  </a:lnTo>
                  <a:lnTo>
                    <a:pt x="212483" y="103898"/>
                  </a:lnTo>
                  <a:lnTo>
                    <a:pt x="197624" y="134112"/>
                  </a:lnTo>
                  <a:lnTo>
                    <a:pt x="197624" y="209727"/>
                  </a:lnTo>
                  <a:lnTo>
                    <a:pt x="494118" y="209727"/>
                  </a:lnTo>
                  <a:lnTo>
                    <a:pt x="494118" y="134112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1522" y="4018732"/>
              <a:ext cx="148198" cy="1512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90363" y="3563941"/>
              <a:ext cx="693420" cy="349885"/>
            </a:xfrm>
            <a:custGeom>
              <a:avLst/>
              <a:gdLst/>
              <a:ahLst/>
              <a:cxnLst/>
              <a:rect l="l" t="t" r="r" b="b"/>
              <a:pathLst>
                <a:path w="693420" h="349885">
                  <a:moveTo>
                    <a:pt x="238585" y="291521"/>
                  </a:moveTo>
                  <a:lnTo>
                    <a:pt x="178581" y="291521"/>
                  </a:lnTo>
                  <a:lnTo>
                    <a:pt x="178581" y="349831"/>
                  </a:lnTo>
                  <a:lnTo>
                    <a:pt x="238585" y="291521"/>
                  </a:lnTo>
                  <a:close/>
                </a:path>
                <a:path w="693420" h="349885">
                  <a:moveTo>
                    <a:pt x="374783" y="291521"/>
                  </a:moveTo>
                  <a:lnTo>
                    <a:pt x="303350" y="291521"/>
                  </a:lnTo>
                  <a:lnTo>
                    <a:pt x="340495" y="349831"/>
                  </a:lnTo>
                  <a:lnTo>
                    <a:pt x="374783" y="291521"/>
                  </a:lnTo>
                  <a:close/>
                </a:path>
                <a:path w="693420" h="349885">
                  <a:moveTo>
                    <a:pt x="502409" y="291521"/>
                  </a:moveTo>
                  <a:lnTo>
                    <a:pt x="442406" y="291521"/>
                  </a:lnTo>
                  <a:lnTo>
                    <a:pt x="502409" y="349832"/>
                  </a:lnTo>
                  <a:lnTo>
                    <a:pt x="502409" y="291521"/>
                  </a:lnTo>
                  <a:close/>
                </a:path>
                <a:path w="693420" h="349885">
                  <a:moveTo>
                    <a:pt x="654799" y="0"/>
                  </a:moveTo>
                  <a:lnTo>
                    <a:pt x="38097" y="0"/>
                  </a:lnTo>
                  <a:lnTo>
                    <a:pt x="2993" y="23711"/>
                  </a:lnTo>
                  <a:lnTo>
                    <a:pt x="0" y="38873"/>
                  </a:lnTo>
                  <a:lnTo>
                    <a:pt x="0" y="252647"/>
                  </a:lnTo>
                  <a:lnTo>
                    <a:pt x="23268" y="288466"/>
                  </a:lnTo>
                  <a:lnTo>
                    <a:pt x="654799" y="291521"/>
                  </a:lnTo>
                  <a:lnTo>
                    <a:pt x="669625" y="288466"/>
                  </a:lnTo>
                  <a:lnTo>
                    <a:pt x="681735" y="280135"/>
                  </a:lnTo>
                  <a:lnTo>
                    <a:pt x="689901" y="267779"/>
                  </a:lnTo>
                  <a:lnTo>
                    <a:pt x="692896" y="252647"/>
                  </a:lnTo>
                  <a:lnTo>
                    <a:pt x="692896" y="204055"/>
                  </a:lnTo>
                  <a:lnTo>
                    <a:pt x="95243" y="204055"/>
                  </a:lnTo>
                  <a:lnTo>
                    <a:pt x="95243" y="184618"/>
                  </a:lnTo>
                  <a:lnTo>
                    <a:pt x="692896" y="184618"/>
                  </a:lnTo>
                  <a:lnTo>
                    <a:pt x="692896" y="155462"/>
                  </a:lnTo>
                  <a:lnTo>
                    <a:pt x="95243" y="155462"/>
                  </a:lnTo>
                  <a:lnTo>
                    <a:pt x="95243" y="136025"/>
                  </a:lnTo>
                  <a:lnTo>
                    <a:pt x="692896" y="136026"/>
                  </a:lnTo>
                  <a:lnTo>
                    <a:pt x="692896" y="106870"/>
                  </a:lnTo>
                  <a:lnTo>
                    <a:pt x="95243" y="106870"/>
                  </a:lnTo>
                  <a:lnTo>
                    <a:pt x="95243" y="87433"/>
                  </a:lnTo>
                  <a:lnTo>
                    <a:pt x="692896" y="87433"/>
                  </a:lnTo>
                  <a:lnTo>
                    <a:pt x="692896" y="38873"/>
                  </a:lnTo>
                  <a:lnTo>
                    <a:pt x="689901" y="23711"/>
                  </a:lnTo>
                  <a:lnTo>
                    <a:pt x="681735" y="11358"/>
                  </a:lnTo>
                  <a:lnTo>
                    <a:pt x="669625" y="3044"/>
                  </a:lnTo>
                  <a:lnTo>
                    <a:pt x="654799" y="0"/>
                  </a:lnTo>
                  <a:close/>
                </a:path>
                <a:path w="693420" h="349885">
                  <a:moveTo>
                    <a:pt x="692896" y="184618"/>
                  </a:moveTo>
                  <a:lnTo>
                    <a:pt x="445263" y="184618"/>
                  </a:lnTo>
                  <a:lnTo>
                    <a:pt x="445263" y="204055"/>
                  </a:lnTo>
                  <a:lnTo>
                    <a:pt x="692896" y="204055"/>
                  </a:lnTo>
                  <a:lnTo>
                    <a:pt x="692896" y="184618"/>
                  </a:lnTo>
                  <a:close/>
                </a:path>
                <a:path w="693420" h="349885">
                  <a:moveTo>
                    <a:pt x="692896" y="136026"/>
                  </a:moveTo>
                  <a:lnTo>
                    <a:pt x="597653" y="136026"/>
                  </a:lnTo>
                  <a:lnTo>
                    <a:pt x="597653" y="155462"/>
                  </a:lnTo>
                  <a:lnTo>
                    <a:pt x="692896" y="155462"/>
                  </a:lnTo>
                  <a:lnTo>
                    <a:pt x="692896" y="136026"/>
                  </a:lnTo>
                  <a:close/>
                </a:path>
                <a:path w="693420" h="349885">
                  <a:moveTo>
                    <a:pt x="692896" y="87433"/>
                  </a:moveTo>
                  <a:lnTo>
                    <a:pt x="540506" y="87433"/>
                  </a:lnTo>
                  <a:lnTo>
                    <a:pt x="540506" y="106870"/>
                  </a:lnTo>
                  <a:lnTo>
                    <a:pt x="692896" y="106870"/>
                  </a:lnTo>
                  <a:lnTo>
                    <a:pt x="692896" y="87433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01384" y="1264919"/>
              <a:ext cx="1693545" cy="855344"/>
            </a:xfrm>
            <a:custGeom>
              <a:avLst/>
              <a:gdLst/>
              <a:ahLst/>
              <a:cxnLst/>
              <a:rect l="l" t="t" r="r" b="b"/>
              <a:pathLst>
                <a:path w="1693545" h="855344">
                  <a:moveTo>
                    <a:pt x="0" y="427481"/>
                  </a:moveTo>
                  <a:lnTo>
                    <a:pt x="9177" y="364311"/>
                  </a:lnTo>
                  <a:lnTo>
                    <a:pt x="35838" y="304019"/>
                  </a:lnTo>
                  <a:lnTo>
                    <a:pt x="78673" y="247265"/>
                  </a:lnTo>
                  <a:lnTo>
                    <a:pt x="105747" y="220423"/>
                  </a:lnTo>
                  <a:lnTo>
                    <a:pt x="136374" y="194713"/>
                  </a:lnTo>
                  <a:lnTo>
                    <a:pt x="170390" y="170218"/>
                  </a:lnTo>
                  <a:lnTo>
                    <a:pt x="207632" y="147021"/>
                  </a:lnTo>
                  <a:lnTo>
                    <a:pt x="247935" y="125206"/>
                  </a:lnTo>
                  <a:lnTo>
                    <a:pt x="291137" y="104853"/>
                  </a:lnTo>
                  <a:lnTo>
                    <a:pt x="337074" y="86047"/>
                  </a:lnTo>
                  <a:lnTo>
                    <a:pt x="385582" y="68869"/>
                  </a:lnTo>
                  <a:lnTo>
                    <a:pt x="436498" y="53403"/>
                  </a:lnTo>
                  <a:lnTo>
                    <a:pt x="489658" y="39731"/>
                  </a:lnTo>
                  <a:lnTo>
                    <a:pt x="544898" y="27935"/>
                  </a:lnTo>
                  <a:lnTo>
                    <a:pt x="602056" y="18099"/>
                  </a:lnTo>
                  <a:lnTo>
                    <a:pt x="660966" y="10304"/>
                  </a:lnTo>
                  <a:lnTo>
                    <a:pt x="721466" y="4634"/>
                  </a:lnTo>
                  <a:lnTo>
                    <a:pt x="783393" y="1172"/>
                  </a:lnTo>
                  <a:lnTo>
                    <a:pt x="846582" y="0"/>
                  </a:lnTo>
                  <a:lnTo>
                    <a:pt x="909770" y="1172"/>
                  </a:lnTo>
                  <a:lnTo>
                    <a:pt x="971697" y="4634"/>
                  </a:lnTo>
                  <a:lnTo>
                    <a:pt x="1032197" y="10304"/>
                  </a:lnTo>
                  <a:lnTo>
                    <a:pt x="1091107" y="18099"/>
                  </a:lnTo>
                  <a:lnTo>
                    <a:pt x="1148265" y="27935"/>
                  </a:lnTo>
                  <a:lnTo>
                    <a:pt x="1203505" y="39731"/>
                  </a:lnTo>
                  <a:lnTo>
                    <a:pt x="1256665" y="53403"/>
                  </a:lnTo>
                  <a:lnTo>
                    <a:pt x="1307581" y="68869"/>
                  </a:lnTo>
                  <a:lnTo>
                    <a:pt x="1356089" y="86047"/>
                  </a:lnTo>
                  <a:lnTo>
                    <a:pt x="1402026" y="104853"/>
                  </a:lnTo>
                  <a:lnTo>
                    <a:pt x="1445228" y="125206"/>
                  </a:lnTo>
                  <a:lnTo>
                    <a:pt x="1485531" y="147021"/>
                  </a:lnTo>
                  <a:lnTo>
                    <a:pt x="1522773" y="170218"/>
                  </a:lnTo>
                  <a:lnTo>
                    <a:pt x="1556789" y="194713"/>
                  </a:lnTo>
                  <a:lnTo>
                    <a:pt x="1587416" y="220423"/>
                  </a:lnTo>
                  <a:lnTo>
                    <a:pt x="1614490" y="247265"/>
                  </a:lnTo>
                  <a:lnTo>
                    <a:pt x="1657325" y="304019"/>
                  </a:lnTo>
                  <a:lnTo>
                    <a:pt x="1683986" y="364311"/>
                  </a:lnTo>
                  <a:lnTo>
                    <a:pt x="1693164" y="427481"/>
                  </a:lnTo>
                  <a:lnTo>
                    <a:pt x="1690842" y="459385"/>
                  </a:lnTo>
                  <a:lnTo>
                    <a:pt x="1672759" y="521199"/>
                  </a:lnTo>
                  <a:lnTo>
                    <a:pt x="1637847" y="579805"/>
                  </a:lnTo>
                  <a:lnTo>
                    <a:pt x="1587416" y="634540"/>
                  </a:lnTo>
                  <a:lnTo>
                    <a:pt x="1556789" y="660250"/>
                  </a:lnTo>
                  <a:lnTo>
                    <a:pt x="1522773" y="684745"/>
                  </a:lnTo>
                  <a:lnTo>
                    <a:pt x="1485531" y="707942"/>
                  </a:lnTo>
                  <a:lnTo>
                    <a:pt x="1445228" y="729757"/>
                  </a:lnTo>
                  <a:lnTo>
                    <a:pt x="1402026" y="750110"/>
                  </a:lnTo>
                  <a:lnTo>
                    <a:pt x="1356089" y="768916"/>
                  </a:lnTo>
                  <a:lnTo>
                    <a:pt x="1307581" y="786094"/>
                  </a:lnTo>
                  <a:lnTo>
                    <a:pt x="1256665" y="801560"/>
                  </a:lnTo>
                  <a:lnTo>
                    <a:pt x="1203505" y="815232"/>
                  </a:lnTo>
                  <a:lnTo>
                    <a:pt x="1148265" y="827028"/>
                  </a:lnTo>
                  <a:lnTo>
                    <a:pt x="1091107" y="836864"/>
                  </a:lnTo>
                  <a:lnTo>
                    <a:pt x="1032197" y="844659"/>
                  </a:lnTo>
                  <a:lnTo>
                    <a:pt x="971697" y="850329"/>
                  </a:lnTo>
                  <a:lnTo>
                    <a:pt x="909770" y="853791"/>
                  </a:lnTo>
                  <a:lnTo>
                    <a:pt x="846582" y="854963"/>
                  </a:lnTo>
                  <a:lnTo>
                    <a:pt x="783393" y="853791"/>
                  </a:lnTo>
                  <a:lnTo>
                    <a:pt x="721466" y="850329"/>
                  </a:lnTo>
                  <a:lnTo>
                    <a:pt x="660966" y="844659"/>
                  </a:lnTo>
                  <a:lnTo>
                    <a:pt x="602056" y="836864"/>
                  </a:lnTo>
                  <a:lnTo>
                    <a:pt x="544898" y="827028"/>
                  </a:lnTo>
                  <a:lnTo>
                    <a:pt x="489658" y="815232"/>
                  </a:lnTo>
                  <a:lnTo>
                    <a:pt x="436498" y="801560"/>
                  </a:lnTo>
                  <a:lnTo>
                    <a:pt x="385582" y="786094"/>
                  </a:lnTo>
                  <a:lnTo>
                    <a:pt x="337074" y="768916"/>
                  </a:lnTo>
                  <a:lnTo>
                    <a:pt x="291137" y="750110"/>
                  </a:lnTo>
                  <a:lnTo>
                    <a:pt x="247935" y="729757"/>
                  </a:lnTo>
                  <a:lnTo>
                    <a:pt x="207632" y="707942"/>
                  </a:lnTo>
                  <a:lnTo>
                    <a:pt x="170390" y="684745"/>
                  </a:lnTo>
                  <a:lnTo>
                    <a:pt x="136374" y="660250"/>
                  </a:lnTo>
                  <a:lnTo>
                    <a:pt x="105747" y="634540"/>
                  </a:lnTo>
                  <a:lnTo>
                    <a:pt x="78673" y="607698"/>
                  </a:lnTo>
                  <a:lnTo>
                    <a:pt x="35838" y="550944"/>
                  </a:lnTo>
                  <a:lnTo>
                    <a:pt x="9177" y="490652"/>
                  </a:lnTo>
                  <a:lnTo>
                    <a:pt x="0" y="427481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60793" y="1397000"/>
            <a:ext cx="9759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Make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</a:t>
            </a:r>
            <a:r>
              <a:rPr sz="1200" dirty="0">
                <a:latin typeface="Calibri"/>
                <a:cs typeface="Calibri"/>
              </a:rPr>
              <a:t>mpassio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5" dirty="0">
                <a:latin typeface="Calibri"/>
                <a:cs typeface="Calibri"/>
              </a:rPr>
              <a:t>Connection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01384" y="2333244"/>
            <a:ext cx="1693545" cy="855344"/>
          </a:xfrm>
          <a:custGeom>
            <a:avLst/>
            <a:gdLst/>
            <a:ahLst/>
            <a:cxnLst/>
            <a:rect l="l" t="t" r="r" b="b"/>
            <a:pathLst>
              <a:path w="1693545" h="855344">
                <a:moveTo>
                  <a:pt x="0" y="427481"/>
                </a:moveTo>
                <a:lnTo>
                  <a:pt x="9177" y="364311"/>
                </a:lnTo>
                <a:lnTo>
                  <a:pt x="35838" y="304019"/>
                </a:lnTo>
                <a:lnTo>
                  <a:pt x="78673" y="247265"/>
                </a:lnTo>
                <a:lnTo>
                  <a:pt x="105747" y="220423"/>
                </a:lnTo>
                <a:lnTo>
                  <a:pt x="136374" y="194713"/>
                </a:lnTo>
                <a:lnTo>
                  <a:pt x="170390" y="170218"/>
                </a:lnTo>
                <a:lnTo>
                  <a:pt x="207632" y="147021"/>
                </a:lnTo>
                <a:lnTo>
                  <a:pt x="247935" y="125206"/>
                </a:lnTo>
                <a:lnTo>
                  <a:pt x="291137" y="104853"/>
                </a:lnTo>
                <a:lnTo>
                  <a:pt x="337074" y="86047"/>
                </a:lnTo>
                <a:lnTo>
                  <a:pt x="385582" y="68869"/>
                </a:lnTo>
                <a:lnTo>
                  <a:pt x="436498" y="53403"/>
                </a:lnTo>
                <a:lnTo>
                  <a:pt x="489658" y="39731"/>
                </a:lnTo>
                <a:lnTo>
                  <a:pt x="544898" y="27935"/>
                </a:lnTo>
                <a:lnTo>
                  <a:pt x="602056" y="18099"/>
                </a:lnTo>
                <a:lnTo>
                  <a:pt x="660966" y="10304"/>
                </a:lnTo>
                <a:lnTo>
                  <a:pt x="721466" y="4634"/>
                </a:lnTo>
                <a:lnTo>
                  <a:pt x="783393" y="1172"/>
                </a:lnTo>
                <a:lnTo>
                  <a:pt x="846582" y="0"/>
                </a:lnTo>
                <a:lnTo>
                  <a:pt x="909770" y="1172"/>
                </a:lnTo>
                <a:lnTo>
                  <a:pt x="971697" y="4634"/>
                </a:lnTo>
                <a:lnTo>
                  <a:pt x="1032197" y="10304"/>
                </a:lnTo>
                <a:lnTo>
                  <a:pt x="1091107" y="18099"/>
                </a:lnTo>
                <a:lnTo>
                  <a:pt x="1148265" y="27935"/>
                </a:lnTo>
                <a:lnTo>
                  <a:pt x="1203505" y="39731"/>
                </a:lnTo>
                <a:lnTo>
                  <a:pt x="1256665" y="53403"/>
                </a:lnTo>
                <a:lnTo>
                  <a:pt x="1307581" y="68869"/>
                </a:lnTo>
                <a:lnTo>
                  <a:pt x="1356089" y="86047"/>
                </a:lnTo>
                <a:lnTo>
                  <a:pt x="1402026" y="104853"/>
                </a:lnTo>
                <a:lnTo>
                  <a:pt x="1445228" y="125206"/>
                </a:lnTo>
                <a:lnTo>
                  <a:pt x="1485531" y="147021"/>
                </a:lnTo>
                <a:lnTo>
                  <a:pt x="1522773" y="170218"/>
                </a:lnTo>
                <a:lnTo>
                  <a:pt x="1556789" y="194713"/>
                </a:lnTo>
                <a:lnTo>
                  <a:pt x="1587416" y="220423"/>
                </a:lnTo>
                <a:lnTo>
                  <a:pt x="1614490" y="247265"/>
                </a:lnTo>
                <a:lnTo>
                  <a:pt x="1657325" y="304019"/>
                </a:lnTo>
                <a:lnTo>
                  <a:pt x="1683986" y="364311"/>
                </a:lnTo>
                <a:lnTo>
                  <a:pt x="1693164" y="427481"/>
                </a:lnTo>
                <a:lnTo>
                  <a:pt x="1690842" y="459385"/>
                </a:lnTo>
                <a:lnTo>
                  <a:pt x="1672759" y="521199"/>
                </a:lnTo>
                <a:lnTo>
                  <a:pt x="1637847" y="579805"/>
                </a:lnTo>
                <a:lnTo>
                  <a:pt x="1587416" y="634540"/>
                </a:lnTo>
                <a:lnTo>
                  <a:pt x="1556789" y="660250"/>
                </a:lnTo>
                <a:lnTo>
                  <a:pt x="1522773" y="684745"/>
                </a:lnTo>
                <a:lnTo>
                  <a:pt x="1485531" y="707942"/>
                </a:lnTo>
                <a:lnTo>
                  <a:pt x="1445228" y="729757"/>
                </a:lnTo>
                <a:lnTo>
                  <a:pt x="1402026" y="750110"/>
                </a:lnTo>
                <a:lnTo>
                  <a:pt x="1356089" y="768916"/>
                </a:lnTo>
                <a:lnTo>
                  <a:pt x="1307581" y="786094"/>
                </a:lnTo>
                <a:lnTo>
                  <a:pt x="1256665" y="801560"/>
                </a:lnTo>
                <a:lnTo>
                  <a:pt x="1203505" y="815232"/>
                </a:lnTo>
                <a:lnTo>
                  <a:pt x="1148265" y="827028"/>
                </a:lnTo>
                <a:lnTo>
                  <a:pt x="1091107" y="836864"/>
                </a:lnTo>
                <a:lnTo>
                  <a:pt x="1032197" y="844659"/>
                </a:lnTo>
                <a:lnTo>
                  <a:pt x="971697" y="850329"/>
                </a:lnTo>
                <a:lnTo>
                  <a:pt x="909770" y="853791"/>
                </a:lnTo>
                <a:lnTo>
                  <a:pt x="846582" y="854963"/>
                </a:lnTo>
                <a:lnTo>
                  <a:pt x="783393" y="853791"/>
                </a:lnTo>
                <a:lnTo>
                  <a:pt x="721466" y="850329"/>
                </a:lnTo>
                <a:lnTo>
                  <a:pt x="660966" y="844659"/>
                </a:lnTo>
                <a:lnTo>
                  <a:pt x="602056" y="836864"/>
                </a:lnTo>
                <a:lnTo>
                  <a:pt x="544898" y="827028"/>
                </a:lnTo>
                <a:lnTo>
                  <a:pt x="489658" y="815232"/>
                </a:lnTo>
                <a:lnTo>
                  <a:pt x="436498" y="801560"/>
                </a:lnTo>
                <a:lnTo>
                  <a:pt x="385582" y="786094"/>
                </a:lnTo>
                <a:lnTo>
                  <a:pt x="337074" y="768916"/>
                </a:lnTo>
                <a:lnTo>
                  <a:pt x="291137" y="750110"/>
                </a:lnTo>
                <a:lnTo>
                  <a:pt x="247935" y="729757"/>
                </a:lnTo>
                <a:lnTo>
                  <a:pt x="207632" y="707942"/>
                </a:lnTo>
                <a:lnTo>
                  <a:pt x="170390" y="684745"/>
                </a:lnTo>
                <a:lnTo>
                  <a:pt x="136374" y="660250"/>
                </a:lnTo>
                <a:lnTo>
                  <a:pt x="105747" y="634540"/>
                </a:lnTo>
                <a:lnTo>
                  <a:pt x="78673" y="607698"/>
                </a:lnTo>
                <a:lnTo>
                  <a:pt x="35838" y="550944"/>
                </a:lnTo>
                <a:lnTo>
                  <a:pt x="9177" y="490652"/>
                </a:lnTo>
                <a:lnTo>
                  <a:pt x="0" y="427481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41566" y="2556713"/>
            <a:ext cx="814069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Invite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Participation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01384" y="3407664"/>
            <a:ext cx="1693545" cy="833755"/>
          </a:xfrm>
          <a:custGeom>
            <a:avLst/>
            <a:gdLst/>
            <a:ahLst/>
            <a:cxnLst/>
            <a:rect l="l" t="t" r="r" b="b"/>
            <a:pathLst>
              <a:path w="1693545" h="833754">
                <a:moveTo>
                  <a:pt x="0" y="416813"/>
                </a:moveTo>
                <a:lnTo>
                  <a:pt x="9177" y="355208"/>
                </a:lnTo>
                <a:lnTo>
                  <a:pt x="35838" y="296413"/>
                </a:lnTo>
                <a:lnTo>
                  <a:pt x="78673" y="241073"/>
                </a:lnTo>
                <a:lnTo>
                  <a:pt x="136374" y="189831"/>
                </a:lnTo>
                <a:lnTo>
                  <a:pt x="170390" y="165949"/>
                </a:lnTo>
                <a:lnTo>
                  <a:pt x="207632" y="143332"/>
                </a:lnTo>
                <a:lnTo>
                  <a:pt x="247935" y="122062"/>
                </a:lnTo>
                <a:lnTo>
                  <a:pt x="291137" y="102220"/>
                </a:lnTo>
                <a:lnTo>
                  <a:pt x="337074" y="83885"/>
                </a:lnTo>
                <a:lnTo>
                  <a:pt x="385582" y="67138"/>
                </a:lnTo>
                <a:lnTo>
                  <a:pt x="436498" y="52060"/>
                </a:lnTo>
                <a:lnTo>
                  <a:pt x="489658" y="38731"/>
                </a:lnTo>
                <a:lnTo>
                  <a:pt x="544898" y="27232"/>
                </a:lnTo>
                <a:lnTo>
                  <a:pt x="602056" y="17643"/>
                </a:lnTo>
                <a:lnTo>
                  <a:pt x="660966" y="10045"/>
                </a:lnTo>
                <a:lnTo>
                  <a:pt x="721466" y="4518"/>
                </a:lnTo>
                <a:lnTo>
                  <a:pt x="783393" y="1142"/>
                </a:lnTo>
                <a:lnTo>
                  <a:pt x="846582" y="0"/>
                </a:lnTo>
                <a:lnTo>
                  <a:pt x="909770" y="1142"/>
                </a:lnTo>
                <a:lnTo>
                  <a:pt x="971697" y="4518"/>
                </a:lnTo>
                <a:lnTo>
                  <a:pt x="1032197" y="10045"/>
                </a:lnTo>
                <a:lnTo>
                  <a:pt x="1091107" y="17643"/>
                </a:lnTo>
                <a:lnTo>
                  <a:pt x="1148265" y="27232"/>
                </a:lnTo>
                <a:lnTo>
                  <a:pt x="1203505" y="38731"/>
                </a:lnTo>
                <a:lnTo>
                  <a:pt x="1256665" y="52060"/>
                </a:lnTo>
                <a:lnTo>
                  <a:pt x="1307581" y="67138"/>
                </a:lnTo>
                <a:lnTo>
                  <a:pt x="1356089" y="83885"/>
                </a:lnTo>
                <a:lnTo>
                  <a:pt x="1402026" y="102220"/>
                </a:lnTo>
                <a:lnTo>
                  <a:pt x="1445228" y="122062"/>
                </a:lnTo>
                <a:lnTo>
                  <a:pt x="1485531" y="143332"/>
                </a:lnTo>
                <a:lnTo>
                  <a:pt x="1522773" y="165949"/>
                </a:lnTo>
                <a:lnTo>
                  <a:pt x="1556789" y="189831"/>
                </a:lnTo>
                <a:lnTo>
                  <a:pt x="1587416" y="214900"/>
                </a:lnTo>
                <a:lnTo>
                  <a:pt x="1637847" y="268271"/>
                </a:lnTo>
                <a:lnTo>
                  <a:pt x="1672759" y="325419"/>
                </a:lnTo>
                <a:lnTo>
                  <a:pt x="1690842" y="385700"/>
                </a:lnTo>
                <a:lnTo>
                  <a:pt x="1693164" y="416813"/>
                </a:lnTo>
                <a:lnTo>
                  <a:pt x="1690842" y="447927"/>
                </a:lnTo>
                <a:lnTo>
                  <a:pt x="1672759" y="508208"/>
                </a:lnTo>
                <a:lnTo>
                  <a:pt x="1637847" y="565356"/>
                </a:lnTo>
                <a:lnTo>
                  <a:pt x="1587416" y="618727"/>
                </a:lnTo>
                <a:lnTo>
                  <a:pt x="1556789" y="643796"/>
                </a:lnTo>
                <a:lnTo>
                  <a:pt x="1522773" y="667678"/>
                </a:lnTo>
                <a:lnTo>
                  <a:pt x="1485531" y="690295"/>
                </a:lnTo>
                <a:lnTo>
                  <a:pt x="1445228" y="711565"/>
                </a:lnTo>
                <a:lnTo>
                  <a:pt x="1402026" y="731407"/>
                </a:lnTo>
                <a:lnTo>
                  <a:pt x="1356089" y="749742"/>
                </a:lnTo>
                <a:lnTo>
                  <a:pt x="1307581" y="766489"/>
                </a:lnTo>
                <a:lnTo>
                  <a:pt x="1256665" y="781567"/>
                </a:lnTo>
                <a:lnTo>
                  <a:pt x="1203505" y="794896"/>
                </a:lnTo>
                <a:lnTo>
                  <a:pt x="1148265" y="806395"/>
                </a:lnTo>
                <a:lnTo>
                  <a:pt x="1091107" y="815984"/>
                </a:lnTo>
                <a:lnTo>
                  <a:pt x="1032197" y="823582"/>
                </a:lnTo>
                <a:lnTo>
                  <a:pt x="971697" y="829109"/>
                </a:lnTo>
                <a:lnTo>
                  <a:pt x="909770" y="832485"/>
                </a:lnTo>
                <a:lnTo>
                  <a:pt x="846582" y="833628"/>
                </a:lnTo>
                <a:lnTo>
                  <a:pt x="783393" y="832485"/>
                </a:lnTo>
                <a:lnTo>
                  <a:pt x="721466" y="829109"/>
                </a:lnTo>
                <a:lnTo>
                  <a:pt x="660966" y="823582"/>
                </a:lnTo>
                <a:lnTo>
                  <a:pt x="602056" y="815984"/>
                </a:lnTo>
                <a:lnTo>
                  <a:pt x="544898" y="806395"/>
                </a:lnTo>
                <a:lnTo>
                  <a:pt x="489658" y="794896"/>
                </a:lnTo>
                <a:lnTo>
                  <a:pt x="436498" y="781567"/>
                </a:lnTo>
                <a:lnTo>
                  <a:pt x="385582" y="766489"/>
                </a:lnTo>
                <a:lnTo>
                  <a:pt x="337074" y="749742"/>
                </a:lnTo>
                <a:lnTo>
                  <a:pt x="291137" y="731407"/>
                </a:lnTo>
                <a:lnTo>
                  <a:pt x="247935" y="711565"/>
                </a:lnTo>
                <a:lnTo>
                  <a:pt x="207632" y="690295"/>
                </a:lnTo>
                <a:lnTo>
                  <a:pt x="170390" y="667678"/>
                </a:lnTo>
                <a:lnTo>
                  <a:pt x="136374" y="643796"/>
                </a:lnTo>
                <a:lnTo>
                  <a:pt x="105747" y="618727"/>
                </a:lnTo>
                <a:lnTo>
                  <a:pt x="55316" y="565356"/>
                </a:lnTo>
                <a:lnTo>
                  <a:pt x="20404" y="508208"/>
                </a:lnTo>
                <a:lnTo>
                  <a:pt x="2321" y="447927"/>
                </a:lnTo>
                <a:lnTo>
                  <a:pt x="0" y="416813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42506" y="3529076"/>
            <a:ext cx="10140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Communicate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Intentional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Language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96811" y="4472940"/>
            <a:ext cx="1694814" cy="833755"/>
          </a:xfrm>
          <a:custGeom>
            <a:avLst/>
            <a:gdLst/>
            <a:ahLst/>
            <a:cxnLst/>
            <a:rect l="l" t="t" r="r" b="b"/>
            <a:pathLst>
              <a:path w="1694815" h="833754">
                <a:moveTo>
                  <a:pt x="0" y="416814"/>
                </a:moveTo>
                <a:lnTo>
                  <a:pt x="9186" y="355208"/>
                </a:lnTo>
                <a:lnTo>
                  <a:pt x="35874" y="296413"/>
                </a:lnTo>
                <a:lnTo>
                  <a:pt x="78751" y="241073"/>
                </a:lnTo>
                <a:lnTo>
                  <a:pt x="136507" y="189831"/>
                </a:lnTo>
                <a:lnTo>
                  <a:pt x="170555" y="165949"/>
                </a:lnTo>
                <a:lnTo>
                  <a:pt x="207832" y="143332"/>
                </a:lnTo>
                <a:lnTo>
                  <a:pt x="248173" y="122062"/>
                </a:lnTo>
                <a:lnTo>
                  <a:pt x="291416" y="102220"/>
                </a:lnTo>
                <a:lnTo>
                  <a:pt x="337395" y="83885"/>
                </a:lnTo>
                <a:lnTo>
                  <a:pt x="385947" y="67138"/>
                </a:lnTo>
                <a:lnTo>
                  <a:pt x="436909" y="52060"/>
                </a:lnTo>
                <a:lnTo>
                  <a:pt x="490116" y="38731"/>
                </a:lnTo>
                <a:lnTo>
                  <a:pt x="545405" y="27232"/>
                </a:lnTo>
                <a:lnTo>
                  <a:pt x="602612" y="17643"/>
                </a:lnTo>
                <a:lnTo>
                  <a:pt x="661573" y="10045"/>
                </a:lnTo>
                <a:lnTo>
                  <a:pt x="722125" y="4518"/>
                </a:lnTo>
                <a:lnTo>
                  <a:pt x="784103" y="1142"/>
                </a:lnTo>
                <a:lnTo>
                  <a:pt x="847343" y="0"/>
                </a:lnTo>
                <a:lnTo>
                  <a:pt x="910584" y="1142"/>
                </a:lnTo>
                <a:lnTo>
                  <a:pt x="972562" y="4518"/>
                </a:lnTo>
                <a:lnTo>
                  <a:pt x="1033114" y="10045"/>
                </a:lnTo>
                <a:lnTo>
                  <a:pt x="1092075" y="17643"/>
                </a:lnTo>
                <a:lnTo>
                  <a:pt x="1149282" y="27232"/>
                </a:lnTo>
                <a:lnTo>
                  <a:pt x="1204571" y="38731"/>
                </a:lnTo>
                <a:lnTo>
                  <a:pt x="1257778" y="52060"/>
                </a:lnTo>
                <a:lnTo>
                  <a:pt x="1308740" y="67138"/>
                </a:lnTo>
                <a:lnTo>
                  <a:pt x="1357292" y="83885"/>
                </a:lnTo>
                <a:lnTo>
                  <a:pt x="1403271" y="102220"/>
                </a:lnTo>
                <a:lnTo>
                  <a:pt x="1446514" y="122062"/>
                </a:lnTo>
                <a:lnTo>
                  <a:pt x="1486855" y="143332"/>
                </a:lnTo>
                <a:lnTo>
                  <a:pt x="1524132" y="165949"/>
                </a:lnTo>
                <a:lnTo>
                  <a:pt x="1558180" y="189831"/>
                </a:lnTo>
                <a:lnTo>
                  <a:pt x="1588836" y="214900"/>
                </a:lnTo>
                <a:lnTo>
                  <a:pt x="1639317" y="268271"/>
                </a:lnTo>
                <a:lnTo>
                  <a:pt x="1674263" y="325419"/>
                </a:lnTo>
                <a:lnTo>
                  <a:pt x="1692363" y="385700"/>
                </a:lnTo>
                <a:lnTo>
                  <a:pt x="1694688" y="416814"/>
                </a:lnTo>
                <a:lnTo>
                  <a:pt x="1692363" y="447927"/>
                </a:lnTo>
                <a:lnTo>
                  <a:pt x="1674263" y="508208"/>
                </a:lnTo>
                <a:lnTo>
                  <a:pt x="1639317" y="565356"/>
                </a:lnTo>
                <a:lnTo>
                  <a:pt x="1588836" y="618727"/>
                </a:lnTo>
                <a:lnTo>
                  <a:pt x="1558180" y="643796"/>
                </a:lnTo>
                <a:lnTo>
                  <a:pt x="1524132" y="667678"/>
                </a:lnTo>
                <a:lnTo>
                  <a:pt x="1486855" y="690295"/>
                </a:lnTo>
                <a:lnTo>
                  <a:pt x="1446514" y="711565"/>
                </a:lnTo>
                <a:lnTo>
                  <a:pt x="1403271" y="731407"/>
                </a:lnTo>
                <a:lnTo>
                  <a:pt x="1357292" y="749742"/>
                </a:lnTo>
                <a:lnTo>
                  <a:pt x="1308740" y="766489"/>
                </a:lnTo>
                <a:lnTo>
                  <a:pt x="1257778" y="781567"/>
                </a:lnTo>
                <a:lnTo>
                  <a:pt x="1204571" y="794896"/>
                </a:lnTo>
                <a:lnTo>
                  <a:pt x="1149282" y="806395"/>
                </a:lnTo>
                <a:lnTo>
                  <a:pt x="1092075" y="815984"/>
                </a:lnTo>
                <a:lnTo>
                  <a:pt x="1033114" y="823582"/>
                </a:lnTo>
                <a:lnTo>
                  <a:pt x="972562" y="829109"/>
                </a:lnTo>
                <a:lnTo>
                  <a:pt x="910584" y="832485"/>
                </a:lnTo>
                <a:lnTo>
                  <a:pt x="847343" y="833628"/>
                </a:lnTo>
                <a:lnTo>
                  <a:pt x="784103" y="832485"/>
                </a:lnTo>
                <a:lnTo>
                  <a:pt x="722125" y="829109"/>
                </a:lnTo>
                <a:lnTo>
                  <a:pt x="661573" y="823582"/>
                </a:lnTo>
                <a:lnTo>
                  <a:pt x="602612" y="815984"/>
                </a:lnTo>
                <a:lnTo>
                  <a:pt x="545405" y="806395"/>
                </a:lnTo>
                <a:lnTo>
                  <a:pt x="490116" y="794896"/>
                </a:lnTo>
                <a:lnTo>
                  <a:pt x="436909" y="781567"/>
                </a:lnTo>
                <a:lnTo>
                  <a:pt x="385947" y="766489"/>
                </a:lnTo>
                <a:lnTo>
                  <a:pt x="337395" y="749742"/>
                </a:lnTo>
                <a:lnTo>
                  <a:pt x="291416" y="731407"/>
                </a:lnTo>
                <a:lnTo>
                  <a:pt x="248173" y="711565"/>
                </a:lnTo>
                <a:lnTo>
                  <a:pt x="207832" y="690295"/>
                </a:lnTo>
                <a:lnTo>
                  <a:pt x="170555" y="667678"/>
                </a:lnTo>
                <a:lnTo>
                  <a:pt x="136507" y="643796"/>
                </a:lnTo>
                <a:lnTo>
                  <a:pt x="105851" y="618727"/>
                </a:lnTo>
                <a:lnTo>
                  <a:pt x="55370" y="565356"/>
                </a:lnTo>
                <a:lnTo>
                  <a:pt x="20424" y="508208"/>
                </a:lnTo>
                <a:lnTo>
                  <a:pt x="2324" y="447927"/>
                </a:lnTo>
                <a:lnTo>
                  <a:pt x="0" y="416814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45045" y="4686045"/>
            <a:ext cx="1000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Follow-Up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oll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gh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86144" y="5425440"/>
            <a:ext cx="1798320" cy="931544"/>
          </a:xfrm>
          <a:custGeom>
            <a:avLst/>
            <a:gdLst/>
            <a:ahLst/>
            <a:cxnLst/>
            <a:rect l="l" t="t" r="r" b="b"/>
            <a:pathLst>
              <a:path w="1798320" h="931545">
                <a:moveTo>
                  <a:pt x="0" y="465582"/>
                </a:moveTo>
                <a:lnTo>
                  <a:pt x="8208" y="402404"/>
                </a:lnTo>
                <a:lnTo>
                  <a:pt x="32120" y="341810"/>
                </a:lnTo>
                <a:lnTo>
                  <a:pt x="70663" y="284355"/>
                </a:lnTo>
                <a:lnTo>
                  <a:pt x="122766" y="230592"/>
                </a:lnTo>
                <a:lnTo>
                  <a:pt x="153568" y="205269"/>
                </a:lnTo>
                <a:lnTo>
                  <a:pt x="187358" y="181077"/>
                </a:lnTo>
                <a:lnTo>
                  <a:pt x="224002" y="158086"/>
                </a:lnTo>
                <a:lnTo>
                  <a:pt x="263366" y="136364"/>
                </a:lnTo>
                <a:lnTo>
                  <a:pt x="305316" y="115982"/>
                </a:lnTo>
                <a:lnTo>
                  <a:pt x="349719" y="97008"/>
                </a:lnTo>
                <a:lnTo>
                  <a:pt x="396440" y="79513"/>
                </a:lnTo>
                <a:lnTo>
                  <a:pt x="445346" y="63564"/>
                </a:lnTo>
                <a:lnTo>
                  <a:pt x="496302" y="49233"/>
                </a:lnTo>
                <a:lnTo>
                  <a:pt x="549175" y="36587"/>
                </a:lnTo>
                <a:lnTo>
                  <a:pt x="603831" y="25696"/>
                </a:lnTo>
                <a:lnTo>
                  <a:pt x="660135" y="16630"/>
                </a:lnTo>
                <a:lnTo>
                  <a:pt x="717954" y="9458"/>
                </a:lnTo>
                <a:lnTo>
                  <a:pt x="777154" y="4250"/>
                </a:lnTo>
                <a:lnTo>
                  <a:pt x="837600" y="1074"/>
                </a:lnTo>
                <a:lnTo>
                  <a:pt x="899159" y="0"/>
                </a:lnTo>
                <a:lnTo>
                  <a:pt x="960719" y="1074"/>
                </a:lnTo>
                <a:lnTo>
                  <a:pt x="1021165" y="4250"/>
                </a:lnTo>
                <a:lnTo>
                  <a:pt x="1080365" y="9458"/>
                </a:lnTo>
                <a:lnTo>
                  <a:pt x="1138184" y="16630"/>
                </a:lnTo>
                <a:lnTo>
                  <a:pt x="1194488" y="25696"/>
                </a:lnTo>
                <a:lnTo>
                  <a:pt x="1249144" y="36587"/>
                </a:lnTo>
                <a:lnTo>
                  <a:pt x="1302017" y="49233"/>
                </a:lnTo>
                <a:lnTo>
                  <a:pt x="1352973" y="63564"/>
                </a:lnTo>
                <a:lnTo>
                  <a:pt x="1401879" y="79513"/>
                </a:lnTo>
                <a:lnTo>
                  <a:pt x="1448600" y="97008"/>
                </a:lnTo>
                <a:lnTo>
                  <a:pt x="1493003" y="115982"/>
                </a:lnTo>
                <a:lnTo>
                  <a:pt x="1534953" y="136364"/>
                </a:lnTo>
                <a:lnTo>
                  <a:pt x="1574317" y="158086"/>
                </a:lnTo>
                <a:lnTo>
                  <a:pt x="1610961" y="181077"/>
                </a:lnTo>
                <a:lnTo>
                  <a:pt x="1644751" y="205269"/>
                </a:lnTo>
                <a:lnTo>
                  <a:pt x="1675553" y="230592"/>
                </a:lnTo>
                <a:lnTo>
                  <a:pt x="1703232" y="256977"/>
                </a:lnTo>
                <a:lnTo>
                  <a:pt x="1748689" y="312656"/>
                </a:lnTo>
                <a:lnTo>
                  <a:pt x="1780051" y="371750"/>
                </a:lnTo>
                <a:lnTo>
                  <a:pt x="1796245" y="433705"/>
                </a:lnTo>
                <a:lnTo>
                  <a:pt x="1798320" y="465582"/>
                </a:lnTo>
                <a:lnTo>
                  <a:pt x="1796245" y="497458"/>
                </a:lnTo>
                <a:lnTo>
                  <a:pt x="1780051" y="559413"/>
                </a:lnTo>
                <a:lnTo>
                  <a:pt x="1748689" y="618507"/>
                </a:lnTo>
                <a:lnTo>
                  <a:pt x="1703232" y="674186"/>
                </a:lnTo>
                <a:lnTo>
                  <a:pt x="1675553" y="700571"/>
                </a:lnTo>
                <a:lnTo>
                  <a:pt x="1644751" y="725894"/>
                </a:lnTo>
                <a:lnTo>
                  <a:pt x="1610961" y="750086"/>
                </a:lnTo>
                <a:lnTo>
                  <a:pt x="1574317" y="773077"/>
                </a:lnTo>
                <a:lnTo>
                  <a:pt x="1534953" y="794799"/>
                </a:lnTo>
                <a:lnTo>
                  <a:pt x="1493003" y="815181"/>
                </a:lnTo>
                <a:lnTo>
                  <a:pt x="1448600" y="834155"/>
                </a:lnTo>
                <a:lnTo>
                  <a:pt x="1401879" y="851650"/>
                </a:lnTo>
                <a:lnTo>
                  <a:pt x="1352973" y="867599"/>
                </a:lnTo>
                <a:lnTo>
                  <a:pt x="1302017" y="881930"/>
                </a:lnTo>
                <a:lnTo>
                  <a:pt x="1249144" y="894576"/>
                </a:lnTo>
                <a:lnTo>
                  <a:pt x="1194488" y="905467"/>
                </a:lnTo>
                <a:lnTo>
                  <a:pt x="1138184" y="914533"/>
                </a:lnTo>
                <a:lnTo>
                  <a:pt x="1080365" y="921705"/>
                </a:lnTo>
                <a:lnTo>
                  <a:pt x="1021165" y="926913"/>
                </a:lnTo>
                <a:lnTo>
                  <a:pt x="960719" y="930089"/>
                </a:lnTo>
                <a:lnTo>
                  <a:pt x="899159" y="931164"/>
                </a:lnTo>
                <a:lnTo>
                  <a:pt x="837600" y="930089"/>
                </a:lnTo>
                <a:lnTo>
                  <a:pt x="777154" y="926913"/>
                </a:lnTo>
                <a:lnTo>
                  <a:pt x="717954" y="921705"/>
                </a:lnTo>
                <a:lnTo>
                  <a:pt x="660135" y="914533"/>
                </a:lnTo>
                <a:lnTo>
                  <a:pt x="603831" y="905467"/>
                </a:lnTo>
                <a:lnTo>
                  <a:pt x="549175" y="894576"/>
                </a:lnTo>
                <a:lnTo>
                  <a:pt x="496302" y="881930"/>
                </a:lnTo>
                <a:lnTo>
                  <a:pt x="445346" y="867599"/>
                </a:lnTo>
                <a:lnTo>
                  <a:pt x="396440" y="851650"/>
                </a:lnTo>
                <a:lnTo>
                  <a:pt x="349719" y="834155"/>
                </a:lnTo>
                <a:lnTo>
                  <a:pt x="305316" y="815181"/>
                </a:lnTo>
                <a:lnTo>
                  <a:pt x="263366" y="794799"/>
                </a:lnTo>
                <a:lnTo>
                  <a:pt x="224002" y="773077"/>
                </a:lnTo>
                <a:lnTo>
                  <a:pt x="187358" y="750086"/>
                </a:lnTo>
                <a:lnTo>
                  <a:pt x="153568" y="725894"/>
                </a:lnTo>
                <a:lnTo>
                  <a:pt x="122766" y="700571"/>
                </a:lnTo>
                <a:lnTo>
                  <a:pt x="95087" y="674186"/>
                </a:lnTo>
                <a:lnTo>
                  <a:pt x="49630" y="618507"/>
                </a:lnTo>
                <a:lnTo>
                  <a:pt x="18268" y="559413"/>
                </a:lnTo>
                <a:lnTo>
                  <a:pt x="2074" y="497458"/>
                </a:lnTo>
                <a:lnTo>
                  <a:pt x="0" y="465582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79081" y="5504484"/>
            <a:ext cx="1016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ecti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5" dirty="0">
                <a:latin typeface="Calibri"/>
                <a:cs typeface="Calibri"/>
              </a:rPr>
              <a:t>Handoffs/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Teamwork 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2043" y="2333244"/>
            <a:ext cx="1694814" cy="652780"/>
          </a:xfrm>
          <a:custGeom>
            <a:avLst/>
            <a:gdLst/>
            <a:ahLst/>
            <a:cxnLst/>
            <a:rect l="l" t="t" r="r" b="b"/>
            <a:pathLst>
              <a:path w="1694814" h="652780">
                <a:moveTo>
                  <a:pt x="0" y="108711"/>
                </a:moveTo>
                <a:lnTo>
                  <a:pt x="8544" y="66383"/>
                </a:lnTo>
                <a:lnTo>
                  <a:pt x="31843" y="31829"/>
                </a:lnTo>
                <a:lnTo>
                  <a:pt x="66399" y="8538"/>
                </a:lnTo>
                <a:lnTo>
                  <a:pt x="108712" y="0"/>
                </a:lnTo>
                <a:lnTo>
                  <a:pt x="1585976" y="0"/>
                </a:lnTo>
                <a:lnTo>
                  <a:pt x="1628304" y="8538"/>
                </a:lnTo>
                <a:lnTo>
                  <a:pt x="1662858" y="31829"/>
                </a:lnTo>
                <a:lnTo>
                  <a:pt x="1686149" y="66383"/>
                </a:lnTo>
                <a:lnTo>
                  <a:pt x="1694688" y="108711"/>
                </a:lnTo>
                <a:lnTo>
                  <a:pt x="1694688" y="543559"/>
                </a:lnTo>
                <a:lnTo>
                  <a:pt x="1686149" y="585888"/>
                </a:lnTo>
                <a:lnTo>
                  <a:pt x="1662858" y="620442"/>
                </a:lnTo>
                <a:lnTo>
                  <a:pt x="1628304" y="643733"/>
                </a:lnTo>
                <a:lnTo>
                  <a:pt x="1585976" y="652271"/>
                </a:lnTo>
                <a:lnTo>
                  <a:pt x="108712" y="652271"/>
                </a:lnTo>
                <a:lnTo>
                  <a:pt x="66399" y="643733"/>
                </a:lnTo>
                <a:lnTo>
                  <a:pt x="31843" y="620442"/>
                </a:lnTo>
                <a:lnTo>
                  <a:pt x="8544" y="585888"/>
                </a:lnTo>
                <a:lnTo>
                  <a:pt x="0" y="543559"/>
                </a:lnTo>
                <a:lnTo>
                  <a:pt x="0" y="108711"/>
                </a:lnTo>
                <a:close/>
              </a:path>
            </a:pathLst>
          </a:custGeom>
          <a:ln w="12700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5894" y="2546730"/>
            <a:ext cx="144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Acknowledge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Suffering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7284" y="1528572"/>
            <a:ext cx="1694814" cy="652780"/>
          </a:xfrm>
          <a:custGeom>
            <a:avLst/>
            <a:gdLst/>
            <a:ahLst/>
            <a:cxnLst/>
            <a:rect l="l" t="t" r="r" b="b"/>
            <a:pathLst>
              <a:path w="1694814" h="652780">
                <a:moveTo>
                  <a:pt x="0" y="108712"/>
                </a:moveTo>
                <a:lnTo>
                  <a:pt x="8544" y="66383"/>
                </a:lnTo>
                <a:lnTo>
                  <a:pt x="31843" y="31829"/>
                </a:lnTo>
                <a:lnTo>
                  <a:pt x="66399" y="8538"/>
                </a:lnTo>
                <a:lnTo>
                  <a:pt x="108711" y="0"/>
                </a:lnTo>
                <a:lnTo>
                  <a:pt x="1585976" y="0"/>
                </a:lnTo>
                <a:lnTo>
                  <a:pt x="1628304" y="8538"/>
                </a:lnTo>
                <a:lnTo>
                  <a:pt x="1662858" y="31829"/>
                </a:lnTo>
                <a:lnTo>
                  <a:pt x="1686149" y="66383"/>
                </a:lnTo>
                <a:lnTo>
                  <a:pt x="1694688" y="108712"/>
                </a:lnTo>
                <a:lnTo>
                  <a:pt x="1694688" y="543560"/>
                </a:lnTo>
                <a:lnTo>
                  <a:pt x="1686149" y="585888"/>
                </a:lnTo>
                <a:lnTo>
                  <a:pt x="1662858" y="620442"/>
                </a:lnTo>
                <a:lnTo>
                  <a:pt x="1628304" y="643733"/>
                </a:lnTo>
                <a:lnTo>
                  <a:pt x="1585976" y="652272"/>
                </a:lnTo>
                <a:lnTo>
                  <a:pt x="108711" y="652272"/>
                </a:lnTo>
                <a:lnTo>
                  <a:pt x="66399" y="643733"/>
                </a:lnTo>
                <a:lnTo>
                  <a:pt x="31843" y="620442"/>
                </a:lnTo>
                <a:lnTo>
                  <a:pt x="8544" y="585888"/>
                </a:lnTo>
                <a:lnTo>
                  <a:pt x="0" y="543560"/>
                </a:lnTo>
                <a:lnTo>
                  <a:pt x="0" y="108712"/>
                </a:lnTo>
                <a:close/>
              </a:path>
            </a:pathLst>
          </a:custGeom>
          <a:ln w="12700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1225" y="1741678"/>
            <a:ext cx="1208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Anxiety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Suffering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2043" y="3157727"/>
            <a:ext cx="1694814" cy="650875"/>
          </a:xfrm>
          <a:custGeom>
            <a:avLst/>
            <a:gdLst/>
            <a:ahLst/>
            <a:cxnLst/>
            <a:rect l="l" t="t" r="r" b="b"/>
            <a:pathLst>
              <a:path w="1694814" h="650875">
                <a:moveTo>
                  <a:pt x="0" y="108458"/>
                </a:moveTo>
                <a:lnTo>
                  <a:pt x="8524" y="66222"/>
                </a:lnTo>
                <a:lnTo>
                  <a:pt x="31769" y="31750"/>
                </a:lnTo>
                <a:lnTo>
                  <a:pt x="66243" y="8516"/>
                </a:lnTo>
                <a:lnTo>
                  <a:pt x="108457" y="0"/>
                </a:lnTo>
                <a:lnTo>
                  <a:pt x="1586230" y="0"/>
                </a:lnTo>
                <a:lnTo>
                  <a:pt x="1628465" y="8516"/>
                </a:lnTo>
                <a:lnTo>
                  <a:pt x="1662938" y="31750"/>
                </a:lnTo>
                <a:lnTo>
                  <a:pt x="1686171" y="66222"/>
                </a:lnTo>
                <a:lnTo>
                  <a:pt x="1694688" y="108458"/>
                </a:lnTo>
                <a:lnTo>
                  <a:pt x="1694688" y="542290"/>
                </a:lnTo>
                <a:lnTo>
                  <a:pt x="1686171" y="584525"/>
                </a:lnTo>
                <a:lnTo>
                  <a:pt x="1662938" y="618998"/>
                </a:lnTo>
                <a:lnTo>
                  <a:pt x="1628465" y="642231"/>
                </a:lnTo>
                <a:lnTo>
                  <a:pt x="1586230" y="650748"/>
                </a:lnTo>
                <a:lnTo>
                  <a:pt x="108457" y="650748"/>
                </a:lnTo>
                <a:lnTo>
                  <a:pt x="66243" y="642231"/>
                </a:lnTo>
                <a:lnTo>
                  <a:pt x="31769" y="618998"/>
                </a:lnTo>
                <a:lnTo>
                  <a:pt x="8524" y="584525"/>
                </a:lnTo>
                <a:lnTo>
                  <a:pt x="0" y="542290"/>
                </a:lnTo>
                <a:lnTo>
                  <a:pt x="0" y="108458"/>
                </a:lnTo>
                <a:close/>
              </a:path>
            </a:pathLst>
          </a:custGeom>
          <a:ln w="12700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8060" y="3279394"/>
            <a:ext cx="1223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es  </a:t>
            </a:r>
            <a:r>
              <a:rPr sz="1200" spc="-10" dirty="0">
                <a:latin typeface="Calibri"/>
                <a:cs typeface="Calibri"/>
              </a:rPr>
              <a:t>Suffering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7659" y="3944111"/>
            <a:ext cx="1694814" cy="650875"/>
          </a:xfrm>
          <a:custGeom>
            <a:avLst/>
            <a:gdLst/>
            <a:ahLst/>
            <a:cxnLst/>
            <a:rect l="l" t="t" r="r" b="b"/>
            <a:pathLst>
              <a:path w="1694814" h="650875">
                <a:moveTo>
                  <a:pt x="0" y="108457"/>
                </a:moveTo>
                <a:lnTo>
                  <a:pt x="8524" y="66222"/>
                </a:lnTo>
                <a:lnTo>
                  <a:pt x="31769" y="31750"/>
                </a:lnTo>
                <a:lnTo>
                  <a:pt x="66243" y="8516"/>
                </a:lnTo>
                <a:lnTo>
                  <a:pt x="108458" y="0"/>
                </a:lnTo>
                <a:lnTo>
                  <a:pt x="1586230" y="0"/>
                </a:lnTo>
                <a:lnTo>
                  <a:pt x="1628465" y="8516"/>
                </a:lnTo>
                <a:lnTo>
                  <a:pt x="1662938" y="31750"/>
                </a:lnTo>
                <a:lnTo>
                  <a:pt x="1686171" y="66222"/>
                </a:lnTo>
                <a:lnTo>
                  <a:pt x="1694688" y="108457"/>
                </a:lnTo>
                <a:lnTo>
                  <a:pt x="1694688" y="542289"/>
                </a:lnTo>
                <a:lnTo>
                  <a:pt x="1686171" y="584525"/>
                </a:lnTo>
                <a:lnTo>
                  <a:pt x="1662938" y="618998"/>
                </a:lnTo>
                <a:lnTo>
                  <a:pt x="1628465" y="642231"/>
                </a:lnTo>
                <a:lnTo>
                  <a:pt x="1586230" y="650748"/>
                </a:lnTo>
                <a:lnTo>
                  <a:pt x="108458" y="650748"/>
                </a:lnTo>
                <a:lnTo>
                  <a:pt x="66243" y="642231"/>
                </a:lnTo>
                <a:lnTo>
                  <a:pt x="31769" y="618998"/>
                </a:lnTo>
                <a:lnTo>
                  <a:pt x="8524" y="584525"/>
                </a:lnTo>
                <a:lnTo>
                  <a:pt x="0" y="542289"/>
                </a:lnTo>
                <a:lnTo>
                  <a:pt x="0" y="108457"/>
                </a:lnTo>
                <a:close/>
              </a:path>
            </a:pathLst>
          </a:custGeom>
          <a:ln w="12700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94131" y="4065778"/>
            <a:ext cx="960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Bo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gua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10" dirty="0">
                <a:latin typeface="Calibri"/>
                <a:cs typeface="Calibri"/>
              </a:rPr>
              <a:t>Matters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3275" y="5507735"/>
            <a:ext cx="1694814" cy="649605"/>
          </a:xfrm>
          <a:custGeom>
            <a:avLst/>
            <a:gdLst/>
            <a:ahLst/>
            <a:cxnLst/>
            <a:rect l="l" t="t" r="r" b="b"/>
            <a:pathLst>
              <a:path w="1694814" h="649604">
                <a:moveTo>
                  <a:pt x="0" y="108203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4" y="0"/>
                </a:lnTo>
                <a:lnTo>
                  <a:pt x="1586484" y="0"/>
                </a:lnTo>
                <a:lnTo>
                  <a:pt x="1628626" y="8495"/>
                </a:lnTo>
                <a:lnTo>
                  <a:pt x="1663017" y="31670"/>
                </a:lnTo>
                <a:lnTo>
                  <a:pt x="1686192" y="66061"/>
                </a:lnTo>
                <a:lnTo>
                  <a:pt x="1694688" y="108203"/>
                </a:lnTo>
                <a:lnTo>
                  <a:pt x="1694688" y="541019"/>
                </a:lnTo>
                <a:lnTo>
                  <a:pt x="1686192" y="583135"/>
                </a:lnTo>
                <a:lnTo>
                  <a:pt x="1663017" y="617529"/>
                </a:lnTo>
                <a:lnTo>
                  <a:pt x="1628626" y="640719"/>
                </a:lnTo>
                <a:lnTo>
                  <a:pt x="1586484" y="649223"/>
                </a:lnTo>
                <a:lnTo>
                  <a:pt x="108204" y="649223"/>
                </a:lnTo>
                <a:lnTo>
                  <a:pt x="66088" y="640719"/>
                </a:lnTo>
                <a:lnTo>
                  <a:pt x="31694" y="617529"/>
                </a:lnTo>
                <a:lnTo>
                  <a:pt x="8504" y="583135"/>
                </a:lnTo>
                <a:lnTo>
                  <a:pt x="0" y="541019"/>
                </a:lnTo>
                <a:lnTo>
                  <a:pt x="0" y="108203"/>
                </a:lnTo>
                <a:close/>
              </a:path>
            </a:pathLst>
          </a:custGeom>
          <a:ln w="12700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6219" y="5720588"/>
            <a:ext cx="1026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4800" y="4707635"/>
            <a:ext cx="1694814" cy="652780"/>
          </a:xfrm>
          <a:custGeom>
            <a:avLst/>
            <a:gdLst/>
            <a:ahLst/>
            <a:cxnLst/>
            <a:rect l="l" t="t" r="r" b="b"/>
            <a:pathLst>
              <a:path w="1694814" h="652779">
                <a:moveTo>
                  <a:pt x="0" y="108712"/>
                </a:moveTo>
                <a:lnTo>
                  <a:pt x="8544" y="66383"/>
                </a:lnTo>
                <a:lnTo>
                  <a:pt x="31843" y="31829"/>
                </a:lnTo>
                <a:lnTo>
                  <a:pt x="66399" y="8538"/>
                </a:lnTo>
                <a:lnTo>
                  <a:pt x="108712" y="0"/>
                </a:lnTo>
                <a:lnTo>
                  <a:pt x="1585976" y="0"/>
                </a:lnTo>
                <a:lnTo>
                  <a:pt x="1628304" y="8538"/>
                </a:lnTo>
                <a:lnTo>
                  <a:pt x="1662858" y="31829"/>
                </a:lnTo>
                <a:lnTo>
                  <a:pt x="1686149" y="66383"/>
                </a:lnTo>
                <a:lnTo>
                  <a:pt x="1694688" y="108712"/>
                </a:lnTo>
                <a:lnTo>
                  <a:pt x="1694688" y="543560"/>
                </a:lnTo>
                <a:lnTo>
                  <a:pt x="1686149" y="585888"/>
                </a:lnTo>
                <a:lnTo>
                  <a:pt x="1662858" y="620442"/>
                </a:lnTo>
                <a:lnTo>
                  <a:pt x="1628304" y="643733"/>
                </a:lnTo>
                <a:lnTo>
                  <a:pt x="1585976" y="652272"/>
                </a:lnTo>
                <a:lnTo>
                  <a:pt x="108712" y="652272"/>
                </a:lnTo>
                <a:lnTo>
                  <a:pt x="66399" y="643733"/>
                </a:lnTo>
                <a:lnTo>
                  <a:pt x="31843" y="620442"/>
                </a:lnTo>
                <a:lnTo>
                  <a:pt x="8544" y="585888"/>
                </a:lnTo>
                <a:lnTo>
                  <a:pt x="0" y="543560"/>
                </a:lnTo>
                <a:lnTo>
                  <a:pt x="0" y="108712"/>
                </a:lnTo>
                <a:close/>
              </a:path>
            </a:pathLst>
          </a:custGeom>
          <a:ln w="12700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2140" y="4830317"/>
            <a:ext cx="1078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ari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70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ds  </a:t>
            </a:r>
            <a:r>
              <a:rPr sz="1200" spc="-5" dirty="0">
                <a:latin typeface="Calibri"/>
                <a:cs typeface="Calibri"/>
              </a:rPr>
              <a:t>Diagnosis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964" y="1452372"/>
            <a:ext cx="3741420" cy="4912360"/>
          </a:xfrm>
          <a:custGeom>
            <a:avLst/>
            <a:gdLst/>
            <a:ahLst/>
            <a:cxnLst/>
            <a:rect l="l" t="t" r="r" b="b"/>
            <a:pathLst>
              <a:path w="3741420" h="4912360">
                <a:moveTo>
                  <a:pt x="0" y="623569"/>
                </a:moveTo>
                <a:lnTo>
                  <a:pt x="1876" y="574833"/>
                </a:lnTo>
                <a:lnTo>
                  <a:pt x="7412" y="527124"/>
                </a:lnTo>
                <a:lnTo>
                  <a:pt x="16469" y="480579"/>
                </a:lnTo>
                <a:lnTo>
                  <a:pt x="28908" y="435339"/>
                </a:lnTo>
                <a:lnTo>
                  <a:pt x="44592" y="391541"/>
                </a:lnTo>
                <a:lnTo>
                  <a:pt x="63381" y="349324"/>
                </a:lnTo>
                <a:lnTo>
                  <a:pt x="85136" y="308826"/>
                </a:lnTo>
                <a:lnTo>
                  <a:pt x="109720" y="270186"/>
                </a:lnTo>
                <a:lnTo>
                  <a:pt x="136993" y="233543"/>
                </a:lnTo>
                <a:lnTo>
                  <a:pt x="166816" y="199035"/>
                </a:lnTo>
                <a:lnTo>
                  <a:pt x="199052" y="166801"/>
                </a:lnTo>
                <a:lnTo>
                  <a:pt x="233562" y="136980"/>
                </a:lnTo>
                <a:lnTo>
                  <a:pt x="270206" y="109709"/>
                </a:lnTo>
                <a:lnTo>
                  <a:pt x="308847" y="85127"/>
                </a:lnTo>
                <a:lnTo>
                  <a:pt x="349345" y="63374"/>
                </a:lnTo>
                <a:lnTo>
                  <a:pt x="391562" y="44587"/>
                </a:lnTo>
                <a:lnTo>
                  <a:pt x="435360" y="28905"/>
                </a:lnTo>
                <a:lnTo>
                  <a:pt x="480599" y="16467"/>
                </a:lnTo>
                <a:lnTo>
                  <a:pt x="527142" y="7411"/>
                </a:lnTo>
                <a:lnTo>
                  <a:pt x="574849" y="1875"/>
                </a:lnTo>
                <a:lnTo>
                  <a:pt x="623582" y="0"/>
                </a:lnTo>
                <a:lnTo>
                  <a:pt x="3117850" y="0"/>
                </a:lnTo>
                <a:lnTo>
                  <a:pt x="3166586" y="1875"/>
                </a:lnTo>
                <a:lnTo>
                  <a:pt x="3214295" y="7411"/>
                </a:lnTo>
                <a:lnTo>
                  <a:pt x="3260840" y="16467"/>
                </a:lnTo>
                <a:lnTo>
                  <a:pt x="3306080" y="28905"/>
                </a:lnTo>
                <a:lnTo>
                  <a:pt x="3349878" y="44587"/>
                </a:lnTo>
                <a:lnTo>
                  <a:pt x="3392095" y="63374"/>
                </a:lnTo>
                <a:lnTo>
                  <a:pt x="3432593" y="85127"/>
                </a:lnTo>
                <a:lnTo>
                  <a:pt x="3471233" y="109709"/>
                </a:lnTo>
                <a:lnTo>
                  <a:pt x="3507876" y="136980"/>
                </a:lnTo>
                <a:lnTo>
                  <a:pt x="3542384" y="166801"/>
                </a:lnTo>
                <a:lnTo>
                  <a:pt x="3574618" y="199035"/>
                </a:lnTo>
                <a:lnTo>
                  <a:pt x="3604439" y="233543"/>
                </a:lnTo>
                <a:lnTo>
                  <a:pt x="3631710" y="270186"/>
                </a:lnTo>
                <a:lnTo>
                  <a:pt x="3656292" y="308826"/>
                </a:lnTo>
                <a:lnTo>
                  <a:pt x="3678045" y="349324"/>
                </a:lnTo>
                <a:lnTo>
                  <a:pt x="3696832" y="391541"/>
                </a:lnTo>
                <a:lnTo>
                  <a:pt x="3712514" y="435339"/>
                </a:lnTo>
                <a:lnTo>
                  <a:pt x="3724952" y="480579"/>
                </a:lnTo>
                <a:lnTo>
                  <a:pt x="3734008" y="527124"/>
                </a:lnTo>
                <a:lnTo>
                  <a:pt x="3739544" y="574833"/>
                </a:lnTo>
                <a:lnTo>
                  <a:pt x="3741420" y="623569"/>
                </a:lnTo>
                <a:lnTo>
                  <a:pt x="3741420" y="4288269"/>
                </a:lnTo>
                <a:lnTo>
                  <a:pt x="3739544" y="4337002"/>
                </a:lnTo>
                <a:lnTo>
                  <a:pt x="3734008" y="4384709"/>
                </a:lnTo>
                <a:lnTo>
                  <a:pt x="3724952" y="4431252"/>
                </a:lnTo>
                <a:lnTo>
                  <a:pt x="3712514" y="4476491"/>
                </a:lnTo>
                <a:lnTo>
                  <a:pt x="3696832" y="4520289"/>
                </a:lnTo>
                <a:lnTo>
                  <a:pt x="3678045" y="4562506"/>
                </a:lnTo>
                <a:lnTo>
                  <a:pt x="3656292" y="4603004"/>
                </a:lnTo>
                <a:lnTo>
                  <a:pt x="3631710" y="4641645"/>
                </a:lnTo>
                <a:lnTo>
                  <a:pt x="3604439" y="4678289"/>
                </a:lnTo>
                <a:lnTo>
                  <a:pt x="3574618" y="4712799"/>
                </a:lnTo>
                <a:lnTo>
                  <a:pt x="3542384" y="4745035"/>
                </a:lnTo>
                <a:lnTo>
                  <a:pt x="3507876" y="4774858"/>
                </a:lnTo>
                <a:lnTo>
                  <a:pt x="3471233" y="4802131"/>
                </a:lnTo>
                <a:lnTo>
                  <a:pt x="3432593" y="4826715"/>
                </a:lnTo>
                <a:lnTo>
                  <a:pt x="3392095" y="4848470"/>
                </a:lnTo>
                <a:lnTo>
                  <a:pt x="3349878" y="4867259"/>
                </a:lnTo>
                <a:lnTo>
                  <a:pt x="3306080" y="4882943"/>
                </a:lnTo>
                <a:lnTo>
                  <a:pt x="3260840" y="4895382"/>
                </a:lnTo>
                <a:lnTo>
                  <a:pt x="3214295" y="4904439"/>
                </a:lnTo>
                <a:lnTo>
                  <a:pt x="3166586" y="4909975"/>
                </a:lnTo>
                <a:lnTo>
                  <a:pt x="3117850" y="4911852"/>
                </a:lnTo>
                <a:lnTo>
                  <a:pt x="623582" y="4911852"/>
                </a:lnTo>
                <a:lnTo>
                  <a:pt x="574849" y="4909975"/>
                </a:lnTo>
                <a:lnTo>
                  <a:pt x="527142" y="4904439"/>
                </a:lnTo>
                <a:lnTo>
                  <a:pt x="480599" y="4895382"/>
                </a:lnTo>
                <a:lnTo>
                  <a:pt x="435360" y="4882943"/>
                </a:lnTo>
                <a:lnTo>
                  <a:pt x="391562" y="4867259"/>
                </a:lnTo>
                <a:lnTo>
                  <a:pt x="349345" y="4848470"/>
                </a:lnTo>
                <a:lnTo>
                  <a:pt x="308847" y="4826715"/>
                </a:lnTo>
                <a:lnTo>
                  <a:pt x="270206" y="4802131"/>
                </a:lnTo>
                <a:lnTo>
                  <a:pt x="233562" y="4774858"/>
                </a:lnTo>
                <a:lnTo>
                  <a:pt x="199052" y="4745035"/>
                </a:lnTo>
                <a:lnTo>
                  <a:pt x="166816" y="4712799"/>
                </a:lnTo>
                <a:lnTo>
                  <a:pt x="136993" y="4678289"/>
                </a:lnTo>
                <a:lnTo>
                  <a:pt x="109720" y="4641645"/>
                </a:lnTo>
                <a:lnTo>
                  <a:pt x="85136" y="4603004"/>
                </a:lnTo>
                <a:lnTo>
                  <a:pt x="63381" y="4562506"/>
                </a:lnTo>
                <a:lnTo>
                  <a:pt x="44592" y="4520289"/>
                </a:lnTo>
                <a:lnTo>
                  <a:pt x="28908" y="4476491"/>
                </a:lnTo>
                <a:lnTo>
                  <a:pt x="16469" y="4431252"/>
                </a:lnTo>
                <a:lnTo>
                  <a:pt x="7412" y="4384709"/>
                </a:lnTo>
                <a:lnTo>
                  <a:pt x="1876" y="4337002"/>
                </a:lnTo>
                <a:lnTo>
                  <a:pt x="0" y="4288269"/>
                </a:lnTo>
                <a:lnTo>
                  <a:pt x="0" y="623569"/>
                </a:lnTo>
                <a:close/>
              </a:path>
            </a:pathLst>
          </a:custGeom>
          <a:ln w="12699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117217" y="3640277"/>
            <a:ext cx="145542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A9D18E"/>
                </a:solidFill>
                <a:latin typeface="Calibri"/>
                <a:cs typeface="Calibri"/>
              </a:rPr>
              <a:t>Compassionate</a:t>
            </a:r>
            <a:endParaRPr sz="16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A9D18E"/>
                </a:solidFill>
                <a:latin typeface="Calibri"/>
                <a:cs typeface="Calibri"/>
              </a:rPr>
              <a:t>Connected</a:t>
            </a:r>
            <a:r>
              <a:rPr sz="1600" b="1" spc="-65" dirty="0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A9D18E"/>
                </a:solidFill>
                <a:latin typeface="Calibri"/>
                <a:cs typeface="Calibri"/>
              </a:rPr>
              <a:t>Care®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700516" y="1246632"/>
            <a:ext cx="2773680" cy="5361940"/>
          </a:xfrm>
          <a:custGeom>
            <a:avLst/>
            <a:gdLst/>
            <a:ahLst/>
            <a:cxnLst/>
            <a:rect l="l" t="t" r="r" b="b"/>
            <a:pathLst>
              <a:path w="2773679" h="5361940">
                <a:moveTo>
                  <a:pt x="0" y="176783"/>
                </a:moveTo>
                <a:lnTo>
                  <a:pt x="1652015" y="176783"/>
                </a:lnTo>
                <a:lnTo>
                  <a:pt x="1652015" y="0"/>
                </a:lnTo>
                <a:lnTo>
                  <a:pt x="2005583" y="353567"/>
                </a:lnTo>
                <a:lnTo>
                  <a:pt x="1652015" y="707135"/>
                </a:lnTo>
                <a:lnTo>
                  <a:pt x="1652015" y="530351"/>
                </a:lnTo>
                <a:lnTo>
                  <a:pt x="0" y="530351"/>
                </a:lnTo>
                <a:lnTo>
                  <a:pt x="0" y="176783"/>
                </a:lnTo>
                <a:close/>
              </a:path>
              <a:path w="2773679" h="5361940">
                <a:moveTo>
                  <a:pt x="768095" y="721994"/>
                </a:moveTo>
                <a:lnTo>
                  <a:pt x="2420874" y="721994"/>
                </a:lnTo>
                <a:lnTo>
                  <a:pt x="2420874" y="545591"/>
                </a:lnTo>
                <a:lnTo>
                  <a:pt x="2773679" y="898397"/>
                </a:lnTo>
                <a:lnTo>
                  <a:pt x="2420874" y="1251203"/>
                </a:lnTo>
                <a:lnTo>
                  <a:pt x="2420874" y="1074801"/>
                </a:lnTo>
                <a:lnTo>
                  <a:pt x="768095" y="1074801"/>
                </a:lnTo>
                <a:lnTo>
                  <a:pt x="768095" y="721994"/>
                </a:lnTo>
                <a:close/>
              </a:path>
              <a:path w="2773679" h="5361940">
                <a:moveTo>
                  <a:pt x="0" y="1302639"/>
                </a:moveTo>
                <a:lnTo>
                  <a:pt x="1652777" y="1302639"/>
                </a:lnTo>
                <a:lnTo>
                  <a:pt x="1652777" y="1126235"/>
                </a:lnTo>
                <a:lnTo>
                  <a:pt x="2005583" y="1479041"/>
                </a:lnTo>
                <a:lnTo>
                  <a:pt x="1652777" y="1831847"/>
                </a:lnTo>
                <a:lnTo>
                  <a:pt x="1652777" y="1655444"/>
                </a:lnTo>
                <a:lnTo>
                  <a:pt x="0" y="1655444"/>
                </a:lnTo>
                <a:lnTo>
                  <a:pt x="0" y="1302639"/>
                </a:lnTo>
                <a:close/>
              </a:path>
              <a:path w="2773679" h="5361940">
                <a:moveTo>
                  <a:pt x="768095" y="1833371"/>
                </a:moveTo>
                <a:lnTo>
                  <a:pt x="2420111" y="1833371"/>
                </a:lnTo>
                <a:lnTo>
                  <a:pt x="2420111" y="1656588"/>
                </a:lnTo>
                <a:lnTo>
                  <a:pt x="2773679" y="2010155"/>
                </a:lnTo>
                <a:lnTo>
                  <a:pt x="2420111" y="2363723"/>
                </a:lnTo>
                <a:lnTo>
                  <a:pt x="2420111" y="2186940"/>
                </a:lnTo>
                <a:lnTo>
                  <a:pt x="768095" y="2186940"/>
                </a:lnTo>
                <a:lnTo>
                  <a:pt x="768095" y="1833371"/>
                </a:lnTo>
                <a:close/>
              </a:path>
              <a:path w="2773679" h="5361940">
                <a:moveTo>
                  <a:pt x="768095" y="2948559"/>
                </a:moveTo>
                <a:lnTo>
                  <a:pt x="2420874" y="2948559"/>
                </a:lnTo>
                <a:lnTo>
                  <a:pt x="2420874" y="2772155"/>
                </a:lnTo>
                <a:lnTo>
                  <a:pt x="2773679" y="3124961"/>
                </a:lnTo>
                <a:lnTo>
                  <a:pt x="2420874" y="3477767"/>
                </a:lnTo>
                <a:lnTo>
                  <a:pt x="2420874" y="3301365"/>
                </a:lnTo>
                <a:lnTo>
                  <a:pt x="768095" y="3301365"/>
                </a:lnTo>
                <a:lnTo>
                  <a:pt x="768095" y="2948559"/>
                </a:lnTo>
                <a:close/>
              </a:path>
              <a:path w="2773679" h="5361940">
                <a:moveTo>
                  <a:pt x="0" y="2418587"/>
                </a:moveTo>
                <a:lnTo>
                  <a:pt x="1652015" y="2418587"/>
                </a:lnTo>
                <a:lnTo>
                  <a:pt x="1652015" y="2241804"/>
                </a:lnTo>
                <a:lnTo>
                  <a:pt x="2005583" y="2595372"/>
                </a:lnTo>
                <a:lnTo>
                  <a:pt x="1652015" y="2948940"/>
                </a:lnTo>
                <a:lnTo>
                  <a:pt x="1652015" y="2772155"/>
                </a:lnTo>
                <a:lnTo>
                  <a:pt x="0" y="2772155"/>
                </a:lnTo>
                <a:lnTo>
                  <a:pt x="0" y="2418587"/>
                </a:lnTo>
                <a:close/>
              </a:path>
              <a:path w="2773679" h="5361940">
                <a:moveTo>
                  <a:pt x="0" y="3569207"/>
                </a:moveTo>
                <a:lnTo>
                  <a:pt x="1652015" y="3569207"/>
                </a:lnTo>
                <a:lnTo>
                  <a:pt x="1652015" y="3392424"/>
                </a:lnTo>
                <a:lnTo>
                  <a:pt x="2005583" y="3745991"/>
                </a:lnTo>
                <a:lnTo>
                  <a:pt x="1652015" y="4099559"/>
                </a:lnTo>
                <a:lnTo>
                  <a:pt x="1652015" y="3922776"/>
                </a:lnTo>
                <a:lnTo>
                  <a:pt x="0" y="3922776"/>
                </a:lnTo>
                <a:lnTo>
                  <a:pt x="0" y="3569207"/>
                </a:lnTo>
                <a:close/>
              </a:path>
              <a:path w="2773679" h="5361940">
                <a:moveTo>
                  <a:pt x="768095" y="4209287"/>
                </a:moveTo>
                <a:lnTo>
                  <a:pt x="2420111" y="4209287"/>
                </a:lnTo>
                <a:lnTo>
                  <a:pt x="2420111" y="4032504"/>
                </a:lnTo>
                <a:lnTo>
                  <a:pt x="2773679" y="4386071"/>
                </a:lnTo>
                <a:lnTo>
                  <a:pt x="2420111" y="4739640"/>
                </a:lnTo>
                <a:lnTo>
                  <a:pt x="2420111" y="4562856"/>
                </a:lnTo>
                <a:lnTo>
                  <a:pt x="768095" y="4562856"/>
                </a:lnTo>
                <a:lnTo>
                  <a:pt x="768095" y="4209287"/>
                </a:lnTo>
                <a:close/>
              </a:path>
              <a:path w="2773679" h="5361940">
                <a:moveTo>
                  <a:pt x="0" y="4831080"/>
                </a:moveTo>
                <a:lnTo>
                  <a:pt x="1652015" y="4831080"/>
                </a:lnTo>
                <a:lnTo>
                  <a:pt x="1652015" y="4654295"/>
                </a:lnTo>
                <a:lnTo>
                  <a:pt x="2005583" y="5007864"/>
                </a:lnTo>
                <a:lnTo>
                  <a:pt x="1652015" y="5361432"/>
                </a:lnTo>
                <a:lnTo>
                  <a:pt x="1652015" y="5184647"/>
                </a:lnTo>
                <a:lnTo>
                  <a:pt x="0" y="5184647"/>
                </a:lnTo>
                <a:lnTo>
                  <a:pt x="0" y="4831080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00516" y="973834"/>
            <a:ext cx="3100070" cy="5797550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solidFill>
                  <a:srgbClr val="FFD966"/>
                </a:solidFill>
                <a:latin typeface="Calibri"/>
                <a:cs typeface="Calibri"/>
              </a:rPr>
              <a:t>Behaviors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alibri"/>
              <a:cs typeface="Calibri"/>
            </a:endParaRPr>
          </a:p>
          <a:p>
            <a:pPr marR="1263650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56s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Connection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1198245" marR="92392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Active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Listening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Empathy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Calibri"/>
              <a:cs typeface="Calibri"/>
            </a:endParaRPr>
          </a:p>
          <a:p>
            <a:pPr marL="216535" marR="147955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Sit Down: </a:t>
            </a:r>
            <a:r>
              <a:rPr sz="1200" spc="-15" dirty="0">
                <a:latin typeface="Calibri"/>
                <a:cs typeface="Calibri"/>
              </a:rPr>
              <a:t>Eye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5" dirty="0">
                <a:latin typeface="Calibri"/>
                <a:cs typeface="Calibri"/>
              </a:rPr>
              <a:t>Eye </a:t>
            </a:r>
            <a:r>
              <a:rPr sz="1200" dirty="0">
                <a:latin typeface="Calibri"/>
                <a:cs typeface="Calibri"/>
              </a:rPr>
              <a:t>&amp;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Heart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Heart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862965" marR="590550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P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ovi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5" dirty="0">
                <a:latin typeface="Calibri"/>
                <a:cs typeface="Calibri"/>
              </a:rPr>
              <a:t> o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rt</a:t>
            </a:r>
            <a:r>
              <a:rPr sz="1200" spc="-10" dirty="0">
                <a:latin typeface="Calibri"/>
                <a:cs typeface="Calibri"/>
              </a:rPr>
              <a:t>un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or  questions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R="1263015" algn="ctr">
              <a:lnSpc>
                <a:spcPct val="100000"/>
              </a:lnSpc>
              <a:spcBef>
                <a:spcPts val="985"/>
              </a:spcBef>
            </a:pPr>
            <a:r>
              <a:rPr sz="1200" spc="-5" dirty="0">
                <a:latin typeface="Calibri"/>
                <a:cs typeface="Calibri"/>
              </a:rPr>
              <a:t>Seek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Clarification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marL="896619" marR="62420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Shared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decision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making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Ask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patient’s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goals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Calibri"/>
              <a:cs typeface="Calibri"/>
            </a:endParaRPr>
          </a:p>
          <a:p>
            <a:pPr marR="126365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clear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avoid jargon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marL="1132840" marR="85979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Be </a:t>
            </a:r>
            <a:r>
              <a:rPr sz="1200" spc="-10" dirty="0">
                <a:latin typeface="Calibri"/>
                <a:cs typeface="Calibri"/>
              </a:rPr>
              <a:t>Aware </a:t>
            </a:r>
            <a:r>
              <a:rPr sz="1200" spc="-5" dirty="0">
                <a:latin typeface="Calibri"/>
                <a:cs typeface="Calibri"/>
              </a:rPr>
              <a:t>of Body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Language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R="1263015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3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5" dirty="0">
                <a:latin typeface="Calibri"/>
                <a:cs typeface="Calibri"/>
              </a:rPr>
              <a:t> 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Recovery</a:t>
            </a:r>
            <a:endParaRPr sz="1200">
              <a:latin typeface="Calibri"/>
              <a:cs typeface="Calibri"/>
            </a:endParaRPr>
          </a:p>
          <a:p>
            <a:pPr marR="530860" algn="r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80103" y="1342644"/>
            <a:ext cx="2947670" cy="4912360"/>
          </a:xfrm>
          <a:custGeom>
            <a:avLst/>
            <a:gdLst/>
            <a:ahLst/>
            <a:cxnLst/>
            <a:rect l="l" t="t" r="r" b="b"/>
            <a:pathLst>
              <a:path w="2947670" h="4912360">
                <a:moveTo>
                  <a:pt x="2947416" y="4911852"/>
                </a:moveTo>
                <a:lnTo>
                  <a:pt x="2871575" y="4911532"/>
                </a:lnTo>
                <a:lnTo>
                  <a:pt x="2796731" y="4910583"/>
                </a:lnTo>
                <a:lnTo>
                  <a:pt x="2722976" y="4909021"/>
                </a:lnTo>
                <a:lnTo>
                  <a:pt x="2650401" y="4906861"/>
                </a:lnTo>
                <a:lnTo>
                  <a:pt x="2579101" y="4904119"/>
                </a:lnTo>
                <a:lnTo>
                  <a:pt x="2509166" y="4900809"/>
                </a:lnTo>
                <a:lnTo>
                  <a:pt x="2440691" y="4896947"/>
                </a:lnTo>
                <a:lnTo>
                  <a:pt x="2373766" y="4892549"/>
                </a:lnTo>
                <a:lnTo>
                  <a:pt x="2308486" y="4887631"/>
                </a:lnTo>
                <a:lnTo>
                  <a:pt x="2244943" y="4882207"/>
                </a:lnTo>
                <a:lnTo>
                  <a:pt x="2183228" y="4876293"/>
                </a:lnTo>
                <a:lnTo>
                  <a:pt x="2123435" y="4869904"/>
                </a:lnTo>
                <a:lnTo>
                  <a:pt x="2065657" y="4863056"/>
                </a:lnTo>
                <a:lnTo>
                  <a:pt x="2009985" y="4855765"/>
                </a:lnTo>
                <a:lnTo>
                  <a:pt x="1956513" y="4848045"/>
                </a:lnTo>
                <a:lnTo>
                  <a:pt x="1905333" y="4839912"/>
                </a:lnTo>
                <a:lnTo>
                  <a:pt x="1856537" y="4831382"/>
                </a:lnTo>
                <a:lnTo>
                  <a:pt x="1810219" y="4822471"/>
                </a:lnTo>
                <a:lnTo>
                  <a:pt x="1766470" y="4813192"/>
                </a:lnTo>
                <a:lnTo>
                  <a:pt x="1725384" y="4803563"/>
                </a:lnTo>
                <a:lnTo>
                  <a:pt x="1687053" y="4793598"/>
                </a:lnTo>
                <a:lnTo>
                  <a:pt x="1619025" y="4772723"/>
                </a:lnTo>
                <a:lnTo>
                  <a:pt x="1563128" y="4750690"/>
                </a:lnTo>
                <a:lnTo>
                  <a:pt x="1520101" y="4727624"/>
                </a:lnTo>
                <a:lnTo>
                  <a:pt x="1481316" y="4691357"/>
                </a:lnTo>
                <a:lnTo>
                  <a:pt x="1473708" y="4666246"/>
                </a:lnTo>
                <a:lnTo>
                  <a:pt x="1473708" y="2717164"/>
                </a:lnTo>
                <a:lnTo>
                  <a:pt x="1471790" y="2704526"/>
                </a:lnTo>
                <a:lnTo>
                  <a:pt x="1443768" y="2667668"/>
                </a:lnTo>
                <a:lnTo>
                  <a:pt x="1407456" y="2644131"/>
                </a:lnTo>
                <a:lnTo>
                  <a:pt x="1357901" y="2621565"/>
                </a:lnTo>
                <a:lnTo>
                  <a:pt x="1295846" y="2600095"/>
                </a:lnTo>
                <a:lnTo>
                  <a:pt x="1222031" y="2579844"/>
                </a:lnTo>
                <a:lnTo>
                  <a:pt x="1180945" y="2570214"/>
                </a:lnTo>
                <a:lnTo>
                  <a:pt x="1137196" y="2560935"/>
                </a:lnTo>
                <a:lnTo>
                  <a:pt x="1090878" y="2552022"/>
                </a:lnTo>
                <a:lnTo>
                  <a:pt x="1042082" y="2543492"/>
                </a:lnTo>
                <a:lnTo>
                  <a:pt x="990902" y="2535359"/>
                </a:lnTo>
                <a:lnTo>
                  <a:pt x="937430" y="2527639"/>
                </a:lnTo>
                <a:lnTo>
                  <a:pt x="881758" y="2520347"/>
                </a:lnTo>
                <a:lnTo>
                  <a:pt x="823980" y="2513498"/>
                </a:lnTo>
                <a:lnTo>
                  <a:pt x="764187" y="2507109"/>
                </a:lnTo>
                <a:lnTo>
                  <a:pt x="702472" y="2501194"/>
                </a:lnTo>
                <a:lnTo>
                  <a:pt x="638929" y="2495770"/>
                </a:lnTo>
                <a:lnTo>
                  <a:pt x="573649" y="2490851"/>
                </a:lnTo>
                <a:lnTo>
                  <a:pt x="506724" y="2486452"/>
                </a:lnTo>
                <a:lnTo>
                  <a:pt x="438249" y="2482590"/>
                </a:lnTo>
                <a:lnTo>
                  <a:pt x="368314" y="2479280"/>
                </a:lnTo>
                <a:lnTo>
                  <a:pt x="297014" y="2476537"/>
                </a:lnTo>
                <a:lnTo>
                  <a:pt x="224439" y="2474377"/>
                </a:lnTo>
                <a:lnTo>
                  <a:pt x="150684" y="2472815"/>
                </a:lnTo>
                <a:lnTo>
                  <a:pt x="75840" y="2471866"/>
                </a:lnTo>
                <a:lnTo>
                  <a:pt x="0" y="2471547"/>
                </a:lnTo>
                <a:lnTo>
                  <a:pt x="75840" y="2471227"/>
                </a:lnTo>
                <a:lnTo>
                  <a:pt x="150684" y="2470278"/>
                </a:lnTo>
                <a:lnTo>
                  <a:pt x="224439" y="2468716"/>
                </a:lnTo>
                <a:lnTo>
                  <a:pt x="297014" y="2466556"/>
                </a:lnTo>
                <a:lnTo>
                  <a:pt x="368314" y="2463813"/>
                </a:lnTo>
                <a:lnTo>
                  <a:pt x="438249" y="2460503"/>
                </a:lnTo>
                <a:lnTo>
                  <a:pt x="506724" y="2456641"/>
                </a:lnTo>
                <a:lnTo>
                  <a:pt x="573649" y="2452243"/>
                </a:lnTo>
                <a:lnTo>
                  <a:pt x="638929" y="2447323"/>
                </a:lnTo>
                <a:lnTo>
                  <a:pt x="702472" y="2441899"/>
                </a:lnTo>
                <a:lnTo>
                  <a:pt x="764187" y="2435984"/>
                </a:lnTo>
                <a:lnTo>
                  <a:pt x="823980" y="2429595"/>
                </a:lnTo>
                <a:lnTo>
                  <a:pt x="881758" y="2422746"/>
                </a:lnTo>
                <a:lnTo>
                  <a:pt x="937430" y="2415454"/>
                </a:lnTo>
                <a:lnTo>
                  <a:pt x="990902" y="2407734"/>
                </a:lnTo>
                <a:lnTo>
                  <a:pt x="1042082" y="2399601"/>
                </a:lnTo>
                <a:lnTo>
                  <a:pt x="1090878" y="2391071"/>
                </a:lnTo>
                <a:lnTo>
                  <a:pt x="1137196" y="2382158"/>
                </a:lnTo>
                <a:lnTo>
                  <a:pt x="1180945" y="2372879"/>
                </a:lnTo>
                <a:lnTo>
                  <a:pt x="1222031" y="2363249"/>
                </a:lnTo>
                <a:lnTo>
                  <a:pt x="1260362" y="2353284"/>
                </a:lnTo>
                <a:lnTo>
                  <a:pt x="1328390" y="2332407"/>
                </a:lnTo>
                <a:lnTo>
                  <a:pt x="1384287" y="2310374"/>
                </a:lnTo>
                <a:lnTo>
                  <a:pt x="1427314" y="2287307"/>
                </a:lnTo>
                <a:lnTo>
                  <a:pt x="1466099" y="2251039"/>
                </a:lnTo>
                <a:lnTo>
                  <a:pt x="1473708" y="2225929"/>
                </a:lnTo>
                <a:lnTo>
                  <a:pt x="1473708" y="245617"/>
                </a:lnTo>
                <a:lnTo>
                  <a:pt x="1475625" y="232979"/>
                </a:lnTo>
                <a:lnTo>
                  <a:pt x="1503647" y="196121"/>
                </a:lnTo>
                <a:lnTo>
                  <a:pt x="1539959" y="172584"/>
                </a:lnTo>
                <a:lnTo>
                  <a:pt x="1589514" y="150018"/>
                </a:lnTo>
                <a:lnTo>
                  <a:pt x="1651569" y="128548"/>
                </a:lnTo>
                <a:lnTo>
                  <a:pt x="1725384" y="108297"/>
                </a:lnTo>
                <a:lnTo>
                  <a:pt x="1766470" y="98667"/>
                </a:lnTo>
                <a:lnTo>
                  <a:pt x="1810219" y="89388"/>
                </a:lnTo>
                <a:lnTo>
                  <a:pt x="1856537" y="80475"/>
                </a:lnTo>
                <a:lnTo>
                  <a:pt x="1905333" y="71945"/>
                </a:lnTo>
                <a:lnTo>
                  <a:pt x="1956513" y="63812"/>
                </a:lnTo>
                <a:lnTo>
                  <a:pt x="2009985" y="56092"/>
                </a:lnTo>
                <a:lnTo>
                  <a:pt x="2065657" y="48800"/>
                </a:lnTo>
                <a:lnTo>
                  <a:pt x="2123435" y="41951"/>
                </a:lnTo>
                <a:lnTo>
                  <a:pt x="2183228" y="35562"/>
                </a:lnTo>
                <a:lnTo>
                  <a:pt x="2244943" y="29647"/>
                </a:lnTo>
                <a:lnTo>
                  <a:pt x="2308486" y="24223"/>
                </a:lnTo>
                <a:lnTo>
                  <a:pt x="2373766" y="19303"/>
                </a:lnTo>
                <a:lnTo>
                  <a:pt x="2440691" y="14905"/>
                </a:lnTo>
                <a:lnTo>
                  <a:pt x="2509166" y="11043"/>
                </a:lnTo>
                <a:lnTo>
                  <a:pt x="2579101" y="7733"/>
                </a:lnTo>
                <a:lnTo>
                  <a:pt x="2650401" y="4990"/>
                </a:lnTo>
                <a:lnTo>
                  <a:pt x="2722976" y="2830"/>
                </a:lnTo>
                <a:lnTo>
                  <a:pt x="2796731" y="1268"/>
                </a:lnTo>
                <a:lnTo>
                  <a:pt x="2871575" y="319"/>
                </a:lnTo>
                <a:lnTo>
                  <a:pt x="2947416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171336" y="2652242"/>
            <a:ext cx="254635" cy="2590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5B9BD4"/>
                </a:solidFill>
                <a:latin typeface="Calibri"/>
                <a:cs typeface="Calibri"/>
              </a:rPr>
              <a:t>Universal</a:t>
            </a:r>
            <a:r>
              <a:rPr sz="1800" spc="-1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9BD4"/>
                </a:solidFill>
                <a:latin typeface="Calibri"/>
                <a:cs typeface="Calibri"/>
              </a:rPr>
              <a:t>Relationship</a:t>
            </a:r>
            <a:r>
              <a:rPr sz="1800" spc="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9BD4"/>
                </a:solidFill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2927" y="4543044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5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3655" y="4543044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0835" y="4543044"/>
            <a:ext cx="513715" cy="0"/>
          </a:xfrm>
          <a:custGeom>
            <a:avLst/>
            <a:gdLst/>
            <a:ahLst/>
            <a:cxnLst/>
            <a:rect l="l" t="t" r="r" b="b"/>
            <a:pathLst>
              <a:path w="513714">
                <a:moveTo>
                  <a:pt x="0" y="0"/>
                </a:moveTo>
                <a:lnTo>
                  <a:pt x="5135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7596" y="4543044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40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6300" y="4543044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3059" y="454304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240" y="4543044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000" y="4543044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4180" y="4543044"/>
            <a:ext cx="513715" cy="0"/>
          </a:xfrm>
          <a:custGeom>
            <a:avLst/>
            <a:gdLst/>
            <a:ahLst/>
            <a:cxnLst/>
            <a:rect l="l" t="t" r="r" b="b"/>
            <a:pathLst>
              <a:path w="513715">
                <a:moveTo>
                  <a:pt x="0" y="0"/>
                </a:moveTo>
                <a:lnTo>
                  <a:pt x="5135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0940" y="4543044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18119" y="4543044"/>
            <a:ext cx="513715" cy="0"/>
          </a:xfrm>
          <a:custGeom>
            <a:avLst/>
            <a:gdLst/>
            <a:ahLst/>
            <a:cxnLst/>
            <a:rect l="l" t="t" r="r" b="b"/>
            <a:pathLst>
              <a:path w="513715">
                <a:moveTo>
                  <a:pt x="0" y="0"/>
                </a:moveTo>
                <a:lnTo>
                  <a:pt x="51358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4880" y="4543044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63583" y="4543044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10343" y="4543044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07523" y="454304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2927" y="3810000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5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43655" y="38100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87596" y="38100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33059" y="3810000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2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77000" y="38100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0940" y="38100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4880" y="3810000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0343" y="3810000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07523" y="381000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2927" y="3075432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5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3655" y="3075432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87596" y="3075432"/>
            <a:ext cx="1854835" cy="0"/>
          </a:xfrm>
          <a:custGeom>
            <a:avLst/>
            <a:gdLst/>
            <a:ahLst/>
            <a:cxnLst/>
            <a:rect l="l" t="t" r="r" b="b"/>
            <a:pathLst>
              <a:path w="1854835">
                <a:moveTo>
                  <a:pt x="0" y="0"/>
                </a:moveTo>
                <a:lnTo>
                  <a:pt x="18547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77000" y="3075432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20940" y="3075432"/>
            <a:ext cx="1854835" cy="0"/>
          </a:xfrm>
          <a:custGeom>
            <a:avLst/>
            <a:gdLst/>
            <a:ahLst/>
            <a:cxnLst/>
            <a:rect l="l" t="t" r="r" b="b"/>
            <a:pathLst>
              <a:path w="1854834">
                <a:moveTo>
                  <a:pt x="0" y="0"/>
                </a:moveTo>
                <a:lnTo>
                  <a:pt x="18547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10343" y="3075432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0" y="0"/>
                </a:moveTo>
                <a:lnTo>
                  <a:pt x="5532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2927" y="2340864"/>
            <a:ext cx="7310755" cy="0"/>
          </a:xfrm>
          <a:custGeom>
            <a:avLst/>
            <a:gdLst/>
            <a:ahLst/>
            <a:cxnLst/>
            <a:rect l="l" t="t" r="r" b="b"/>
            <a:pathLst>
              <a:path w="7310755">
                <a:moveTo>
                  <a:pt x="0" y="0"/>
                </a:moveTo>
                <a:lnTo>
                  <a:pt x="73106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2927" y="1607819"/>
            <a:ext cx="7310755" cy="0"/>
          </a:xfrm>
          <a:custGeom>
            <a:avLst/>
            <a:gdLst/>
            <a:ahLst/>
            <a:cxnLst/>
            <a:rect l="l" t="t" r="r" b="b"/>
            <a:pathLst>
              <a:path w="7310755">
                <a:moveTo>
                  <a:pt x="0" y="0"/>
                </a:moveTo>
                <a:lnTo>
                  <a:pt x="73106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10483" y="3002279"/>
            <a:ext cx="233679" cy="2275840"/>
          </a:xfrm>
          <a:custGeom>
            <a:avLst/>
            <a:gdLst/>
            <a:ahLst/>
            <a:cxnLst/>
            <a:rect l="l" t="t" r="r" b="b"/>
            <a:pathLst>
              <a:path w="233679" h="2275840">
                <a:moveTo>
                  <a:pt x="233171" y="0"/>
                </a:moveTo>
                <a:lnTo>
                  <a:pt x="0" y="0"/>
                </a:lnTo>
                <a:lnTo>
                  <a:pt x="0" y="2275332"/>
                </a:lnTo>
                <a:lnTo>
                  <a:pt x="233171" y="2275332"/>
                </a:lnTo>
                <a:lnTo>
                  <a:pt x="233171" y="0"/>
                </a:lnTo>
                <a:close/>
              </a:path>
            </a:pathLst>
          </a:custGeom>
          <a:solidFill>
            <a:srgbClr val="1D8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4423" y="2965704"/>
            <a:ext cx="233679" cy="2312035"/>
          </a:xfrm>
          <a:custGeom>
            <a:avLst/>
            <a:gdLst/>
            <a:ahLst/>
            <a:cxnLst/>
            <a:rect l="l" t="t" r="r" b="b"/>
            <a:pathLst>
              <a:path w="233679" h="2312035">
                <a:moveTo>
                  <a:pt x="233172" y="0"/>
                </a:moveTo>
                <a:lnTo>
                  <a:pt x="0" y="0"/>
                </a:lnTo>
                <a:lnTo>
                  <a:pt x="0" y="2311908"/>
                </a:lnTo>
                <a:lnTo>
                  <a:pt x="233172" y="2311908"/>
                </a:lnTo>
                <a:lnTo>
                  <a:pt x="233172" y="0"/>
                </a:lnTo>
                <a:close/>
              </a:path>
            </a:pathLst>
          </a:custGeom>
          <a:solidFill>
            <a:srgbClr val="1D8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98364" y="3112007"/>
            <a:ext cx="234950" cy="2165985"/>
          </a:xfrm>
          <a:custGeom>
            <a:avLst/>
            <a:gdLst/>
            <a:ahLst/>
            <a:cxnLst/>
            <a:rect l="l" t="t" r="r" b="b"/>
            <a:pathLst>
              <a:path w="234950" h="2165985">
                <a:moveTo>
                  <a:pt x="234696" y="0"/>
                </a:moveTo>
                <a:lnTo>
                  <a:pt x="0" y="0"/>
                </a:lnTo>
                <a:lnTo>
                  <a:pt x="0" y="2165604"/>
                </a:lnTo>
                <a:lnTo>
                  <a:pt x="234696" y="2165604"/>
                </a:lnTo>
                <a:lnTo>
                  <a:pt x="234696" y="0"/>
                </a:lnTo>
                <a:close/>
              </a:path>
            </a:pathLst>
          </a:custGeom>
          <a:solidFill>
            <a:srgbClr val="1D8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42303" y="2855976"/>
            <a:ext cx="234950" cy="2421890"/>
          </a:xfrm>
          <a:custGeom>
            <a:avLst/>
            <a:gdLst/>
            <a:ahLst/>
            <a:cxnLst/>
            <a:rect l="l" t="t" r="r" b="b"/>
            <a:pathLst>
              <a:path w="234950" h="2421890">
                <a:moveTo>
                  <a:pt x="234696" y="0"/>
                </a:moveTo>
                <a:lnTo>
                  <a:pt x="0" y="0"/>
                </a:lnTo>
                <a:lnTo>
                  <a:pt x="0" y="2421636"/>
                </a:lnTo>
                <a:lnTo>
                  <a:pt x="234696" y="2421636"/>
                </a:lnTo>
                <a:lnTo>
                  <a:pt x="234696" y="0"/>
                </a:lnTo>
                <a:close/>
              </a:path>
            </a:pathLst>
          </a:custGeom>
          <a:solidFill>
            <a:srgbClr val="1D8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87768" y="2708148"/>
            <a:ext cx="233679" cy="2569845"/>
          </a:xfrm>
          <a:custGeom>
            <a:avLst/>
            <a:gdLst/>
            <a:ahLst/>
            <a:cxnLst/>
            <a:rect l="l" t="t" r="r" b="b"/>
            <a:pathLst>
              <a:path w="233679" h="2569845">
                <a:moveTo>
                  <a:pt x="233172" y="0"/>
                </a:moveTo>
                <a:lnTo>
                  <a:pt x="0" y="0"/>
                </a:lnTo>
                <a:lnTo>
                  <a:pt x="0" y="2569464"/>
                </a:lnTo>
                <a:lnTo>
                  <a:pt x="233172" y="2569464"/>
                </a:lnTo>
                <a:lnTo>
                  <a:pt x="233172" y="0"/>
                </a:lnTo>
                <a:close/>
              </a:path>
            </a:pathLst>
          </a:custGeom>
          <a:solidFill>
            <a:srgbClr val="1D8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31707" y="3552444"/>
            <a:ext cx="233679" cy="1725295"/>
          </a:xfrm>
          <a:custGeom>
            <a:avLst/>
            <a:gdLst/>
            <a:ahLst/>
            <a:cxnLst/>
            <a:rect l="l" t="t" r="r" b="b"/>
            <a:pathLst>
              <a:path w="233679" h="1725295">
                <a:moveTo>
                  <a:pt x="233172" y="0"/>
                </a:moveTo>
                <a:lnTo>
                  <a:pt x="0" y="0"/>
                </a:lnTo>
                <a:lnTo>
                  <a:pt x="0" y="1725167"/>
                </a:lnTo>
                <a:lnTo>
                  <a:pt x="233172" y="1725167"/>
                </a:lnTo>
                <a:lnTo>
                  <a:pt x="233172" y="0"/>
                </a:lnTo>
                <a:close/>
              </a:path>
            </a:pathLst>
          </a:custGeom>
          <a:solidFill>
            <a:srgbClr val="1D8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75647" y="2598420"/>
            <a:ext cx="234950" cy="2679700"/>
          </a:xfrm>
          <a:custGeom>
            <a:avLst/>
            <a:gdLst/>
            <a:ahLst/>
            <a:cxnLst/>
            <a:rect l="l" t="t" r="r" b="b"/>
            <a:pathLst>
              <a:path w="234950" h="2679700">
                <a:moveTo>
                  <a:pt x="234696" y="0"/>
                </a:moveTo>
                <a:lnTo>
                  <a:pt x="0" y="0"/>
                </a:lnTo>
                <a:lnTo>
                  <a:pt x="0" y="2679191"/>
                </a:lnTo>
                <a:lnTo>
                  <a:pt x="234696" y="2679191"/>
                </a:lnTo>
                <a:lnTo>
                  <a:pt x="234696" y="0"/>
                </a:lnTo>
                <a:close/>
              </a:path>
            </a:pathLst>
          </a:custGeom>
          <a:solidFill>
            <a:srgbClr val="1D8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7664" y="4250435"/>
            <a:ext cx="233679" cy="1027430"/>
          </a:xfrm>
          <a:custGeom>
            <a:avLst/>
            <a:gdLst/>
            <a:ahLst/>
            <a:cxnLst/>
            <a:rect l="l" t="t" r="r" b="b"/>
            <a:pathLst>
              <a:path w="233679" h="1027429">
                <a:moveTo>
                  <a:pt x="233172" y="0"/>
                </a:moveTo>
                <a:lnTo>
                  <a:pt x="0" y="0"/>
                </a:lnTo>
                <a:lnTo>
                  <a:pt x="0" y="1027176"/>
                </a:lnTo>
                <a:lnTo>
                  <a:pt x="233172" y="1027176"/>
                </a:lnTo>
                <a:lnTo>
                  <a:pt x="2331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51603" y="4102608"/>
            <a:ext cx="234950" cy="1175385"/>
          </a:xfrm>
          <a:custGeom>
            <a:avLst/>
            <a:gdLst/>
            <a:ahLst/>
            <a:cxnLst/>
            <a:rect l="l" t="t" r="r" b="b"/>
            <a:pathLst>
              <a:path w="234950" h="1175385">
                <a:moveTo>
                  <a:pt x="234696" y="0"/>
                </a:moveTo>
                <a:lnTo>
                  <a:pt x="0" y="0"/>
                </a:lnTo>
                <a:lnTo>
                  <a:pt x="0" y="1175004"/>
                </a:lnTo>
                <a:lnTo>
                  <a:pt x="234696" y="1175004"/>
                </a:lnTo>
                <a:lnTo>
                  <a:pt x="23469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95544" y="4323588"/>
            <a:ext cx="234950" cy="954405"/>
          </a:xfrm>
          <a:custGeom>
            <a:avLst/>
            <a:gdLst/>
            <a:ahLst/>
            <a:cxnLst/>
            <a:rect l="l" t="t" r="r" b="b"/>
            <a:pathLst>
              <a:path w="234950" h="954404">
                <a:moveTo>
                  <a:pt x="234695" y="0"/>
                </a:moveTo>
                <a:lnTo>
                  <a:pt x="0" y="0"/>
                </a:lnTo>
                <a:lnTo>
                  <a:pt x="0" y="954024"/>
                </a:lnTo>
                <a:lnTo>
                  <a:pt x="234695" y="954024"/>
                </a:lnTo>
                <a:lnTo>
                  <a:pt x="23469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39483" y="4268723"/>
            <a:ext cx="234950" cy="1009015"/>
          </a:xfrm>
          <a:custGeom>
            <a:avLst/>
            <a:gdLst/>
            <a:ahLst/>
            <a:cxnLst/>
            <a:rect l="l" t="t" r="r" b="b"/>
            <a:pathLst>
              <a:path w="234950" h="1009014">
                <a:moveTo>
                  <a:pt x="234696" y="0"/>
                </a:moveTo>
                <a:lnTo>
                  <a:pt x="0" y="0"/>
                </a:lnTo>
                <a:lnTo>
                  <a:pt x="0" y="1008888"/>
                </a:lnTo>
                <a:lnTo>
                  <a:pt x="234696" y="1008888"/>
                </a:lnTo>
                <a:lnTo>
                  <a:pt x="23469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84947" y="4175759"/>
            <a:ext cx="233679" cy="1102360"/>
          </a:xfrm>
          <a:custGeom>
            <a:avLst/>
            <a:gdLst/>
            <a:ahLst/>
            <a:cxnLst/>
            <a:rect l="l" t="t" r="r" b="b"/>
            <a:pathLst>
              <a:path w="233679" h="1102360">
                <a:moveTo>
                  <a:pt x="233172" y="0"/>
                </a:moveTo>
                <a:lnTo>
                  <a:pt x="0" y="0"/>
                </a:lnTo>
                <a:lnTo>
                  <a:pt x="0" y="1101852"/>
                </a:lnTo>
                <a:lnTo>
                  <a:pt x="233172" y="1101852"/>
                </a:lnTo>
                <a:lnTo>
                  <a:pt x="2331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28888" y="3956303"/>
            <a:ext cx="234950" cy="1321435"/>
          </a:xfrm>
          <a:custGeom>
            <a:avLst/>
            <a:gdLst/>
            <a:ahLst/>
            <a:cxnLst/>
            <a:rect l="l" t="t" r="r" b="b"/>
            <a:pathLst>
              <a:path w="234950" h="1321435">
                <a:moveTo>
                  <a:pt x="234695" y="0"/>
                </a:moveTo>
                <a:lnTo>
                  <a:pt x="0" y="0"/>
                </a:lnTo>
                <a:lnTo>
                  <a:pt x="0" y="1321308"/>
                </a:lnTo>
                <a:lnTo>
                  <a:pt x="234695" y="1321308"/>
                </a:lnTo>
                <a:lnTo>
                  <a:pt x="23469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2852927" y="3552444"/>
            <a:ext cx="7310755" cy="1730375"/>
            <a:chOff x="2852927" y="3552444"/>
            <a:chExt cx="7310755" cy="1730375"/>
          </a:xfrm>
        </p:grpSpPr>
        <p:sp>
          <p:nvSpPr>
            <p:cNvPr id="48" name="object 48"/>
            <p:cNvSpPr/>
            <p:nvPr/>
          </p:nvSpPr>
          <p:spPr>
            <a:xfrm>
              <a:off x="9672827" y="3552444"/>
              <a:ext cx="234950" cy="1725295"/>
            </a:xfrm>
            <a:custGeom>
              <a:avLst/>
              <a:gdLst/>
              <a:ahLst/>
              <a:cxnLst/>
              <a:rect l="l" t="t" r="r" b="b"/>
              <a:pathLst>
                <a:path w="234950" h="1725295">
                  <a:moveTo>
                    <a:pt x="234696" y="0"/>
                  </a:moveTo>
                  <a:lnTo>
                    <a:pt x="0" y="0"/>
                  </a:lnTo>
                  <a:lnTo>
                    <a:pt x="0" y="1725167"/>
                  </a:lnTo>
                  <a:lnTo>
                    <a:pt x="234696" y="1725167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52927" y="5277611"/>
              <a:ext cx="7310755" cy="0"/>
            </a:xfrm>
            <a:custGeom>
              <a:avLst/>
              <a:gdLst/>
              <a:ahLst/>
              <a:cxnLst/>
              <a:rect l="l" t="t" r="r" b="b"/>
              <a:pathLst>
                <a:path w="7310755">
                  <a:moveTo>
                    <a:pt x="0" y="0"/>
                  </a:moveTo>
                  <a:lnTo>
                    <a:pt x="73106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136519" y="273964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81094" y="27030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25288" y="284962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69863" y="259270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14438" y="244614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358631" y="329044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403206" y="233578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33953" y="398780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78528" y="384086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22721" y="406120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67296" y="400608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611871" y="391439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56066" y="369392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700641" y="329044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88514" y="515696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11679" y="442302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511679" y="368884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11679" y="2954223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511679" y="22205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434589" y="1486280"/>
            <a:ext cx="25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26689" y="5332221"/>
            <a:ext cx="299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Nu</a:t>
            </a: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</a:t>
            </a:r>
            <a:r>
              <a:rPr sz="900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s</a:t>
            </a: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043934" y="5332221"/>
            <a:ext cx="1888489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4595" algn="l"/>
              </a:tabLst>
            </a:pPr>
            <a:r>
              <a:rPr sz="9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Responsiveness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Physician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750">
              <a:latin typeface="Calibri"/>
              <a:cs typeface="Calibri"/>
            </a:endParaRPr>
          </a:p>
          <a:p>
            <a:pPr marL="284480">
              <a:lnSpc>
                <a:spcPct val="100000"/>
              </a:lnSpc>
            </a:pPr>
            <a:r>
              <a:rPr sz="700" i="1" spc="15" dirty="0">
                <a:solidFill>
                  <a:srgbClr val="ADA7A0"/>
                </a:solidFill>
                <a:latin typeface="Arial"/>
                <a:cs typeface="Arial"/>
              </a:rPr>
              <a:t>Top</a:t>
            </a:r>
            <a:r>
              <a:rPr sz="700" i="1" spc="-10" dirty="0">
                <a:solidFill>
                  <a:srgbClr val="ADA7A0"/>
                </a:solidFill>
                <a:latin typeface="Arial"/>
                <a:cs typeface="Arial"/>
              </a:rPr>
              <a:t> </a:t>
            </a:r>
            <a:r>
              <a:rPr sz="700" i="1" spc="10" dirty="0">
                <a:solidFill>
                  <a:srgbClr val="ADA7A0"/>
                </a:solidFill>
                <a:latin typeface="Arial"/>
                <a:cs typeface="Arial"/>
              </a:rPr>
              <a:t>Quartile</a:t>
            </a:r>
            <a:r>
              <a:rPr sz="700" i="1" spc="-45" dirty="0">
                <a:solidFill>
                  <a:srgbClr val="ADA7A0"/>
                </a:solidFill>
                <a:latin typeface="Arial"/>
                <a:cs typeface="Arial"/>
              </a:rPr>
              <a:t> </a:t>
            </a:r>
            <a:r>
              <a:rPr sz="700" i="1" spc="10" dirty="0">
                <a:solidFill>
                  <a:srgbClr val="ADA7A0"/>
                </a:solidFill>
                <a:latin typeface="Arial"/>
                <a:cs typeface="Arial"/>
              </a:rPr>
              <a:t>of</a:t>
            </a:r>
            <a:r>
              <a:rPr sz="700" i="1" spc="-5" dirty="0">
                <a:solidFill>
                  <a:srgbClr val="ADA7A0"/>
                </a:solidFill>
                <a:latin typeface="Arial"/>
                <a:cs typeface="Arial"/>
              </a:rPr>
              <a:t> </a:t>
            </a:r>
            <a:r>
              <a:rPr sz="700" i="1" spc="15" dirty="0">
                <a:solidFill>
                  <a:srgbClr val="ADA7A0"/>
                </a:solidFill>
                <a:latin typeface="Arial"/>
                <a:cs typeface="Arial"/>
              </a:rPr>
              <a:t>Employee</a:t>
            </a:r>
            <a:r>
              <a:rPr sz="700" i="1" spc="-30" dirty="0">
                <a:solidFill>
                  <a:srgbClr val="ADA7A0"/>
                </a:solidFill>
                <a:latin typeface="Arial"/>
                <a:cs typeface="Arial"/>
              </a:rPr>
              <a:t> </a:t>
            </a:r>
            <a:r>
              <a:rPr sz="700" i="1" spc="10" dirty="0">
                <a:solidFill>
                  <a:srgbClr val="ADA7A0"/>
                </a:solidFill>
                <a:latin typeface="Arial"/>
                <a:cs typeface="Arial"/>
              </a:rPr>
              <a:t>Engagement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396609" y="5332221"/>
            <a:ext cx="226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Pa</a:t>
            </a:r>
            <a:r>
              <a:rPr sz="9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i</a:t>
            </a: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16597" y="5332221"/>
            <a:ext cx="2020570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100"/>
              </a:spcBef>
              <a:tabLst>
                <a:tab pos="1554480" algn="l"/>
              </a:tabLst>
            </a:pP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M</a:t>
            </a:r>
            <a:r>
              <a:rPr sz="900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</a:t>
            </a:r>
            <a:r>
              <a:rPr sz="9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di</a:t>
            </a: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cat</a:t>
            </a:r>
            <a:r>
              <a:rPr sz="9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i</a:t>
            </a: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on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Dis</a:t>
            </a: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</a:t>
            </a:r>
            <a:r>
              <a:rPr sz="9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h</a:t>
            </a: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ar</a:t>
            </a:r>
            <a:r>
              <a:rPr sz="900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g</a:t>
            </a: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i="1" spc="15" dirty="0">
                <a:solidFill>
                  <a:srgbClr val="616254"/>
                </a:solidFill>
                <a:latin typeface="Arial"/>
                <a:cs typeface="Arial"/>
              </a:rPr>
              <a:t>Bottom</a:t>
            </a:r>
            <a:r>
              <a:rPr sz="700" i="1" spc="-35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700" i="1" spc="10" dirty="0">
                <a:solidFill>
                  <a:srgbClr val="616254"/>
                </a:solidFill>
                <a:latin typeface="Arial"/>
                <a:cs typeface="Arial"/>
              </a:rPr>
              <a:t>Quartile</a:t>
            </a:r>
            <a:r>
              <a:rPr sz="700" i="1" spc="-45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700" i="1" spc="10" dirty="0">
                <a:solidFill>
                  <a:srgbClr val="616254"/>
                </a:solidFill>
                <a:latin typeface="Arial"/>
                <a:cs typeface="Arial"/>
              </a:rPr>
              <a:t>of</a:t>
            </a:r>
            <a:r>
              <a:rPr sz="700" i="1" spc="-15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700" i="1" spc="15" dirty="0">
                <a:solidFill>
                  <a:srgbClr val="616254"/>
                </a:solidFill>
                <a:latin typeface="Arial"/>
                <a:cs typeface="Arial"/>
              </a:rPr>
              <a:t>Employee</a:t>
            </a:r>
            <a:r>
              <a:rPr sz="700" i="1" spc="-30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700" i="1" spc="15" dirty="0">
                <a:solidFill>
                  <a:srgbClr val="616254"/>
                </a:solidFill>
                <a:latin typeface="Arial"/>
                <a:cs typeface="Arial"/>
              </a:rPr>
              <a:t>Engagement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482708" y="5332221"/>
            <a:ext cx="320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Rat</a:t>
            </a:r>
            <a:r>
              <a:rPr sz="9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in</a:t>
            </a:r>
            <a:r>
              <a:rPr sz="9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74574" y="2462545"/>
            <a:ext cx="175260" cy="208470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i="1" dirty="0">
                <a:solidFill>
                  <a:srgbClr val="616254"/>
                </a:solidFill>
                <a:latin typeface="Arial"/>
                <a:cs typeface="Arial"/>
              </a:rPr>
              <a:t>Median</a:t>
            </a:r>
            <a:r>
              <a:rPr sz="1050" b="1" i="1" spc="-50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616254"/>
                </a:solidFill>
                <a:latin typeface="Arial"/>
                <a:cs typeface="Arial"/>
              </a:rPr>
              <a:t>National</a:t>
            </a:r>
            <a:r>
              <a:rPr sz="1050" b="1" i="1" spc="-50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616254"/>
                </a:solidFill>
                <a:latin typeface="Arial"/>
                <a:cs typeface="Arial"/>
              </a:rPr>
              <a:t>Percentile</a:t>
            </a:r>
            <a:r>
              <a:rPr sz="1050" b="1" i="1" spc="-45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616254"/>
                </a:solidFill>
                <a:latin typeface="Arial"/>
                <a:cs typeface="Arial"/>
              </a:rPr>
              <a:t>Rank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974401" y="5574601"/>
            <a:ext cx="313055" cy="186690"/>
            <a:chOff x="3974401" y="5574601"/>
            <a:chExt cx="313055" cy="186690"/>
          </a:xfrm>
        </p:grpSpPr>
        <p:sp>
          <p:nvSpPr>
            <p:cNvPr id="77" name="object 77"/>
            <p:cNvSpPr/>
            <p:nvPr/>
          </p:nvSpPr>
          <p:spPr>
            <a:xfrm>
              <a:off x="3979164" y="5579364"/>
              <a:ext cx="303530" cy="177165"/>
            </a:xfrm>
            <a:custGeom>
              <a:avLst/>
              <a:gdLst/>
              <a:ahLst/>
              <a:cxnLst/>
              <a:rect l="l" t="t" r="r" b="b"/>
              <a:pathLst>
                <a:path w="303529" h="177164">
                  <a:moveTo>
                    <a:pt x="303275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303275" y="176784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1D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79164" y="5579364"/>
              <a:ext cx="303530" cy="177165"/>
            </a:xfrm>
            <a:custGeom>
              <a:avLst/>
              <a:gdLst/>
              <a:ahLst/>
              <a:cxnLst/>
              <a:rect l="l" t="t" r="r" b="b"/>
              <a:pathLst>
                <a:path w="303529" h="177164">
                  <a:moveTo>
                    <a:pt x="0" y="176784"/>
                  </a:moveTo>
                  <a:lnTo>
                    <a:pt x="303275" y="176784"/>
                  </a:lnTo>
                  <a:lnTo>
                    <a:pt x="303275" y="0"/>
                  </a:lnTo>
                  <a:lnTo>
                    <a:pt x="0" y="0"/>
                  </a:lnTo>
                  <a:lnTo>
                    <a:pt x="0" y="176784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6472428" y="5583935"/>
            <a:ext cx="340360" cy="205740"/>
            <a:chOff x="6472428" y="5583935"/>
            <a:chExt cx="340360" cy="205740"/>
          </a:xfrm>
        </p:grpSpPr>
        <p:sp>
          <p:nvSpPr>
            <p:cNvPr id="80" name="object 80"/>
            <p:cNvSpPr/>
            <p:nvPr/>
          </p:nvSpPr>
          <p:spPr>
            <a:xfrm>
              <a:off x="6472428" y="5583935"/>
              <a:ext cx="12700" cy="177165"/>
            </a:xfrm>
            <a:custGeom>
              <a:avLst/>
              <a:gdLst/>
              <a:ahLst/>
              <a:cxnLst/>
              <a:rect l="l" t="t" r="r" b="b"/>
              <a:pathLst>
                <a:path w="12700" h="177164">
                  <a:moveTo>
                    <a:pt x="0" y="176783"/>
                  </a:moveTo>
                  <a:lnTo>
                    <a:pt x="12192" y="176783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176783"/>
                  </a:lnTo>
                  <a:close/>
                </a:path>
              </a:pathLst>
            </a:custGeom>
            <a:solidFill>
              <a:srgbClr val="616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84620" y="5585459"/>
              <a:ext cx="327660" cy="204470"/>
            </a:xfrm>
            <a:custGeom>
              <a:avLst/>
              <a:gdLst/>
              <a:ahLst/>
              <a:cxnLst/>
              <a:rect l="l" t="t" r="r" b="b"/>
              <a:pathLst>
                <a:path w="327659" h="204470">
                  <a:moveTo>
                    <a:pt x="327659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327659" y="204215"/>
                  </a:lnTo>
                  <a:lnTo>
                    <a:pt x="3276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853179" y="1307718"/>
            <a:ext cx="41617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solidFill>
                  <a:srgbClr val="616254"/>
                </a:solidFill>
                <a:latin typeface="Arial"/>
                <a:cs typeface="Arial"/>
              </a:rPr>
              <a:t>National Percentile</a:t>
            </a:r>
            <a:r>
              <a:rPr sz="1000" b="1" i="1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616254"/>
                </a:solidFill>
                <a:latin typeface="Arial"/>
                <a:cs typeface="Arial"/>
              </a:rPr>
              <a:t>Rank Based</a:t>
            </a:r>
            <a:r>
              <a:rPr sz="1000" b="1" i="1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616254"/>
                </a:solidFill>
                <a:latin typeface="Arial"/>
                <a:cs typeface="Arial"/>
              </a:rPr>
              <a:t>on</a:t>
            </a:r>
            <a:r>
              <a:rPr sz="1000" b="1" i="1" spc="5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616254"/>
                </a:solidFill>
                <a:latin typeface="Arial"/>
                <a:cs typeface="Arial"/>
              </a:rPr>
              <a:t>Employee</a:t>
            </a:r>
            <a:r>
              <a:rPr sz="1000" b="1" i="1" spc="-20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616254"/>
                </a:solidFill>
                <a:latin typeface="Arial"/>
                <a:cs typeface="Arial"/>
              </a:rPr>
              <a:t>Engagement</a:t>
            </a:r>
            <a:r>
              <a:rPr sz="1000" b="1" i="1" spc="5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616254"/>
                </a:solidFill>
                <a:latin typeface="Arial"/>
                <a:cs typeface="Arial"/>
              </a:rPr>
              <a:t>Scores</a:t>
            </a:r>
            <a:r>
              <a:rPr sz="1000" b="1" i="1" spc="20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75" b="1" i="1" spc="7" baseline="25641" dirty="0">
                <a:solidFill>
                  <a:srgbClr val="616254"/>
                </a:solidFill>
                <a:latin typeface="Arial"/>
                <a:cs typeface="Arial"/>
              </a:rPr>
              <a:t>(1)</a:t>
            </a:r>
            <a:endParaRPr sz="975" baseline="25641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697985" y="5858052"/>
            <a:ext cx="48837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08095" algn="l"/>
              </a:tabLst>
            </a:pPr>
            <a:r>
              <a:rPr sz="900" i="1" baseline="4629" dirty="0">
                <a:solidFill>
                  <a:srgbClr val="616254"/>
                </a:solidFill>
                <a:latin typeface="Arial"/>
                <a:cs typeface="Arial"/>
              </a:rPr>
              <a:t>1.   </a:t>
            </a:r>
            <a:r>
              <a:rPr sz="900" i="1" spc="82" baseline="4629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00" i="1" spc="-7" baseline="4629" dirty="0">
                <a:solidFill>
                  <a:srgbClr val="616254"/>
                </a:solidFill>
                <a:latin typeface="Arial"/>
                <a:cs typeface="Arial"/>
              </a:rPr>
              <a:t>Based</a:t>
            </a:r>
            <a:r>
              <a:rPr sz="900" i="1" spc="15" baseline="4629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00" i="1" spc="-7" baseline="4629" dirty="0">
                <a:solidFill>
                  <a:srgbClr val="616254"/>
                </a:solidFill>
                <a:latin typeface="Arial"/>
                <a:cs typeface="Arial"/>
              </a:rPr>
              <a:t>on</a:t>
            </a:r>
            <a:r>
              <a:rPr sz="900" i="1" spc="15" baseline="4629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00" i="1" spc="-7" baseline="4629" dirty="0">
                <a:solidFill>
                  <a:srgbClr val="616254"/>
                </a:solidFill>
                <a:latin typeface="Arial"/>
                <a:cs typeface="Arial"/>
              </a:rPr>
              <a:t>Engagement</a:t>
            </a:r>
            <a:r>
              <a:rPr sz="900" i="1" spc="15" baseline="4629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00" i="1" baseline="4629" dirty="0">
                <a:solidFill>
                  <a:srgbClr val="616254"/>
                </a:solidFill>
                <a:latin typeface="Arial"/>
                <a:cs typeface="Arial"/>
              </a:rPr>
              <a:t>data from year </a:t>
            </a:r>
            <a:r>
              <a:rPr sz="900" i="1" spc="-7" baseline="4629" dirty="0">
                <a:solidFill>
                  <a:srgbClr val="616254"/>
                </a:solidFill>
                <a:latin typeface="Arial"/>
                <a:cs typeface="Arial"/>
              </a:rPr>
              <a:t>2016.</a:t>
            </a:r>
            <a:r>
              <a:rPr sz="900" i="1" spc="15" baseline="4629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00" i="1" spc="-7" baseline="4629" dirty="0">
                <a:solidFill>
                  <a:srgbClr val="616254"/>
                </a:solidFill>
                <a:latin typeface="Arial"/>
                <a:cs typeface="Arial"/>
              </a:rPr>
              <a:t>HCAHPS </a:t>
            </a:r>
            <a:r>
              <a:rPr sz="900" i="1" baseline="4629" dirty="0">
                <a:solidFill>
                  <a:srgbClr val="616254"/>
                </a:solidFill>
                <a:latin typeface="Arial"/>
                <a:cs typeface="Arial"/>
              </a:rPr>
              <a:t>data</a:t>
            </a:r>
            <a:r>
              <a:rPr sz="900" i="1" spc="-7" baseline="4629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00" i="1" baseline="4629" dirty="0">
                <a:solidFill>
                  <a:srgbClr val="616254"/>
                </a:solidFill>
                <a:latin typeface="Arial"/>
                <a:cs typeface="Arial"/>
              </a:rPr>
              <a:t>from </a:t>
            </a:r>
            <a:r>
              <a:rPr sz="900" i="1" spc="-7" baseline="4629" dirty="0">
                <a:solidFill>
                  <a:srgbClr val="616254"/>
                </a:solidFill>
                <a:latin typeface="Arial"/>
                <a:cs typeface="Arial"/>
              </a:rPr>
              <a:t>Hospital</a:t>
            </a:r>
            <a:r>
              <a:rPr sz="900" i="1" spc="37" baseline="4629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00" i="1" baseline="4629" dirty="0">
                <a:solidFill>
                  <a:srgbClr val="616254"/>
                </a:solidFill>
                <a:latin typeface="Arial"/>
                <a:cs typeface="Arial"/>
              </a:rPr>
              <a:t>Compare,</a:t>
            </a:r>
            <a:r>
              <a:rPr sz="900" i="1" spc="-30" baseline="4629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00" i="1" spc="-7" baseline="4629" dirty="0">
                <a:solidFill>
                  <a:srgbClr val="616254"/>
                </a:solidFill>
                <a:latin typeface="Arial"/>
                <a:cs typeface="Arial"/>
              </a:rPr>
              <a:t>2016</a:t>
            </a:r>
            <a:r>
              <a:rPr sz="900" i="1" spc="15" baseline="4629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900" i="1" spc="-7" baseline="4629" dirty="0">
                <a:solidFill>
                  <a:srgbClr val="616254"/>
                </a:solidFill>
                <a:latin typeface="Arial"/>
                <a:cs typeface="Arial"/>
              </a:rPr>
              <a:t>discharges.	</a:t>
            </a:r>
            <a:r>
              <a:rPr sz="600" i="1" spc="-5" dirty="0">
                <a:solidFill>
                  <a:srgbClr val="616254"/>
                </a:solidFill>
                <a:latin typeface="Arial"/>
                <a:cs typeface="Arial"/>
              </a:rPr>
              <a:t>Created</a:t>
            </a:r>
            <a:r>
              <a:rPr sz="600" i="1" spc="-15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616254"/>
                </a:solidFill>
                <a:latin typeface="Arial"/>
                <a:cs typeface="Arial"/>
              </a:rPr>
              <a:t>by</a:t>
            </a:r>
            <a:r>
              <a:rPr sz="600" i="1" spc="-20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616254"/>
                </a:solidFill>
                <a:latin typeface="Arial"/>
                <a:cs typeface="Arial"/>
              </a:rPr>
              <a:t>Data</a:t>
            </a:r>
            <a:r>
              <a:rPr sz="600" i="1" spc="-10" dirty="0">
                <a:solidFill>
                  <a:srgbClr val="616254"/>
                </a:solidFill>
                <a:latin typeface="Arial"/>
                <a:cs typeface="Arial"/>
              </a:rPr>
              <a:t> </a:t>
            </a:r>
            <a:r>
              <a:rPr sz="600" i="1" spc="-5" dirty="0">
                <a:solidFill>
                  <a:srgbClr val="616254"/>
                </a:solidFill>
                <a:latin typeface="Arial"/>
                <a:cs typeface="Arial"/>
              </a:rPr>
              <a:t>ScienceTeam.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699008" y="214629"/>
            <a:ext cx="56400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Strong</a:t>
            </a:r>
            <a:r>
              <a:rPr sz="2800" spc="-10" dirty="0"/>
              <a:t> </a:t>
            </a:r>
            <a:r>
              <a:rPr sz="2800" spc="-15" dirty="0"/>
              <a:t>Employee</a:t>
            </a:r>
            <a:r>
              <a:rPr sz="2800" spc="-5" dirty="0"/>
              <a:t> </a:t>
            </a:r>
            <a:r>
              <a:rPr sz="2800" spc="-15" dirty="0"/>
              <a:t>Engagement</a:t>
            </a:r>
            <a:endParaRPr sz="2800"/>
          </a:p>
          <a:p>
            <a:pPr marL="12700">
              <a:lnSpc>
                <a:spcPct val="100000"/>
              </a:lnSpc>
            </a:pPr>
            <a:r>
              <a:rPr sz="2800" spc="-10" dirty="0"/>
              <a:t>Results</a:t>
            </a:r>
            <a:r>
              <a:rPr sz="2800" spc="10" dirty="0"/>
              <a:t> </a:t>
            </a:r>
            <a:r>
              <a:rPr sz="2800" spc="-5" dirty="0"/>
              <a:t>in</a:t>
            </a:r>
            <a:r>
              <a:rPr sz="2800" spc="-10" dirty="0"/>
              <a:t> </a:t>
            </a:r>
            <a:r>
              <a:rPr sz="2800" spc="-15" dirty="0"/>
              <a:t>Improved</a:t>
            </a:r>
            <a:r>
              <a:rPr sz="2800" spc="5" dirty="0"/>
              <a:t> </a:t>
            </a:r>
            <a:r>
              <a:rPr sz="2800" spc="-20" dirty="0"/>
              <a:t>Patient</a:t>
            </a:r>
            <a:r>
              <a:rPr sz="2800" dirty="0"/>
              <a:t> </a:t>
            </a:r>
            <a:r>
              <a:rPr sz="2800" spc="-10" dirty="0"/>
              <a:t>Experience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3788" y="0"/>
            <a:ext cx="10078720" cy="6838315"/>
            <a:chOff x="2113788" y="0"/>
            <a:chExt cx="10078720" cy="6838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4784" y="0"/>
              <a:ext cx="6427216" cy="68381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3788" y="0"/>
              <a:ext cx="7182611" cy="682599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775450" y="1728977"/>
            <a:ext cx="1298575" cy="76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870" marR="5080" indent="40386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73559B"/>
                </a:solidFill>
                <a:latin typeface="Calibri"/>
                <a:cs typeface="Calibri"/>
              </a:rPr>
              <a:t>CO</a:t>
            </a:r>
            <a:r>
              <a:rPr sz="1000" b="1" spc="-5" dirty="0">
                <a:solidFill>
                  <a:srgbClr val="73559B"/>
                </a:solidFill>
                <a:latin typeface="Calibri"/>
                <a:cs typeface="Calibri"/>
              </a:rPr>
              <a:t>NN</a:t>
            </a:r>
            <a:r>
              <a:rPr sz="1000" b="1" spc="-15" dirty="0">
                <a:solidFill>
                  <a:srgbClr val="73559B"/>
                </a:solidFill>
                <a:latin typeface="Calibri"/>
                <a:cs typeface="Calibri"/>
              </a:rPr>
              <a:t>E</a:t>
            </a:r>
            <a:r>
              <a:rPr sz="1000" b="1" spc="-10" dirty="0">
                <a:solidFill>
                  <a:srgbClr val="73559B"/>
                </a:solidFill>
                <a:latin typeface="Calibri"/>
                <a:cs typeface="Calibri"/>
              </a:rPr>
              <a:t>CT</a:t>
            </a:r>
            <a:r>
              <a:rPr sz="1000" b="1" spc="-15" dirty="0">
                <a:solidFill>
                  <a:srgbClr val="73559B"/>
                </a:solidFill>
                <a:latin typeface="Calibri"/>
                <a:cs typeface="Calibri"/>
              </a:rPr>
              <a:t>E</a:t>
            </a:r>
            <a:r>
              <a:rPr sz="1000" b="1" spc="-5" dirty="0">
                <a:solidFill>
                  <a:srgbClr val="73559B"/>
                </a:solidFill>
                <a:latin typeface="Calibri"/>
                <a:cs typeface="Calibri"/>
              </a:rPr>
              <a:t>D  </a:t>
            </a:r>
            <a:r>
              <a:rPr sz="1000" b="1" spc="-10" dirty="0">
                <a:solidFill>
                  <a:srgbClr val="73559B"/>
                </a:solidFill>
                <a:latin typeface="Calibri"/>
                <a:cs typeface="Calibri"/>
              </a:rPr>
              <a:t>CARING</a:t>
            </a:r>
            <a:r>
              <a:rPr sz="1000" b="1" spc="-40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3559B"/>
                </a:solidFill>
                <a:latin typeface="Calibri"/>
                <a:cs typeface="Calibri"/>
              </a:rPr>
              <a:t>BEHAVIORS</a:t>
            </a:r>
            <a:endParaRPr sz="1000">
              <a:latin typeface="Calibri"/>
              <a:cs typeface="Calibri"/>
            </a:endParaRPr>
          </a:p>
          <a:p>
            <a:pPr marL="12700" marR="5080" indent="39370" algn="r">
              <a:lnSpc>
                <a:spcPct val="103499"/>
              </a:lnSpc>
              <a:spcBef>
                <a:spcPts val="275"/>
              </a:spcBef>
            </a:pPr>
            <a:r>
              <a:rPr sz="850" spc="5" dirty="0">
                <a:solidFill>
                  <a:srgbClr val="73559B"/>
                </a:solidFill>
                <a:latin typeface="Calibri"/>
                <a:cs typeface="Calibri"/>
              </a:rPr>
              <a:t>Cared</a:t>
            </a:r>
            <a:r>
              <a:rPr sz="850" spc="10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73559B"/>
                </a:solidFill>
                <a:latin typeface="Calibri"/>
                <a:cs typeface="Calibri"/>
              </a:rPr>
              <a:t>About, Belong, Enjoy </a:t>
            </a:r>
            <a:r>
              <a:rPr sz="850" spc="-180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73559B"/>
                </a:solidFill>
                <a:latin typeface="Calibri"/>
                <a:cs typeface="Calibri"/>
              </a:rPr>
              <a:t>Work,</a:t>
            </a:r>
            <a:r>
              <a:rPr sz="850" spc="-15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73559B"/>
                </a:solidFill>
                <a:latin typeface="Calibri"/>
                <a:cs typeface="Calibri"/>
              </a:rPr>
              <a:t>Recognition,</a:t>
            </a:r>
            <a:r>
              <a:rPr sz="850" spc="-5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73559B"/>
                </a:solidFill>
                <a:latin typeface="Calibri"/>
                <a:cs typeface="Calibri"/>
              </a:rPr>
              <a:t>Respect,</a:t>
            </a: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850" spc="5" dirty="0">
                <a:solidFill>
                  <a:srgbClr val="73559B"/>
                </a:solidFill>
                <a:latin typeface="Calibri"/>
                <a:cs typeface="Calibri"/>
              </a:rPr>
              <a:t>Trust,</a:t>
            </a:r>
            <a:r>
              <a:rPr sz="850" spc="-45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73559B"/>
                </a:solidFill>
                <a:latin typeface="Calibri"/>
                <a:cs typeface="Calibri"/>
              </a:rPr>
              <a:t>Job</a:t>
            </a:r>
            <a:r>
              <a:rPr sz="850" spc="-30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73559B"/>
                </a:solidFill>
                <a:latin typeface="Calibri"/>
                <a:cs typeface="Calibri"/>
              </a:rPr>
              <a:t>Security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92085" y="4445634"/>
            <a:ext cx="7816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" marR="5080" indent="-16764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4DC3DF"/>
                </a:solidFill>
                <a:latin typeface="Calibri"/>
                <a:cs typeface="Calibri"/>
              </a:rPr>
              <a:t>OP</a:t>
            </a:r>
            <a:r>
              <a:rPr sz="1000" b="1" spc="-15" dirty="0">
                <a:solidFill>
                  <a:srgbClr val="4DC3DF"/>
                </a:solidFill>
                <a:latin typeface="Calibri"/>
                <a:cs typeface="Calibri"/>
              </a:rPr>
              <a:t>E</a:t>
            </a:r>
            <a:r>
              <a:rPr sz="1000" b="1" spc="-5" dirty="0">
                <a:solidFill>
                  <a:srgbClr val="4DC3DF"/>
                </a:solidFill>
                <a:latin typeface="Calibri"/>
                <a:cs typeface="Calibri"/>
              </a:rPr>
              <a:t>R</a:t>
            </a:r>
            <a:r>
              <a:rPr sz="1000" b="1" spc="-10" dirty="0">
                <a:solidFill>
                  <a:srgbClr val="4DC3DF"/>
                </a:solidFill>
                <a:latin typeface="Calibri"/>
                <a:cs typeface="Calibri"/>
              </a:rPr>
              <a:t>ATIO</a:t>
            </a:r>
            <a:r>
              <a:rPr sz="1000" b="1" spc="-5" dirty="0">
                <a:solidFill>
                  <a:srgbClr val="4DC3DF"/>
                </a:solidFill>
                <a:latin typeface="Calibri"/>
                <a:cs typeface="Calibri"/>
              </a:rPr>
              <a:t>N</a:t>
            </a:r>
            <a:r>
              <a:rPr sz="1000" b="1" spc="-10" dirty="0">
                <a:solidFill>
                  <a:srgbClr val="4DC3DF"/>
                </a:solidFill>
                <a:latin typeface="Calibri"/>
                <a:cs typeface="Calibri"/>
              </a:rPr>
              <a:t>A</a:t>
            </a:r>
            <a:r>
              <a:rPr sz="1000" b="1" spc="-5" dirty="0">
                <a:solidFill>
                  <a:srgbClr val="4DC3DF"/>
                </a:solidFill>
                <a:latin typeface="Calibri"/>
                <a:cs typeface="Calibri"/>
              </a:rPr>
              <a:t>L  </a:t>
            </a:r>
            <a:r>
              <a:rPr sz="1000" b="1" spc="-15" dirty="0">
                <a:solidFill>
                  <a:srgbClr val="4DC3DF"/>
                </a:solidFill>
                <a:latin typeface="Calibri"/>
                <a:cs typeface="Calibri"/>
              </a:rPr>
              <a:t>E</a:t>
            </a:r>
            <a:r>
              <a:rPr sz="1000" b="1" spc="-5" dirty="0">
                <a:solidFill>
                  <a:srgbClr val="4DC3DF"/>
                </a:solidFill>
                <a:latin typeface="Calibri"/>
                <a:cs typeface="Calibri"/>
              </a:rPr>
              <a:t>FF</a:t>
            </a:r>
            <a:r>
              <a:rPr sz="1000" b="1" spc="-10" dirty="0">
                <a:solidFill>
                  <a:srgbClr val="4DC3DF"/>
                </a:solidFill>
                <a:latin typeface="Calibri"/>
                <a:cs typeface="Calibri"/>
              </a:rPr>
              <a:t>ICI</a:t>
            </a:r>
            <a:r>
              <a:rPr sz="1000" b="1" spc="-15" dirty="0">
                <a:solidFill>
                  <a:srgbClr val="4DC3DF"/>
                </a:solidFill>
                <a:latin typeface="Calibri"/>
                <a:cs typeface="Calibri"/>
              </a:rPr>
              <a:t>E</a:t>
            </a:r>
            <a:r>
              <a:rPr sz="1000" b="1" spc="-5" dirty="0">
                <a:solidFill>
                  <a:srgbClr val="4DC3DF"/>
                </a:solidFill>
                <a:latin typeface="Calibri"/>
                <a:cs typeface="Calibri"/>
              </a:rPr>
              <a:t>N</a:t>
            </a:r>
            <a:r>
              <a:rPr sz="1000" b="1" spc="-10" dirty="0">
                <a:solidFill>
                  <a:srgbClr val="4DC3DF"/>
                </a:solidFill>
                <a:latin typeface="Calibri"/>
                <a:cs typeface="Calibri"/>
              </a:rPr>
              <a:t>CY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1714" y="4866258"/>
            <a:ext cx="1472565" cy="8267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8595" algn="r">
              <a:lnSpc>
                <a:spcPct val="103099"/>
              </a:lnSpc>
              <a:spcBef>
                <a:spcPts val="95"/>
              </a:spcBef>
            </a:pPr>
            <a:r>
              <a:rPr sz="850" spc="10" dirty="0">
                <a:solidFill>
                  <a:srgbClr val="4DC3DF"/>
                </a:solidFill>
                <a:latin typeface="Calibri"/>
                <a:cs typeface="Calibri"/>
              </a:rPr>
              <a:t>Job </a:t>
            </a: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Fit, Clarity, Pay/Benefits </a:t>
            </a:r>
            <a:r>
              <a:rPr sz="850" spc="-185" dirty="0">
                <a:solidFill>
                  <a:srgbClr val="4DC3DF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4DC3DF"/>
                </a:solidFill>
                <a:latin typeface="Calibri"/>
                <a:cs typeface="Calibri"/>
              </a:rPr>
              <a:t>Work </a:t>
            </a: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Training, Development, </a:t>
            </a:r>
            <a:r>
              <a:rPr sz="850" spc="10" dirty="0">
                <a:solidFill>
                  <a:srgbClr val="4DC3DF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Physical/Staff Resources </a:t>
            </a:r>
            <a:r>
              <a:rPr sz="850" spc="10" dirty="0">
                <a:solidFill>
                  <a:srgbClr val="4DC3DF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Management,</a:t>
            </a:r>
            <a:r>
              <a:rPr sz="850" spc="30" dirty="0">
                <a:solidFill>
                  <a:srgbClr val="4DC3DF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Leadership</a:t>
            </a:r>
            <a:r>
              <a:rPr sz="850" spc="10" dirty="0">
                <a:solidFill>
                  <a:srgbClr val="4DC3DF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Input,</a:t>
            </a:r>
            <a:endParaRPr sz="850">
              <a:latin typeface="Calibri"/>
              <a:cs typeface="Calibri"/>
            </a:endParaRPr>
          </a:p>
          <a:p>
            <a:pPr marL="741045" marR="5080" indent="-241300" algn="r">
              <a:lnSpc>
                <a:spcPts val="1060"/>
              </a:lnSpc>
              <a:spcBef>
                <a:spcPts val="25"/>
              </a:spcBef>
            </a:pP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Feedback, </a:t>
            </a:r>
            <a:r>
              <a:rPr sz="850" spc="10" dirty="0">
                <a:solidFill>
                  <a:srgbClr val="4DC3DF"/>
                </a:solidFill>
                <a:latin typeface="Calibri"/>
                <a:cs typeface="Calibri"/>
              </a:rPr>
              <a:t>Autonomy </a:t>
            </a:r>
            <a:r>
              <a:rPr sz="850" spc="-180" dirty="0">
                <a:solidFill>
                  <a:srgbClr val="4DC3DF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C</a:t>
            </a:r>
            <a:r>
              <a:rPr sz="850" spc="15" dirty="0">
                <a:solidFill>
                  <a:srgbClr val="4DC3DF"/>
                </a:solidFill>
                <a:latin typeface="Calibri"/>
                <a:cs typeface="Calibri"/>
              </a:rPr>
              <a:t>o</a:t>
            </a:r>
            <a:r>
              <a:rPr sz="850" spc="10" dirty="0">
                <a:solidFill>
                  <a:srgbClr val="4DC3DF"/>
                </a:solidFill>
                <a:latin typeface="Calibri"/>
                <a:cs typeface="Calibri"/>
              </a:rPr>
              <a:t>mmun</a:t>
            </a: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ica</a:t>
            </a:r>
            <a:r>
              <a:rPr sz="850" spc="-5" dirty="0">
                <a:solidFill>
                  <a:srgbClr val="4DC3DF"/>
                </a:solidFill>
                <a:latin typeface="Calibri"/>
                <a:cs typeface="Calibri"/>
              </a:rPr>
              <a:t>t</a:t>
            </a:r>
            <a:r>
              <a:rPr sz="850" spc="5" dirty="0">
                <a:solidFill>
                  <a:srgbClr val="4DC3DF"/>
                </a:solidFill>
                <a:latin typeface="Calibri"/>
                <a:cs typeface="Calibri"/>
              </a:rPr>
              <a:t>i</a:t>
            </a:r>
            <a:r>
              <a:rPr sz="850" spc="15" dirty="0">
                <a:solidFill>
                  <a:srgbClr val="4DC3DF"/>
                </a:solidFill>
                <a:latin typeface="Calibri"/>
                <a:cs typeface="Calibri"/>
              </a:rPr>
              <a:t>o</a:t>
            </a:r>
            <a:r>
              <a:rPr sz="850" spc="10" dirty="0">
                <a:solidFill>
                  <a:srgbClr val="4DC3DF"/>
                </a:solidFill>
                <a:latin typeface="Calibri"/>
                <a:cs typeface="Calibri"/>
              </a:rPr>
              <a:t>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0609" y="1694433"/>
            <a:ext cx="1063625" cy="68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386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77BB43"/>
                </a:solidFill>
                <a:latin typeface="Calibri"/>
                <a:cs typeface="Calibri"/>
              </a:rPr>
              <a:t>CLINICAL </a:t>
            </a:r>
            <a:r>
              <a:rPr sz="1000" b="1" spc="-5" dirty="0">
                <a:solidFill>
                  <a:srgbClr val="77BB43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77BB43"/>
                </a:solidFill>
                <a:latin typeface="Calibri"/>
                <a:cs typeface="Calibri"/>
              </a:rPr>
              <a:t>E</a:t>
            </a:r>
            <a:r>
              <a:rPr sz="1000" b="1" spc="-5" dirty="0">
                <a:solidFill>
                  <a:srgbClr val="77BB43"/>
                </a:solidFill>
                <a:latin typeface="Calibri"/>
                <a:cs typeface="Calibri"/>
              </a:rPr>
              <a:t>X</a:t>
            </a:r>
            <a:r>
              <a:rPr sz="1000" b="1" spc="-10" dirty="0">
                <a:solidFill>
                  <a:srgbClr val="77BB43"/>
                </a:solidFill>
                <a:latin typeface="Calibri"/>
                <a:cs typeface="Calibri"/>
              </a:rPr>
              <a:t>C</a:t>
            </a:r>
            <a:r>
              <a:rPr sz="1000" b="1" spc="-15" dirty="0">
                <a:solidFill>
                  <a:srgbClr val="77BB43"/>
                </a:solidFill>
                <a:latin typeface="Calibri"/>
                <a:cs typeface="Calibri"/>
              </a:rPr>
              <a:t>E</a:t>
            </a:r>
            <a:r>
              <a:rPr sz="1000" b="1" spc="-5" dirty="0">
                <a:solidFill>
                  <a:srgbClr val="77BB43"/>
                </a:solidFill>
                <a:latin typeface="Calibri"/>
                <a:cs typeface="Calibri"/>
              </a:rPr>
              <a:t>LL</a:t>
            </a:r>
            <a:r>
              <a:rPr sz="1000" b="1" spc="-15" dirty="0">
                <a:solidFill>
                  <a:srgbClr val="77BB43"/>
                </a:solidFill>
                <a:latin typeface="Calibri"/>
                <a:cs typeface="Calibri"/>
              </a:rPr>
              <a:t>E</a:t>
            </a:r>
            <a:r>
              <a:rPr sz="1000" b="1" spc="-5" dirty="0">
                <a:solidFill>
                  <a:srgbClr val="77BB43"/>
                </a:solidFill>
                <a:latin typeface="Calibri"/>
                <a:cs typeface="Calibri"/>
              </a:rPr>
              <a:t>N</a:t>
            </a:r>
            <a:r>
              <a:rPr sz="1000" b="1" spc="-10" dirty="0">
                <a:solidFill>
                  <a:srgbClr val="77BB43"/>
                </a:solidFill>
                <a:latin typeface="Calibri"/>
                <a:cs typeface="Calibri"/>
              </a:rPr>
              <a:t>CE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45"/>
              </a:spcBef>
            </a:pPr>
            <a:r>
              <a:rPr sz="900" spc="-5" dirty="0">
                <a:solidFill>
                  <a:srgbClr val="77BB43"/>
                </a:solidFill>
                <a:latin typeface="Calibri"/>
                <a:cs typeface="Calibri"/>
              </a:rPr>
              <a:t>Providing Quality Care </a:t>
            </a:r>
            <a:r>
              <a:rPr sz="900" spc="-190" dirty="0">
                <a:solidFill>
                  <a:srgbClr val="77BB43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77BB43"/>
                </a:solidFill>
                <a:latin typeface="Calibri"/>
                <a:cs typeface="Calibri"/>
              </a:rPr>
              <a:t>Providing</a:t>
            </a:r>
            <a:r>
              <a:rPr sz="900" spc="10" dirty="0">
                <a:solidFill>
                  <a:srgbClr val="77BB43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77BB43"/>
                </a:solidFill>
                <a:latin typeface="Calibri"/>
                <a:cs typeface="Calibri"/>
              </a:rPr>
              <a:t>Safe</a:t>
            </a:r>
            <a:r>
              <a:rPr sz="900" spc="-15" dirty="0">
                <a:solidFill>
                  <a:srgbClr val="77BB43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77BB43"/>
                </a:solidFill>
                <a:latin typeface="Calibri"/>
                <a:cs typeface="Calibri"/>
              </a:rPr>
              <a:t>Care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0609" y="4473955"/>
            <a:ext cx="50990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1D8894"/>
                </a:solidFill>
                <a:latin typeface="Calibri"/>
                <a:cs typeface="Calibri"/>
              </a:rPr>
              <a:t>CULTURAL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0609" y="4860163"/>
            <a:ext cx="10242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464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M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issi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o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n/</a:t>
            </a:r>
            <a:r>
              <a:rPr sz="900" spc="5" dirty="0">
                <a:solidFill>
                  <a:srgbClr val="1D8894"/>
                </a:solidFill>
                <a:latin typeface="Calibri"/>
                <a:cs typeface="Calibri"/>
              </a:rPr>
              <a:t>V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al</a:t>
            </a:r>
            <a:r>
              <a:rPr sz="900" spc="-10" dirty="0">
                <a:solidFill>
                  <a:srgbClr val="1D8894"/>
                </a:solidFill>
                <a:latin typeface="Calibri"/>
                <a:cs typeface="Calibri"/>
              </a:rPr>
              <a:t>u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s  Teamwork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Pat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ient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-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Cen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t</a:t>
            </a:r>
            <a:r>
              <a:rPr sz="900" spc="-10" dirty="0">
                <a:solidFill>
                  <a:srgbClr val="1D8894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1D8894"/>
                </a:solidFill>
                <a:latin typeface="Calibri"/>
                <a:cs typeface="Calibri"/>
              </a:rPr>
              <a:t>e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dnes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s  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Improvement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Focus 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Safety</a:t>
            </a:r>
            <a:r>
              <a:rPr sz="900" spc="-10" dirty="0">
                <a:solidFill>
                  <a:srgbClr val="1D8894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D8894"/>
                </a:solidFill>
                <a:latin typeface="Calibri"/>
                <a:cs typeface="Calibri"/>
              </a:rPr>
              <a:t>as</a:t>
            </a:r>
            <a:r>
              <a:rPr sz="900" spc="-15" dirty="0">
                <a:solidFill>
                  <a:srgbClr val="1D8894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1D8894"/>
                </a:solidFill>
                <a:latin typeface="Calibri"/>
                <a:cs typeface="Calibri"/>
              </a:rPr>
              <a:t>Priority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45007" y="94615"/>
            <a:ext cx="67678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0" spc="-15" dirty="0">
                <a:latin typeface="Calibri Light"/>
                <a:cs typeface="Calibri Light"/>
              </a:rPr>
              <a:t>Compassionate </a:t>
            </a:r>
            <a:r>
              <a:rPr sz="4000" b="0" spc="-10" dirty="0">
                <a:latin typeface="Calibri Light"/>
                <a:cs typeface="Calibri Light"/>
              </a:rPr>
              <a:t>Connected </a:t>
            </a:r>
            <a:r>
              <a:rPr sz="4000" b="0" spc="-20" dirty="0">
                <a:latin typeface="Calibri Light"/>
                <a:cs typeface="Calibri Light"/>
              </a:rPr>
              <a:t>Care® </a:t>
            </a:r>
            <a:r>
              <a:rPr sz="4000" b="0" spc="-890" dirty="0"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EC7C30"/>
                </a:solidFill>
                <a:latin typeface="Calibri Light"/>
                <a:cs typeface="Calibri Light"/>
              </a:rPr>
              <a:t>For</a:t>
            </a:r>
            <a:r>
              <a:rPr sz="4000" b="0" spc="-15" dirty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rgbClr val="EC7C30"/>
                </a:solidFill>
                <a:latin typeface="Calibri Light"/>
                <a:cs typeface="Calibri Light"/>
              </a:rPr>
              <a:t>the</a:t>
            </a:r>
            <a:r>
              <a:rPr sz="4000" b="0" dirty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sz="4000" b="0" spc="-20" dirty="0">
                <a:solidFill>
                  <a:srgbClr val="EC7C30"/>
                </a:solidFill>
                <a:latin typeface="Calibri Light"/>
                <a:cs typeface="Calibri Light"/>
              </a:rPr>
              <a:t>Caregiver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972" y="5911596"/>
            <a:ext cx="2947670" cy="414655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984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75"/>
              </a:spcBef>
            </a:pP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QUALITATIVE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3255" y="5911596"/>
            <a:ext cx="4272280" cy="414655"/>
          </a:xfrm>
          <a:prstGeom prst="rect">
            <a:avLst/>
          </a:prstGeom>
          <a:solidFill>
            <a:srgbClr val="8496AF"/>
          </a:solidFill>
        </p:spPr>
        <p:txBody>
          <a:bodyPr vert="horz" wrap="square" lIns="0" tIns="984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75"/>
              </a:spcBef>
            </a:pP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QUANTITATIVE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0371" y="5911596"/>
            <a:ext cx="3413760" cy="41465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984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7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CAREGIVER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EXPERIENCE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474" y="1673479"/>
            <a:ext cx="24720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898885"/>
                </a:solidFill>
                <a:latin typeface="Calibri"/>
                <a:cs typeface="Calibri"/>
              </a:rPr>
              <a:t>COMPLEXITY</a:t>
            </a:r>
            <a:r>
              <a:rPr sz="1100" b="1" spc="-35" dirty="0">
                <a:solidFill>
                  <a:srgbClr val="89888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AND</a:t>
            </a:r>
            <a:r>
              <a:rPr sz="1100" b="1" spc="-25" dirty="0">
                <a:solidFill>
                  <a:srgbClr val="89888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GRAVITY</a:t>
            </a:r>
            <a:r>
              <a:rPr sz="1100" b="1" spc="-20" dirty="0">
                <a:solidFill>
                  <a:srgbClr val="898885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898885"/>
                </a:solidFill>
                <a:latin typeface="Calibri"/>
                <a:cs typeface="Calibri"/>
              </a:rPr>
              <a:t>OF 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THE</a:t>
            </a:r>
            <a:r>
              <a:rPr sz="1100" b="1" spc="-10" dirty="0">
                <a:solidFill>
                  <a:srgbClr val="898885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898885"/>
                </a:solidFill>
                <a:latin typeface="Calibri"/>
                <a:cs typeface="Calibri"/>
              </a:rPr>
              <a:t>WORK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5474" y="2176652"/>
            <a:ext cx="14986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898885"/>
                </a:solidFill>
                <a:latin typeface="Calibri"/>
                <a:cs typeface="Calibri"/>
              </a:rPr>
              <a:t>M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A</a:t>
            </a:r>
            <a:r>
              <a:rPr sz="1100" b="1" spc="5" dirty="0">
                <a:solidFill>
                  <a:srgbClr val="898885"/>
                </a:solidFill>
                <a:latin typeface="Calibri"/>
                <a:cs typeface="Calibri"/>
              </a:rPr>
              <a:t>N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A</a:t>
            </a:r>
            <a:r>
              <a:rPr sz="1100" b="1" spc="5" dirty="0">
                <a:solidFill>
                  <a:srgbClr val="898885"/>
                </a:solidFill>
                <a:latin typeface="Calibri"/>
                <a:cs typeface="Calibri"/>
              </a:rPr>
              <a:t>G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E</a:t>
            </a:r>
            <a:r>
              <a:rPr sz="1100" b="1" spc="-5" dirty="0">
                <a:solidFill>
                  <a:srgbClr val="898885"/>
                </a:solidFill>
                <a:latin typeface="Calibri"/>
                <a:cs typeface="Calibri"/>
              </a:rPr>
              <a:t>M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ENT</a:t>
            </a:r>
            <a:r>
              <a:rPr sz="1100" b="1" spc="-40" dirty="0">
                <a:solidFill>
                  <a:srgbClr val="898885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898885"/>
                </a:solidFill>
                <a:latin typeface="Calibri"/>
                <a:cs typeface="Calibri"/>
              </a:rPr>
              <a:t>S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UPPORT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474" y="2679573"/>
            <a:ext cx="1309370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898885"/>
                </a:solidFill>
                <a:latin typeface="Calibri"/>
                <a:cs typeface="Calibri"/>
              </a:rPr>
              <a:t>TEAMWORK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EMPATHY</a:t>
            </a:r>
            <a:r>
              <a:rPr sz="1100" b="1" spc="-45" dirty="0">
                <a:solidFill>
                  <a:srgbClr val="89888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AND</a:t>
            </a:r>
            <a:r>
              <a:rPr sz="1100" b="1" spc="-50" dirty="0">
                <a:solidFill>
                  <a:srgbClr val="89888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TRUST</a:t>
            </a:r>
            <a:endParaRPr sz="1100">
              <a:latin typeface="Calibri"/>
              <a:cs typeface="Calibri"/>
            </a:endParaRPr>
          </a:p>
          <a:p>
            <a:pPr marL="12700" marR="46990">
              <a:lnSpc>
                <a:spcPct val="300000"/>
              </a:lnSpc>
            </a:pPr>
            <a:r>
              <a:rPr sz="1100" b="1" spc="-5" dirty="0">
                <a:solidFill>
                  <a:srgbClr val="898885"/>
                </a:solidFill>
                <a:latin typeface="Calibri"/>
                <a:cs typeface="Calibri"/>
              </a:rPr>
              <a:t>WORK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/L</a:t>
            </a:r>
            <a:r>
              <a:rPr sz="1100" b="1" spc="5" dirty="0">
                <a:solidFill>
                  <a:srgbClr val="898885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FE</a:t>
            </a:r>
            <a:r>
              <a:rPr sz="1100" b="1" spc="-25" dirty="0">
                <a:solidFill>
                  <a:srgbClr val="89888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BALA</a:t>
            </a:r>
            <a:r>
              <a:rPr sz="1100" b="1" spc="5" dirty="0">
                <a:solidFill>
                  <a:srgbClr val="898885"/>
                </a:solidFill>
                <a:latin typeface="Calibri"/>
                <a:cs typeface="Calibri"/>
              </a:rPr>
              <a:t>N</a:t>
            </a:r>
            <a:r>
              <a:rPr sz="1100" b="1" dirty="0">
                <a:solidFill>
                  <a:srgbClr val="898885"/>
                </a:solidFill>
                <a:latin typeface="Calibri"/>
                <a:cs typeface="Calibri"/>
              </a:rPr>
              <a:t>CE  COMMUNICATION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8961" y="1626870"/>
            <a:ext cx="0" cy="3950335"/>
          </a:xfrm>
          <a:custGeom>
            <a:avLst/>
            <a:gdLst/>
            <a:ahLst/>
            <a:cxnLst/>
            <a:rect l="l" t="t" r="r" b="b"/>
            <a:pathLst>
              <a:path h="3950335">
                <a:moveTo>
                  <a:pt x="0" y="3950207"/>
                </a:moveTo>
                <a:lnTo>
                  <a:pt x="0" y="0"/>
                </a:lnTo>
              </a:path>
            </a:pathLst>
          </a:custGeom>
          <a:ln w="1905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6939" y="6444336"/>
            <a:ext cx="72453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885"/>
                </a:solidFill>
                <a:latin typeface="Georgia"/>
                <a:cs typeface="Georgia"/>
              </a:rPr>
              <a:t>7/12/2021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476" y="291795"/>
            <a:ext cx="551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Patient’s</a:t>
            </a:r>
            <a:r>
              <a:rPr sz="2800" spc="10" dirty="0"/>
              <a:t> </a:t>
            </a:r>
            <a:r>
              <a:rPr sz="2800" spc="-20" dirty="0"/>
              <a:t>Perspective</a:t>
            </a:r>
            <a:r>
              <a:rPr sz="2800" spc="10" dirty="0"/>
              <a:t> </a:t>
            </a:r>
            <a:r>
              <a:rPr sz="2800" spc="-5" dirty="0"/>
              <a:t>of</a:t>
            </a:r>
            <a:r>
              <a:rPr sz="2800" spc="-15" dirty="0"/>
              <a:t> </a:t>
            </a:r>
            <a:r>
              <a:rPr sz="2800" spc="-5" dirty="0"/>
              <a:t>Human</a:t>
            </a:r>
            <a:r>
              <a:rPr sz="2800" spc="25" dirty="0"/>
              <a:t> </a:t>
            </a:r>
            <a:r>
              <a:rPr sz="2800" spc="-10" dirty="0"/>
              <a:t>Caring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2642" y="2625488"/>
            <a:ext cx="5030425" cy="17220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8768" y="2054479"/>
            <a:ext cx="3693160" cy="29711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476250" indent="-28702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Narrative comments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reveal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rich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context</a:t>
            </a:r>
            <a:r>
              <a:rPr sz="1600" spc="-5" dirty="0">
                <a:latin typeface="Calibri"/>
                <a:cs typeface="Calibri"/>
              </a:rPr>
              <a:t> of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human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caring</a:t>
            </a:r>
            <a:r>
              <a:rPr sz="1600" spc="-10" dirty="0">
                <a:latin typeface="Calibri"/>
                <a:cs typeface="Calibri"/>
              </a:rPr>
              <a:t> from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patient’s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perspective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250">
              <a:latin typeface="Calibri"/>
              <a:cs typeface="Calibri"/>
            </a:endParaRPr>
          </a:p>
          <a:p>
            <a:pPr marL="286385" marR="662305" indent="-286385" algn="r">
              <a:lnSpc>
                <a:spcPts val="1825"/>
              </a:lnSpc>
              <a:buFont typeface="Arial"/>
              <a:buChar char="•"/>
              <a:tabLst>
                <a:tab pos="2863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analysis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provides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insights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from</a:t>
            </a:r>
            <a:endParaRPr sz="1600">
              <a:latin typeface="Calibri"/>
              <a:cs typeface="Calibri"/>
            </a:endParaRPr>
          </a:p>
          <a:p>
            <a:pPr marR="612775" algn="r">
              <a:lnSpc>
                <a:spcPts val="1825"/>
              </a:lnSpc>
            </a:pPr>
            <a:r>
              <a:rPr sz="1600" spc="-10" dirty="0">
                <a:latin typeface="Calibri"/>
                <a:cs typeface="Calibri"/>
              </a:rPr>
              <a:t>thousands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narrative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comments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Calibri"/>
              <a:cs typeface="Calibri"/>
            </a:endParaRPr>
          </a:p>
          <a:p>
            <a:pPr marL="299085" marR="5080" indent="-287020">
              <a:lnSpc>
                <a:spcPts val="173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AI </a:t>
            </a:r>
            <a:r>
              <a:rPr sz="1600" spc="-10" dirty="0">
                <a:latin typeface="Calibri"/>
                <a:cs typeface="Calibri"/>
              </a:rPr>
              <a:t>shows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aggregate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trends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from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patients’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words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creates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narrative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evidence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basis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understand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patients’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needs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expectations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444336"/>
            <a:ext cx="72453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885"/>
                </a:solidFill>
                <a:latin typeface="Georgia"/>
                <a:cs typeface="Georgia"/>
              </a:rPr>
              <a:t>7/12/2021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777" y="394461"/>
            <a:ext cx="3832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Hearing</a:t>
            </a:r>
            <a:r>
              <a:rPr sz="2800" spc="-15" dirty="0"/>
              <a:t> </a:t>
            </a:r>
            <a:r>
              <a:rPr sz="2800" spc="-10" dirty="0"/>
              <a:t>What</a:t>
            </a:r>
            <a:r>
              <a:rPr sz="2800" spc="-20" dirty="0"/>
              <a:t> Patients</a:t>
            </a:r>
            <a:r>
              <a:rPr sz="2800" spc="5" dirty="0"/>
              <a:t> </a:t>
            </a:r>
            <a:r>
              <a:rPr sz="2800" spc="-20" dirty="0"/>
              <a:t>Say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2446" y="2546730"/>
            <a:ext cx="344551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-1270" algn="ctr">
              <a:lnSpc>
                <a:spcPts val="2590"/>
              </a:lnSpc>
              <a:spcBef>
                <a:spcPts val="425"/>
              </a:spcBef>
            </a:pPr>
            <a:r>
              <a:rPr sz="2400" i="1" spc="-5" dirty="0">
                <a:latin typeface="Calibri"/>
                <a:cs typeface="Calibri"/>
              </a:rPr>
              <a:t>“My nurses </a:t>
            </a:r>
            <a:r>
              <a:rPr sz="2400" i="1" dirty="0">
                <a:latin typeface="Calibri"/>
                <a:cs typeface="Calibri"/>
              </a:rPr>
              <a:t>were </a:t>
            </a:r>
            <a:r>
              <a:rPr sz="2400" i="1" spc="-5" dirty="0">
                <a:latin typeface="Calibri"/>
                <a:cs typeface="Calibri"/>
              </a:rPr>
              <a:t>so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understanding </a:t>
            </a:r>
            <a:r>
              <a:rPr sz="2400" i="1" dirty="0">
                <a:latin typeface="Calibri"/>
                <a:cs typeface="Calibri"/>
              </a:rPr>
              <a:t>with </a:t>
            </a:r>
            <a:r>
              <a:rPr sz="2400" i="1" spc="-5" dirty="0">
                <a:latin typeface="Calibri"/>
                <a:cs typeface="Calibri"/>
              </a:rPr>
              <a:t>me, but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the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doctor </a:t>
            </a:r>
            <a:r>
              <a:rPr sz="2400" i="1" spc="-5" dirty="0">
                <a:latin typeface="Calibri"/>
                <a:cs typeface="Calibri"/>
              </a:rPr>
              <a:t>always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seemed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ts val="2560"/>
              </a:lnSpc>
            </a:pPr>
            <a:r>
              <a:rPr sz="2400" i="1" spc="-25" dirty="0">
                <a:latin typeface="Calibri"/>
                <a:cs typeface="Calibri"/>
              </a:rPr>
              <a:t>rushed.”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3123" y="1280160"/>
            <a:ext cx="6172200" cy="2089785"/>
          </a:xfrm>
          <a:custGeom>
            <a:avLst/>
            <a:gdLst/>
            <a:ahLst/>
            <a:cxnLst/>
            <a:rect l="l" t="t" r="r" b="b"/>
            <a:pathLst>
              <a:path w="6172200" h="2089785">
                <a:moveTo>
                  <a:pt x="5823966" y="0"/>
                </a:moveTo>
                <a:lnTo>
                  <a:pt x="348234" y="0"/>
                </a:lnTo>
                <a:lnTo>
                  <a:pt x="300990" y="3179"/>
                </a:lnTo>
                <a:lnTo>
                  <a:pt x="255675" y="12442"/>
                </a:lnTo>
                <a:lnTo>
                  <a:pt x="212705" y="27372"/>
                </a:lnTo>
                <a:lnTo>
                  <a:pt x="172494" y="47554"/>
                </a:lnTo>
                <a:lnTo>
                  <a:pt x="135458" y="72573"/>
                </a:lnTo>
                <a:lnTo>
                  <a:pt x="102012" y="102012"/>
                </a:lnTo>
                <a:lnTo>
                  <a:pt x="72573" y="135458"/>
                </a:lnTo>
                <a:lnTo>
                  <a:pt x="47554" y="172494"/>
                </a:lnTo>
                <a:lnTo>
                  <a:pt x="27372" y="212705"/>
                </a:lnTo>
                <a:lnTo>
                  <a:pt x="12442" y="255675"/>
                </a:lnTo>
                <a:lnTo>
                  <a:pt x="3179" y="300990"/>
                </a:lnTo>
                <a:lnTo>
                  <a:pt x="0" y="348234"/>
                </a:lnTo>
                <a:lnTo>
                  <a:pt x="0" y="1741169"/>
                </a:lnTo>
                <a:lnTo>
                  <a:pt x="3179" y="1788413"/>
                </a:lnTo>
                <a:lnTo>
                  <a:pt x="12442" y="1833728"/>
                </a:lnTo>
                <a:lnTo>
                  <a:pt x="27372" y="1876698"/>
                </a:lnTo>
                <a:lnTo>
                  <a:pt x="47554" y="1916909"/>
                </a:lnTo>
                <a:lnTo>
                  <a:pt x="72573" y="1953945"/>
                </a:lnTo>
                <a:lnTo>
                  <a:pt x="102012" y="1987391"/>
                </a:lnTo>
                <a:lnTo>
                  <a:pt x="135458" y="2016830"/>
                </a:lnTo>
                <a:lnTo>
                  <a:pt x="172494" y="2041849"/>
                </a:lnTo>
                <a:lnTo>
                  <a:pt x="212705" y="2062031"/>
                </a:lnTo>
                <a:lnTo>
                  <a:pt x="255675" y="2076961"/>
                </a:lnTo>
                <a:lnTo>
                  <a:pt x="300990" y="2086224"/>
                </a:lnTo>
                <a:lnTo>
                  <a:pt x="348234" y="2089403"/>
                </a:lnTo>
                <a:lnTo>
                  <a:pt x="5823966" y="2089403"/>
                </a:lnTo>
                <a:lnTo>
                  <a:pt x="5871209" y="2086224"/>
                </a:lnTo>
                <a:lnTo>
                  <a:pt x="5916524" y="2076961"/>
                </a:lnTo>
                <a:lnTo>
                  <a:pt x="5959494" y="2062031"/>
                </a:lnTo>
                <a:lnTo>
                  <a:pt x="5999705" y="2041849"/>
                </a:lnTo>
                <a:lnTo>
                  <a:pt x="6036741" y="2016830"/>
                </a:lnTo>
                <a:lnTo>
                  <a:pt x="6070187" y="1987391"/>
                </a:lnTo>
                <a:lnTo>
                  <a:pt x="6099626" y="1953945"/>
                </a:lnTo>
                <a:lnTo>
                  <a:pt x="6124645" y="1916909"/>
                </a:lnTo>
                <a:lnTo>
                  <a:pt x="6144827" y="1876698"/>
                </a:lnTo>
                <a:lnTo>
                  <a:pt x="6159757" y="1833728"/>
                </a:lnTo>
                <a:lnTo>
                  <a:pt x="6169020" y="1788413"/>
                </a:lnTo>
                <a:lnTo>
                  <a:pt x="6172200" y="1741169"/>
                </a:lnTo>
                <a:lnTo>
                  <a:pt x="6172200" y="348234"/>
                </a:lnTo>
                <a:lnTo>
                  <a:pt x="6169020" y="300990"/>
                </a:lnTo>
                <a:lnTo>
                  <a:pt x="6159757" y="255675"/>
                </a:lnTo>
                <a:lnTo>
                  <a:pt x="6144827" y="212705"/>
                </a:lnTo>
                <a:lnTo>
                  <a:pt x="6124645" y="172494"/>
                </a:lnTo>
                <a:lnTo>
                  <a:pt x="6099626" y="135458"/>
                </a:lnTo>
                <a:lnTo>
                  <a:pt x="6070187" y="102012"/>
                </a:lnTo>
                <a:lnTo>
                  <a:pt x="6036741" y="72573"/>
                </a:lnTo>
                <a:lnTo>
                  <a:pt x="5999705" y="47554"/>
                </a:lnTo>
                <a:lnTo>
                  <a:pt x="5959494" y="27372"/>
                </a:lnTo>
                <a:lnTo>
                  <a:pt x="5916524" y="12442"/>
                </a:lnTo>
                <a:lnTo>
                  <a:pt x="5871209" y="3179"/>
                </a:lnTo>
                <a:lnTo>
                  <a:pt x="582396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340860" marR="5080">
              <a:lnSpc>
                <a:spcPts val="4180"/>
              </a:lnSpc>
              <a:spcBef>
                <a:spcPts val="560"/>
              </a:spcBef>
            </a:pPr>
            <a:r>
              <a:rPr spc="-20" dirty="0"/>
              <a:t>Patients </a:t>
            </a:r>
            <a:r>
              <a:rPr spc="-10" dirty="0"/>
              <a:t>often </a:t>
            </a:r>
            <a:r>
              <a:rPr spc="-5" dirty="0"/>
              <a:t>describe </a:t>
            </a:r>
            <a:r>
              <a:rPr spc="-15" dirty="0"/>
              <a:t>more </a:t>
            </a:r>
            <a:r>
              <a:rPr spc="-844" dirty="0"/>
              <a:t> </a:t>
            </a:r>
            <a:r>
              <a:rPr dirty="0"/>
              <a:t>than </a:t>
            </a:r>
            <a:r>
              <a:rPr spc="-5" dirty="0"/>
              <a:t>one </a:t>
            </a:r>
            <a:r>
              <a:rPr dirty="0"/>
              <a:t>aspect </a:t>
            </a:r>
            <a:r>
              <a:rPr spc="-5" dirty="0"/>
              <a:t>of human </a:t>
            </a:r>
            <a:r>
              <a:rPr dirty="0"/>
              <a:t> </a:t>
            </a:r>
            <a:r>
              <a:rPr spc="-5" dirty="0"/>
              <a:t>caring</a:t>
            </a:r>
            <a:r>
              <a:rPr spc="-2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their</a:t>
            </a:r>
            <a:r>
              <a:rPr spc="-30" dirty="0"/>
              <a:t> </a:t>
            </a:r>
            <a:r>
              <a:rPr spc="-15" dirty="0"/>
              <a:t>comments</a:t>
            </a:r>
          </a:p>
        </p:txBody>
      </p:sp>
      <p:sp>
        <p:nvSpPr>
          <p:cNvPr id="6" name="object 6"/>
          <p:cNvSpPr/>
          <p:nvPr/>
        </p:nvSpPr>
        <p:spPr>
          <a:xfrm>
            <a:off x="5183123" y="3479291"/>
            <a:ext cx="6172200" cy="2089785"/>
          </a:xfrm>
          <a:custGeom>
            <a:avLst/>
            <a:gdLst/>
            <a:ahLst/>
            <a:cxnLst/>
            <a:rect l="l" t="t" r="r" b="b"/>
            <a:pathLst>
              <a:path w="6172200" h="2089785">
                <a:moveTo>
                  <a:pt x="5823966" y="0"/>
                </a:moveTo>
                <a:lnTo>
                  <a:pt x="348234" y="0"/>
                </a:lnTo>
                <a:lnTo>
                  <a:pt x="300990" y="3179"/>
                </a:lnTo>
                <a:lnTo>
                  <a:pt x="255675" y="12442"/>
                </a:lnTo>
                <a:lnTo>
                  <a:pt x="212705" y="27372"/>
                </a:lnTo>
                <a:lnTo>
                  <a:pt x="172494" y="47554"/>
                </a:lnTo>
                <a:lnTo>
                  <a:pt x="135458" y="72573"/>
                </a:lnTo>
                <a:lnTo>
                  <a:pt x="102012" y="102012"/>
                </a:lnTo>
                <a:lnTo>
                  <a:pt x="72573" y="135458"/>
                </a:lnTo>
                <a:lnTo>
                  <a:pt x="47554" y="172494"/>
                </a:lnTo>
                <a:lnTo>
                  <a:pt x="27372" y="212705"/>
                </a:lnTo>
                <a:lnTo>
                  <a:pt x="12442" y="255675"/>
                </a:lnTo>
                <a:lnTo>
                  <a:pt x="3179" y="300990"/>
                </a:lnTo>
                <a:lnTo>
                  <a:pt x="0" y="348234"/>
                </a:lnTo>
                <a:lnTo>
                  <a:pt x="0" y="1741170"/>
                </a:lnTo>
                <a:lnTo>
                  <a:pt x="3179" y="1788413"/>
                </a:lnTo>
                <a:lnTo>
                  <a:pt x="12442" y="1833728"/>
                </a:lnTo>
                <a:lnTo>
                  <a:pt x="27372" y="1876698"/>
                </a:lnTo>
                <a:lnTo>
                  <a:pt x="47554" y="1916909"/>
                </a:lnTo>
                <a:lnTo>
                  <a:pt x="72573" y="1953945"/>
                </a:lnTo>
                <a:lnTo>
                  <a:pt x="102012" y="1987391"/>
                </a:lnTo>
                <a:lnTo>
                  <a:pt x="135458" y="2016830"/>
                </a:lnTo>
                <a:lnTo>
                  <a:pt x="172494" y="2041849"/>
                </a:lnTo>
                <a:lnTo>
                  <a:pt x="212705" y="2062031"/>
                </a:lnTo>
                <a:lnTo>
                  <a:pt x="255675" y="2076961"/>
                </a:lnTo>
                <a:lnTo>
                  <a:pt x="300990" y="2086224"/>
                </a:lnTo>
                <a:lnTo>
                  <a:pt x="348234" y="2089404"/>
                </a:lnTo>
                <a:lnTo>
                  <a:pt x="5823966" y="2089404"/>
                </a:lnTo>
                <a:lnTo>
                  <a:pt x="5871209" y="2086224"/>
                </a:lnTo>
                <a:lnTo>
                  <a:pt x="5916524" y="2076961"/>
                </a:lnTo>
                <a:lnTo>
                  <a:pt x="5959494" y="2062031"/>
                </a:lnTo>
                <a:lnTo>
                  <a:pt x="5999705" y="2041849"/>
                </a:lnTo>
                <a:lnTo>
                  <a:pt x="6036741" y="2016830"/>
                </a:lnTo>
                <a:lnTo>
                  <a:pt x="6070187" y="1987391"/>
                </a:lnTo>
                <a:lnTo>
                  <a:pt x="6099626" y="1953945"/>
                </a:lnTo>
                <a:lnTo>
                  <a:pt x="6124645" y="1916909"/>
                </a:lnTo>
                <a:lnTo>
                  <a:pt x="6144827" y="1876698"/>
                </a:lnTo>
                <a:lnTo>
                  <a:pt x="6159757" y="1833728"/>
                </a:lnTo>
                <a:lnTo>
                  <a:pt x="6169020" y="1788413"/>
                </a:lnTo>
                <a:lnTo>
                  <a:pt x="6172200" y="1741170"/>
                </a:lnTo>
                <a:lnTo>
                  <a:pt x="6172200" y="348234"/>
                </a:lnTo>
                <a:lnTo>
                  <a:pt x="6169020" y="300990"/>
                </a:lnTo>
                <a:lnTo>
                  <a:pt x="6159757" y="255675"/>
                </a:lnTo>
                <a:lnTo>
                  <a:pt x="6144827" y="212705"/>
                </a:lnTo>
                <a:lnTo>
                  <a:pt x="6124645" y="172494"/>
                </a:lnTo>
                <a:lnTo>
                  <a:pt x="6099626" y="135458"/>
                </a:lnTo>
                <a:lnTo>
                  <a:pt x="6070187" y="102012"/>
                </a:lnTo>
                <a:lnTo>
                  <a:pt x="6036741" y="72573"/>
                </a:lnTo>
                <a:lnTo>
                  <a:pt x="5999705" y="47554"/>
                </a:lnTo>
                <a:lnTo>
                  <a:pt x="5959494" y="27372"/>
                </a:lnTo>
                <a:lnTo>
                  <a:pt x="5916524" y="12442"/>
                </a:lnTo>
                <a:lnTo>
                  <a:pt x="5871209" y="3179"/>
                </a:lnTo>
                <a:lnTo>
                  <a:pt x="582396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17946" y="3634485"/>
            <a:ext cx="5551170" cy="166623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4180"/>
              </a:lnSpc>
              <a:spcBef>
                <a:spcPts val="560"/>
              </a:spcBef>
            </a:pPr>
            <a:r>
              <a:rPr sz="3800" dirty="0">
                <a:solidFill>
                  <a:srgbClr val="FFFFFF"/>
                </a:solidFill>
                <a:latin typeface="Calibri"/>
                <a:cs typeface="Calibri"/>
              </a:rPr>
              <a:t>Expert AI should </a:t>
            </a:r>
            <a:r>
              <a:rPr sz="3800" spc="-20" dirty="0">
                <a:solidFill>
                  <a:srgbClr val="FFFFFF"/>
                </a:solidFill>
                <a:latin typeface="Calibri"/>
                <a:cs typeface="Calibri"/>
              </a:rPr>
              <a:t>analyze </a:t>
            </a:r>
            <a:r>
              <a:rPr sz="3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Calibri"/>
                <a:cs typeface="Calibri"/>
              </a:rPr>
              <a:t>narrative </a:t>
            </a:r>
            <a:r>
              <a:rPr sz="3800" spc="-15" dirty="0">
                <a:solidFill>
                  <a:srgbClr val="FFFFFF"/>
                </a:solidFill>
                <a:latin typeface="Calibri"/>
                <a:cs typeface="Calibri"/>
              </a:rPr>
              <a:t>comments </a:t>
            </a:r>
            <a:r>
              <a:rPr sz="3800" spc="-10" dirty="0">
                <a:solidFill>
                  <a:srgbClr val="FFFFFF"/>
                </a:solidFill>
                <a:latin typeface="Calibri"/>
                <a:cs typeface="Calibri"/>
              </a:rPr>
              <a:t>phrase- </a:t>
            </a:r>
            <a:r>
              <a:rPr sz="3800" spc="-8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Calibri"/>
                <a:cs typeface="Calibri"/>
              </a:rPr>
              <a:t>by-phrase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6444336"/>
            <a:ext cx="72453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885"/>
                </a:solidFill>
                <a:latin typeface="Georgia"/>
                <a:cs typeface="Georgia"/>
              </a:rPr>
              <a:t>7/12/2021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467994"/>
            <a:ext cx="4111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AI </a:t>
            </a:r>
            <a:r>
              <a:rPr sz="2800" spc="-10" dirty="0"/>
              <a:t>Analysis</a:t>
            </a:r>
            <a:r>
              <a:rPr sz="2800" spc="5" dirty="0"/>
              <a:t> </a:t>
            </a:r>
            <a:r>
              <a:rPr sz="2800" spc="-5" dirty="0"/>
              <a:t>of</a:t>
            </a:r>
            <a:r>
              <a:rPr sz="2800" spc="-10" dirty="0"/>
              <a:t> </a:t>
            </a:r>
            <a:r>
              <a:rPr sz="2800" spc="-20" dirty="0"/>
              <a:t>Narrative</a:t>
            </a:r>
            <a:r>
              <a:rPr sz="2800" spc="5" dirty="0"/>
              <a:t> </a:t>
            </a:r>
            <a:r>
              <a:rPr sz="2800" spc="-20" dirty="0"/>
              <a:t>Data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4028" y="2068599"/>
            <a:ext cx="9324765" cy="39462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6444336"/>
            <a:ext cx="72453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885"/>
                </a:solidFill>
                <a:latin typeface="Georgia"/>
                <a:cs typeface="Georgia"/>
              </a:rPr>
              <a:t>7/12/2021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022" y="336296"/>
            <a:ext cx="4917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Aggregate</a:t>
            </a:r>
            <a:r>
              <a:rPr sz="2800" spc="-55" dirty="0"/>
              <a:t> </a:t>
            </a:r>
            <a:r>
              <a:rPr sz="2800" spc="-40" dirty="0"/>
              <a:t>Trends</a:t>
            </a:r>
            <a:r>
              <a:rPr sz="2800" spc="-15" dirty="0"/>
              <a:t> </a:t>
            </a:r>
            <a:r>
              <a:rPr sz="2800" spc="-20" dirty="0"/>
              <a:t>From</a:t>
            </a:r>
            <a:r>
              <a:rPr sz="2800" spc="5" dirty="0"/>
              <a:t> </a:t>
            </a:r>
            <a:r>
              <a:rPr sz="2800" spc="-15" dirty="0"/>
              <a:t>Narratives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8768" y="2061159"/>
            <a:ext cx="2966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What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matters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most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24" y="3186683"/>
            <a:ext cx="5157216" cy="23210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51575" y="2061159"/>
            <a:ext cx="3220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Based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patients’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words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029" y="3369005"/>
            <a:ext cx="4387215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b="1" spc="-20" dirty="0">
                <a:latin typeface="Calibri"/>
                <a:cs typeface="Calibri"/>
              </a:rPr>
              <a:t>Patients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value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caring </a:t>
            </a:r>
            <a:r>
              <a:rPr sz="2800" b="1" spc="-5" dirty="0">
                <a:latin typeface="Calibri"/>
                <a:cs typeface="Calibri"/>
              </a:rPr>
              <a:t> aspect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nursing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significantly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more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knowledge </a:t>
            </a:r>
            <a:r>
              <a:rPr sz="2800" b="1" spc="-5" dirty="0">
                <a:latin typeface="Calibri"/>
                <a:cs typeface="Calibri"/>
              </a:rPr>
              <a:t> aspect.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561" y="5642990"/>
            <a:ext cx="2882421" cy="241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6939" y="6444336"/>
            <a:ext cx="72453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885"/>
                </a:solidFill>
                <a:latin typeface="Georgia"/>
                <a:cs typeface="Georgia"/>
              </a:rPr>
              <a:t>7/12/2021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966" y="410972"/>
            <a:ext cx="10185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Building</a:t>
            </a:r>
            <a:r>
              <a:rPr sz="2800" spc="35" dirty="0"/>
              <a:t> </a:t>
            </a:r>
            <a:r>
              <a:rPr sz="2800" spc="-5" dirty="0"/>
              <a:t>a</a:t>
            </a:r>
            <a:r>
              <a:rPr sz="2800" dirty="0"/>
              <a:t> </a:t>
            </a:r>
            <a:r>
              <a:rPr sz="2800" spc="-20" dirty="0"/>
              <a:t>Narrative</a:t>
            </a:r>
            <a:r>
              <a:rPr sz="2800" spc="20" dirty="0"/>
              <a:t> </a:t>
            </a:r>
            <a:r>
              <a:rPr sz="2800" spc="-15" dirty="0"/>
              <a:t>Evidence</a:t>
            </a:r>
            <a:r>
              <a:rPr sz="2800" dirty="0"/>
              <a:t> </a:t>
            </a:r>
            <a:r>
              <a:rPr sz="2800" spc="-5" dirty="0"/>
              <a:t>Basis</a:t>
            </a:r>
            <a:r>
              <a:rPr sz="2800" spc="10" dirty="0"/>
              <a:t> </a:t>
            </a:r>
            <a:r>
              <a:rPr sz="2800" spc="-25" dirty="0"/>
              <a:t>for</a:t>
            </a:r>
            <a:r>
              <a:rPr sz="2800" spc="10" dirty="0"/>
              <a:t> </a:t>
            </a:r>
            <a:r>
              <a:rPr sz="2800" spc="-15" dirty="0"/>
              <a:t>Compassionate</a:t>
            </a:r>
            <a:r>
              <a:rPr sz="2800" spc="20" dirty="0"/>
              <a:t> </a:t>
            </a:r>
            <a:r>
              <a:rPr sz="2800" spc="-10" dirty="0"/>
              <a:t>Connected</a:t>
            </a:r>
            <a:r>
              <a:rPr sz="2800" spc="25" dirty="0"/>
              <a:t> </a:t>
            </a:r>
            <a:r>
              <a:rPr sz="2800" spc="-15" dirty="0"/>
              <a:t>Care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524" y="1836161"/>
            <a:ext cx="9499355" cy="43406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6444336"/>
            <a:ext cx="72453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98885"/>
                </a:solidFill>
                <a:latin typeface="Georgia"/>
                <a:cs typeface="Georgia"/>
              </a:rPr>
              <a:t>7/12/2021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EECC-C6E9-4E08-9524-B1943564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762000"/>
            <a:ext cx="9431527" cy="4985980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520"/>
              </a:spcBef>
            </a:pPr>
            <a:r>
              <a:rPr lang="en-US" sz="4400" b="1" spc="-10" dirty="0"/>
              <a:t>Chapter</a:t>
            </a:r>
            <a:r>
              <a:rPr lang="en-US" sz="4400" b="1" spc="10" dirty="0"/>
              <a:t> </a:t>
            </a:r>
            <a:r>
              <a:rPr lang="en-US" sz="4400" b="1" dirty="0"/>
              <a:t>11.</a:t>
            </a:r>
            <a:r>
              <a:rPr lang="en-US" sz="4400" b="1" spc="-5" dirty="0"/>
              <a:t> </a:t>
            </a:r>
            <a:r>
              <a:rPr lang="en-US" sz="4400" b="1" spc="-10" dirty="0"/>
              <a:t>Promoting</a:t>
            </a:r>
            <a:r>
              <a:rPr lang="en-US" sz="4400" b="1" spc="-5" dirty="0"/>
              <a:t> </a:t>
            </a:r>
            <a:r>
              <a:rPr lang="en-US" sz="4400" b="1" spc="-10" dirty="0"/>
              <a:t>Exceptional </a:t>
            </a:r>
            <a:r>
              <a:rPr lang="en-US" sz="4400" b="1" spc="-20" dirty="0"/>
              <a:t>Patient</a:t>
            </a:r>
            <a:r>
              <a:rPr lang="en-US" sz="4400" b="1" spc="-5" dirty="0"/>
              <a:t> Experience </a:t>
            </a:r>
            <a:r>
              <a:rPr lang="en-US" sz="4400" b="1" spc="-705" dirty="0"/>
              <a:t> </a:t>
            </a:r>
            <a:r>
              <a:rPr lang="en-US" sz="4400" b="1" spc="-10" dirty="0"/>
              <a:t>Through</a:t>
            </a:r>
            <a:r>
              <a:rPr lang="en-US" sz="4400" b="1" spc="10" dirty="0"/>
              <a:t> </a:t>
            </a:r>
            <a:r>
              <a:rPr lang="en-US" sz="4400" b="1" spc="-10" dirty="0"/>
              <a:t>Compassionate</a:t>
            </a:r>
            <a:r>
              <a:rPr lang="en-US" sz="4400" b="1" spc="10" dirty="0"/>
              <a:t> </a:t>
            </a:r>
            <a:r>
              <a:rPr lang="en-US" sz="4400" b="1" spc="-10" dirty="0"/>
              <a:t>Connected</a:t>
            </a:r>
            <a:r>
              <a:rPr lang="en-US" sz="4400" b="1" spc="15" dirty="0"/>
              <a:t> </a:t>
            </a:r>
            <a:r>
              <a:rPr lang="en-US" sz="4400" b="1" spc="-10" dirty="0"/>
              <a:t>Care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Contributors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spc="-5" dirty="0">
                <a:solidFill>
                  <a:srgbClr val="403E3C"/>
                </a:solidFill>
                <a:latin typeface="Calibri"/>
                <a:cs typeface="Calibri"/>
              </a:rPr>
              <a:t>Mary </a:t>
            </a:r>
            <a:r>
              <a:rPr lang="en-US" sz="2400" b="1" spc="-15" dirty="0">
                <a:solidFill>
                  <a:srgbClr val="403E3C"/>
                </a:solidFill>
                <a:latin typeface="Calibri"/>
                <a:cs typeface="Calibri"/>
              </a:rPr>
              <a:t>Jo</a:t>
            </a:r>
            <a:r>
              <a:rPr lang="en-US" sz="2400" b="1" spc="10" dirty="0">
                <a:solidFill>
                  <a:srgbClr val="403E3C"/>
                </a:solidFill>
                <a:latin typeface="Calibri"/>
                <a:cs typeface="Calibri"/>
              </a:rPr>
              <a:t> </a:t>
            </a:r>
            <a:r>
              <a:rPr lang="en-US" sz="2400" b="1" spc="-5" dirty="0" err="1">
                <a:solidFill>
                  <a:srgbClr val="403E3C"/>
                </a:solidFill>
                <a:latin typeface="Calibri"/>
                <a:cs typeface="Calibri"/>
              </a:rPr>
              <a:t>Assi</a:t>
            </a:r>
            <a:r>
              <a:rPr lang="en-US" sz="2400" spc="-5" dirty="0">
                <a:solidFill>
                  <a:srgbClr val="403E3C"/>
                </a:solidFill>
                <a:latin typeface="Calibri"/>
                <a:cs typeface="Calibri"/>
              </a:rPr>
              <a:t>, </a:t>
            </a:r>
            <a:r>
              <a:rPr lang="en-US" sz="2400" spc="-55" dirty="0">
                <a:solidFill>
                  <a:srgbClr val="403E3C"/>
                </a:solidFill>
                <a:latin typeface="Calibri"/>
                <a:cs typeface="Calibri"/>
              </a:rPr>
              <a:t>DNP,</a:t>
            </a:r>
            <a:r>
              <a:rPr lang="en-US" sz="2400" spc="5" dirty="0">
                <a:solidFill>
                  <a:srgbClr val="403E3C"/>
                </a:solidFill>
                <a:latin typeface="Calibri"/>
                <a:cs typeface="Calibri"/>
              </a:rPr>
              <a:t> </a:t>
            </a:r>
            <a:r>
              <a:rPr lang="en-US" sz="2400" spc="-5" dirty="0">
                <a:solidFill>
                  <a:srgbClr val="403E3C"/>
                </a:solidFill>
                <a:latin typeface="Calibri"/>
                <a:cs typeface="Calibri"/>
              </a:rPr>
              <a:t>RN,</a:t>
            </a:r>
            <a:r>
              <a:rPr lang="en-US" sz="2400" spc="15" dirty="0">
                <a:solidFill>
                  <a:srgbClr val="403E3C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403E3C"/>
                </a:solidFill>
                <a:latin typeface="Calibri"/>
                <a:cs typeface="Calibri"/>
              </a:rPr>
              <a:t>NEA-</a:t>
            </a:r>
            <a:r>
              <a:rPr lang="en-US" sz="2400" spc="5" dirty="0">
                <a:solidFill>
                  <a:srgbClr val="403E3C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403E3C"/>
                </a:solidFill>
                <a:latin typeface="Calibri"/>
                <a:cs typeface="Calibri"/>
              </a:rPr>
              <a:t>BC,</a:t>
            </a:r>
            <a:r>
              <a:rPr lang="en-US" sz="2400" spc="15" dirty="0">
                <a:solidFill>
                  <a:srgbClr val="403E3C"/>
                </a:solidFill>
                <a:latin typeface="Calibri"/>
                <a:cs typeface="Calibri"/>
              </a:rPr>
              <a:t> </a:t>
            </a:r>
            <a:r>
              <a:rPr lang="en-US" sz="2400" spc="-25" dirty="0">
                <a:solidFill>
                  <a:srgbClr val="403E3C"/>
                </a:solidFill>
                <a:latin typeface="Calibri"/>
                <a:cs typeface="Calibri"/>
              </a:rPr>
              <a:t>FAAN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			</a:t>
            </a:r>
            <a:r>
              <a:rPr lang="en-US" sz="2400" b="1" spc="-10" dirty="0" err="1">
                <a:solidFill>
                  <a:srgbClr val="403E3C"/>
                </a:solidFill>
                <a:latin typeface="Calibri"/>
                <a:cs typeface="Calibri"/>
              </a:rPr>
              <a:t>Senem</a:t>
            </a:r>
            <a:r>
              <a:rPr lang="en-US" sz="2400" b="1" spc="-10" dirty="0">
                <a:solidFill>
                  <a:srgbClr val="403E3C"/>
                </a:solidFill>
                <a:latin typeface="Calibri"/>
                <a:cs typeface="Calibri"/>
              </a:rPr>
              <a:t> </a:t>
            </a:r>
            <a:r>
              <a:rPr lang="en-US" sz="2400" b="1" spc="-25" dirty="0" err="1">
                <a:solidFill>
                  <a:srgbClr val="403E3C"/>
                </a:solidFill>
                <a:latin typeface="Calibri"/>
                <a:cs typeface="Calibri"/>
              </a:rPr>
              <a:t>Guney</a:t>
            </a:r>
            <a:r>
              <a:rPr lang="en-US" sz="2400" spc="-25" dirty="0">
                <a:solidFill>
                  <a:srgbClr val="403E3C"/>
                </a:solidFill>
                <a:latin typeface="Calibri"/>
                <a:cs typeface="Calibri"/>
              </a:rPr>
              <a:t>,</a:t>
            </a:r>
            <a:r>
              <a:rPr lang="en-US" sz="2400" spc="-15" dirty="0">
                <a:solidFill>
                  <a:srgbClr val="403E3C"/>
                </a:solidFill>
                <a:latin typeface="Calibri"/>
                <a:cs typeface="Calibri"/>
              </a:rPr>
              <a:t> </a:t>
            </a:r>
            <a:r>
              <a:rPr lang="en-US" sz="2400" spc="-5" dirty="0">
                <a:solidFill>
                  <a:srgbClr val="403E3C"/>
                </a:solidFill>
                <a:latin typeface="Calibri"/>
                <a:cs typeface="Calibri"/>
              </a:rPr>
              <a:t>PhD</a:t>
            </a:r>
            <a:br>
              <a:rPr lang="en-US" sz="3200" dirty="0">
                <a:latin typeface="Calibri"/>
                <a:cs typeface="Calibri"/>
              </a:rPr>
            </a:br>
            <a:br>
              <a:rPr lang="en-US" sz="3200" dirty="0">
                <a:latin typeface="Calibri"/>
                <a:cs typeface="Calibri"/>
              </a:rPr>
            </a:br>
            <a:br>
              <a:rPr lang="en-US" dirty="0"/>
            </a:b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9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380E-EF0E-4D03-AC6D-2B800B7F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914400"/>
            <a:ext cx="9431527" cy="914400"/>
          </a:xfrm>
        </p:spPr>
        <p:txBody>
          <a:bodyPr/>
          <a:lstStyle/>
          <a:p>
            <a:pPr algn="l"/>
            <a:r>
              <a:rPr lang="en-US" sz="4400" b="1" dirty="0"/>
              <a:t>Learning Objectives </a:t>
            </a:r>
            <a:br>
              <a:rPr lang="en-US" sz="4400" b="1" dirty="0"/>
            </a:br>
            <a:br>
              <a:rPr lang="en-US" sz="4400" b="1" dirty="0"/>
            </a:b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04DE8-548A-4295-9C2C-1936768194CC}"/>
              </a:ext>
            </a:extLst>
          </p:cNvPr>
          <p:cNvSpPr txBox="1"/>
          <p:nvPr/>
        </p:nvSpPr>
        <p:spPr>
          <a:xfrm>
            <a:off x="1371600" y="2286000"/>
            <a:ext cx="937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completing this chapter, the learner will be able to: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+mn-lt"/>
              </a:rPr>
              <a:t>Understand a data-driven model of human caring: the Compassionate Connected Care model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+mn-lt"/>
              </a:rPr>
              <a:t>Comprehend AI-enabled insights into human caring from patients’ perspectives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+mn-lt"/>
              </a:rPr>
              <a:t>Explain leadership’s roles in maximizing patients’ voice through patients’ experience </a:t>
            </a:r>
            <a:br>
              <a:rPr lang="en-US" sz="1200" b="0" i="0" u="none" strike="noStrike" baseline="0" dirty="0">
                <a:latin typeface="Gotham Book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0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691" y="3914394"/>
            <a:ext cx="3894454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Compassionate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Connected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Care®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"/>
              <a:cs typeface="Arial"/>
            </a:endParaRPr>
          </a:p>
          <a:p>
            <a:pPr marL="454659" indent="-229235">
              <a:lnSpc>
                <a:spcPct val="100000"/>
              </a:lnSpc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sz="1600" spc="-5" dirty="0">
                <a:latin typeface="Calibri"/>
                <a:cs typeface="Calibri"/>
              </a:rPr>
              <a:t>Model</a:t>
            </a:r>
            <a:r>
              <a:rPr sz="1600" spc="-10" dirty="0">
                <a:latin typeface="Calibri"/>
                <a:cs typeface="Calibri"/>
              </a:rPr>
              <a:t> developed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0" dirty="0">
                <a:latin typeface="Calibri"/>
                <a:cs typeface="Calibri"/>
              </a:rPr>
              <a:t> 2013-2014</a:t>
            </a:r>
            <a:endParaRPr sz="1600">
              <a:latin typeface="Calibri"/>
              <a:cs typeface="Calibri"/>
            </a:endParaRPr>
          </a:p>
          <a:p>
            <a:pPr marL="454659" marR="780415" indent="-228600">
              <a:lnSpc>
                <a:spcPts val="1730"/>
              </a:lnSpc>
              <a:spcBef>
                <a:spcPts val="1019"/>
              </a:spcBef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sz="1600" spc="-10" dirty="0">
                <a:latin typeface="Calibri"/>
                <a:cs typeface="Calibri"/>
              </a:rPr>
              <a:t>Research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methodology included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Affinity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Diagrams</a:t>
            </a:r>
            <a:endParaRPr sz="1600">
              <a:latin typeface="Calibri"/>
              <a:cs typeface="Calibri"/>
            </a:endParaRPr>
          </a:p>
          <a:p>
            <a:pPr marL="454659" marR="550545" indent="-228600">
              <a:lnSpc>
                <a:spcPts val="1730"/>
              </a:lnSpc>
              <a:spcBef>
                <a:spcPts val="1005"/>
              </a:spcBef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sz="1600" spc="-5" dirty="0">
                <a:latin typeface="Calibri"/>
                <a:cs typeface="Calibri"/>
              </a:rPr>
              <a:t>Connects the patient and </a:t>
            </a:r>
            <a:r>
              <a:rPr sz="1600" spc="-10" dirty="0">
                <a:latin typeface="Calibri"/>
                <a:cs typeface="Calibri"/>
              </a:rPr>
              <a:t>caregiver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voice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action</a:t>
            </a:r>
            <a:r>
              <a:rPr sz="1600" spc="-10" dirty="0">
                <a:latin typeface="Calibri"/>
                <a:cs typeface="Calibri"/>
              </a:rPr>
              <a:t> to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reduce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suffering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365759"/>
            <a:ext cx="4619244" cy="58110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40185" y="6444336"/>
            <a:ext cx="17335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4</a:t>
            </a:fld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8651" y="0"/>
            <a:ext cx="10023475" cy="6858000"/>
            <a:chOff x="2168651" y="0"/>
            <a:chExt cx="10023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8100" y="0"/>
              <a:ext cx="63038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8651" y="0"/>
              <a:ext cx="7182612" cy="684580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029957" y="1797761"/>
            <a:ext cx="1477010" cy="917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5415" marR="154305" indent="44323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73559B"/>
                </a:solidFill>
                <a:latin typeface="Calibri"/>
                <a:cs typeface="Calibri"/>
              </a:rPr>
              <a:t>CON</a:t>
            </a:r>
            <a:r>
              <a:rPr sz="1100" b="1" dirty="0">
                <a:solidFill>
                  <a:srgbClr val="73559B"/>
                </a:solidFill>
                <a:latin typeface="Calibri"/>
                <a:cs typeface="Calibri"/>
              </a:rPr>
              <a:t>NEC</a:t>
            </a:r>
            <a:r>
              <a:rPr sz="1100" b="1" spc="5" dirty="0">
                <a:solidFill>
                  <a:srgbClr val="73559B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73559B"/>
                </a:solidFill>
                <a:latin typeface="Calibri"/>
                <a:cs typeface="Calibri"/>
              </a:rPr>
              <a:t>ED  </a:t>
            </a:r>
            <a:r>
              <a:rPr sz="1100" b="1" spc="-5" dirty="0">
                <a:solidFill>
                  <a:srgbClr val="73559B"/>
                </a:solidFill>
                <a:latin typeface="Calibri"/>
                <a:cs typeface="Calibri"/>
              </a:rPr>
              <a:t>C</a:t>
            </a:r>
            <a:r>
              <a:rPr sz="1100" b="1" dirty="0">
                <a:solidFill>
                  <a:srgbClr val="73559B"/>
                </a:solidFill>
                <a:latin typeface="Calibri"/>
                <a:cs typeface="Calibri"/>
              </a:rPr>
              <a:t>ARING</a:t>
            </a:r>
            <a:r>
              <a:rPr sz="1100" b="1" spc="-30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73559B"/>
                </a:solidFill>
                <a:latin typeface="Calibri"/>
                <a:cs typeface="Calibri"/>
              </a:rPr>
              <a:t>BEHA</a:t>
            </a:r>
            <a:r>
              <a:rPr sz="1100" b="1" spc="-10" dirty="0">
                <a:solidFill>
                  <a:srgbClr val="73559B"/>
                </a:solidFill>
                <a:latin typeface="Calibri"/>
                <a:cs typeface="Calibri"/>
              </a:rPr>
              <a:t>V</a:t>
            </a:r>
            <a:r>
              <a:rPr sz="1100" b="1" dirty="0">
                <a:solidFill>
                  <a:srgbClr val="73559B"/>
                </a:solidFill>
                <a:latin typeface="Calibri"/>
                <a:cs typeface="Calibri"/>
              </a:rPr>
              <a:t>I</a:t>
            </a:r>
            <a:r>
              <a:rPr sz="1100" b="1" spc="-5" dirty="0">
                <a:solidFill>
                  <a:srgbClr val="73559B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73559B"/>
                </a:solidFill>
                <a:latin typeface="Calibri"/>
                <a:cs typeface="Calibri"/>
              </a:rPr>
              <a:t>RS</a:t>
            </a:r>
            <a:endParaRPr sz="1100">
              <a:latin typeface="Calibri"/>
              <a:cs typeface="Calibri"/>
            </a:endParaRPr>
          </a:p>
          <a:p>
            <a:pPr marL="12700" marR="5715" indent="34925" algn="r">
              <a:lnSpc>
                <a:spcPct val="100000"/>
              </a:lnSpc>
              <a:spcBef>
                <a:spcPts val="775"/>
              </a:spcBef>
            </a:pPr>
            <a:r>
              <a:rPr sz="1000" spc="-5" dirty="0">
                <a:solidFill>
                  <a:srgbClr val="73559B"/>
                </a:solidFill>
                <a:latin typeface="Calibri"/>
                <a:cs typeface="Calibri"/>
              </a:rPr>
              <a:t>Empathy, Courtesy, Inform, </a:t>
            </a:r>
            <a:r>
              <a:rPr sz="1000" spc="-215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3559B"/>
                </a:solidFill>
                <a:latin typeface="Calibri"/>
                <a:cs typeface="Calibri"/>
              </a:rPr>
              <a:t>Personalize,</a:t>
            </a:r>
            <a:r>
              <a:rPr sz="1000" spc="-25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3559B"/>
                </a:solidFill>
                <a:latin typeface="Calibri"/>
                <a:cs typeface="Calibri"/>
              </a:rPr>
              <a:t>Privacy,</a:t>
            </a:r>
            <a:r>
              <a:rPr sz="1000" spc="-35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3559B"/>
                </a:solidFill>
                <a:latin typeface="Calibri"/>
                <a:cs typeface="Calibri"/>
              </a:rPr>
              <a:t>Choice,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solidFill>
                  <a:srgbClr val="73559B"/>
                </a:solidFill>
                <a:latin typeface="Calibri"/>
                <a:cs typeface="Calibri"/>
              </a:rPr>
              <a:t>Service</a:t>
            </a:r>
            <a:r>
              <a:rPr sz="1000" spc="-45" dirty="0">
                <a:solidFill>
                  <a:srgbClr val="73559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3559B"/>
                </a:solidFill>
                <a:latin typeface="Calibri"/>
                <a:cs typeface="Calibri"/>
              </a:rPr>
              <a:t>Recovery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6268" y="4458970"/>
            <a:ext cx="868044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4DC3DF"/>
                </a:solidFill>
                <a:latin typeface="Calibri"/>
                <a:cs typeface="Calibri"/>
              </a:rPr>
              <a:t>OPER</a:t>
            </a:r>
            <a:r>
              <a:rPr sz="1100" b="1" dirty="0">
                <a:solidFill>
                  <a:srgbClr val="4DC3DF"/>
                </a:solidFill>
                <a:latin typeface="Calibri"/>
                <a:cs typeface="Calibri"/>
              </a:rPr>
              <a:t>ATI</a:t>
            </a:r>
            <a:r>
              <a:rPr sz="1100" b="1" spc="-5" dirty="0">
                <a:solidFill>
                  <a:srgbClr val="4DC3DF"/>
                </a:solidFill>
                <a:latin typeface="Calibri"/>
                <a:cs typeface="Calibri"/>
              </a:rPr>
              <a:t>ON</a:t>
            </a:r>
            <a:r>
              <a:rPr sz="1100" b="1" dirty="0">
                <a:solidFill>
                  <a:srgbClr val="4DC3DF"/>
                </a:solidFill>
                <a:latin typeface="Calibri"/>
                <a:cs typeface="Calibri"/>
              </a:rPr>
              <a:t>AL  EF</a:t>
            </a:r>
            <a:r>
              <a:rPr sz="1100" b="1" spc="-5" dirty="0">
                <a:solidFill>
                  <a:srgbClr val="4DC3DF"/>
                </a:solidFill>
                <a:latin typeface="Calibri"/>
                <a:cs typeface="Calibri"/>
              </a:rPr>
              <a:t>F</a:t>
            </a:r>
            <a:r>
              <a:rPr sz="1100" b="1" dirty="0">
                <a:solidFill>
                  <a:srgbClr val="4DC3DF"/>
                </a:solidFill>
                <a:latin typeface="Calibri"/>
                <a:cs typeface="Calibri"/>
              </a:rPr>
              <a:t>ICIE</a:t>
            </a:r>
            <a:r>
              <a:rPr sz="1100" b="1" spc="-5" dirty="0">
                <a:solidFill>
                  <a:srgbClr val="4DC3DF"/>
                </a:solidFill>
                <a:latin typeface="Calibri"/>
                <a:cs typeface="Calibri"/>
              </a:rPr>
              <a:t>N</a:t>
            </a:r>
            <a:r>
              <a:rPr sz="1100" b="1" dirty="0">
                <a:solidFill>
                  <a:srgbClr val="4DC3DF"/>
                </a:solidFill>
                <a:latin typeface="Calibri"/>
                <a:cs typeface="Calibri"/>
              </a:rPr>
              <a:t>CY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5327" y="4915027"/>
            <a:ext cx="10306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DC3DF"/>
                </a:solidFill>
                <a:latin typeface="Calibri"/>
                <a:cs typeface="Calibri"/>
              </a:rPr>
              <a:t>En</a:t>
            </a:r>
            <a:r>
              <a:rPr sz="1000" spc="-15" dirty="0">
                <a:solidFill>
                  <a:srgbClr val="4DC3D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4DC3DF"/>
                </a:solidFill>
                <a:latin typeface="Calibri"/>
                <a:cs typeface="Calibri"/>
              </a:rPr>
              <a:t>iro</a:t>
            </a:r>
            <a:r>
              <a:rPr sz="1000" dirty="0">
                <a:solidFill>
                  <a:srgbClr val="4DC3DF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4DC3DF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4DC3DF"/>
                </a:solidFill>
                <a:latin typeface="Calibri"/>
                <a:cs typeface="Calibri"/>
              </a:rPr>
              <a:t>nt,</a:t>
            </a:r>
            <a:r>
              <a:rPr sz="1000" dirty="0">
                <a:solidFill>
                  <a:srgbClr val="4DC3D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DC3DF"/>
                </a:solidFill>
                <a:latin typeface="Calibri"/>
                <a:cs typeface="Calibri"/>
              </a:rPr>
              <a:t>Wait,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000" spc="-5" dirty="0">
                <a:solidFill>
                  <a:srgbClr val="4DC3DF"/>
                </a:solidFill>
                <a:latin typeface="Calibri"/>
                <a:cs typeface="Calibri"/>
              </a:rPr>
              <a:t>Amenities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0609" y="1692910"/>
            <a:ext cx="1223010" cy="71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9584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77BB43"/>
                </a:solidFill>
                <a:latin typeface="Calibri"/>
                <a:cs typeface="Calibri"/>
              </a:rPr>
              <a:t>CLINICAL </a:t>
            </a:r>
            <a:r>
              <a:rPr sz="1100" b="1" spc="5" dirty="0">
                <a:solidFill>
                  <a:srgbClr val="77BB4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77BB43"/>
                </a:solidFill>
                <a:latin typeface="Calibri"/>
                <a:cs typeface="Calibri"/>
              </a:rPr>
              <a:t>EXCELLENCE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</a:pPr>
            <a:r>
              <a:rPr sz="1000" spc="-5" dirty="0">
                <a:solidFill>
                  <a:srgbClr val="77BB43"/>
                </a:solidFill>
                <a:latin typeface="Calibri"/>
                <a:cs typeface="Calibri"/>
              </a:rPr>
              <a:t>Discharge Prep, </a:t>
            </a:r>
            <a:r>
              <a:rPr sz="1000" spc="-10" dirty="0">
                <a:solidFill>
                  <a:srgbClr val="77BB43"/>
                </a:solidFill>
                <a:latin typeface="Calibri"/>
                <a:cs typeface="Calibri"/>
              </a:rPr>
              <a:t>Clinical </a:t>
            </a:r>
            <a:r>
              <a:rPr sz="1000" spc="-215" dirty="0">
                <a:solidFill>
                  <a:srgbClr val="77BB4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7BB43"/>
                </a:solidFill>
                <a:latin typeface="Calibri"/>
                <a:cs typeface="Calibri"/>
              </a:rPr>
              <a:t>Skill,</a:t>
            </a:r>
            <a:r>
              <a:rPr sz="1000" spc="-15" dirty="0">
                <a:solidFill>
                  <a:srgbClr val="77BB4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7BB43"/>
                </a:solidFill>
                <a:latin typeface="Calibri"/>
                <a:cs typeface="Calibri"/>
              </a:rPr>
              <a:t>Pain</a:t>
            </a:r>
            <a:r>
              <a:rPr sz="1000" spc="-25" dirty="0">
                <a:solidFill>
                  <a:srgbClr val="77BB4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77BB43"/>
                </a:solidFill>
                <a:latin typeface="Calibri"/>
                <a:cs typeface="Calibri"/>
              </a:rPr>
              <a:t>Control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0609" y="4472432"/>
            <a:ext cx="6362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D8894"/>
                </a:solidFill>
                <a:latin typeface="Calibri"/>
                <a:cs typeface="Calibri"/>
              </a:rPr>
              <a:t>CULTURAL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0609" y="4860163"/>
            <a:ext cx="113665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893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Mi</a:t>
            </a:r>
            <a:r>
              <a:rPr sz="1000" spc="-15" dirty="0">
                <a:solidFill>
                  <a:srgbClr val="1D8894"/>
                </a:solidFill>
                <a:latin typeface="Calibri"/>
                <a:cs typeface="Calibri"/>
              </a:rPr>
              <a:t>ss</a:t>
            </a: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io</a:t>
            </a:r>
            <a:r>
              <a:rPr sz="1000" dirty="0">
                <a:solidFill>
                  <a:srgbClr val="1D8894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1D8894"/>
                </a:solidFill>
                <a:latin typeface="Calibri"/>
                <a:cs typeface="Calibri"/>
              </a:rPr>
              <a:t>/Val</a:t>
            </a: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u</a:t>
            </a:r>
            <a:r>
              <a:rPr sz="1000" spc="-10" dirty="0">
                <a:solidFill>
                  <a:srgbClr val="1D8894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s  Teamwork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Patien</a:t>
            </a:r>
            <a:r>
              <a:rPr sz="1000" dirty="0">
                <a:solidFill>
                  <a:srgbClr val="1D8894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1D8894"/>
                </a:solidFill>
                <a:latin typeface="Calibri"/>
                <a:cs typeface="Calibri"/>
              </a:rPr>
              <a:t>-C</a:t>
            </a:r>
            <a:r>
              <a:rPr sz="1000" spc="-15" dirty="0">
                <a:solidFill>
                  <a:srgbClr val="1D8894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nter</a:t>
            </a:r>
            <a:r>
              <a:rPr sz="1000" spc="-10" dirty="0">
                <a:solidFill>
                  <a:srgbClr val="1D8894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dn</a:t>
            </a:r>
            <a:r>
              <a:rPr sz="1000" spc="-10" dirty="0">
                <a:solidFill>
                  <a:srgbClr val="1D8894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rgbClr val="1D8894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s  Improvement</a:t>
            </a:r>
            <a:r>
              <a:rPr sz="1000" dirty="0">
                <a:solidFill>
                  <a:srgbClr val="1D8894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Focus </a:t>
            </a:r>
            <a:r>
              <a:rPr sz="1000" dirty="0">
                <a:solidFill>
                  <a:srgbClr val="1D8894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1D8894"/>
                </a:solidFill>
                <a:latin typeface="Calibri"/>
                <a:cs typeface="Calibri"/>
              </a:rPr>
              <a:t>Safety</a:t>
            </a:r>
            <a:r>
              <a:rPr sz="1000" dirty="0">
                <a:solidFill>
                  <a:srgbClr val="1D8894"/>
                </a:solidFill>
                <a:latin typeface="Calibri"/>
                <a:cs typeface="Calibri"/>
              </a:rPr>
              <a:t> as</a:t>
            </a:r>
            <a:r>
              <a:rPr sz="1000" spc="-15" dirty="0">
                <a:solidFill>
                  <a:srgbClr val="1D8894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D8894"/>
                </a:solidFill>
                <a:latin typeface="Calibri"/>
                <a:cs typeface="Calibri"/>
              </a:rPr>
              <a:t>Priority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6939" y="198831"/>
            <a:ext cx="677164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0" spc="-10" dirty="0">
                <a:latin typeface="Calibri Light"/>
                <a:cs typeface="Calibri Light"/>
              </a:rPr>
              <a:t>Compassionate Connected </a:t>
            </a:r>
            <a:r>
              <a:rPr sz="4000" b="0" spc="-20" dirty="0">
                <a:latin typeface="Calibri Light"/>
                <a:cs typeface="Calibri Light"/>
              </a:rPr>
              <a:t>Care® </a:t>
            </a:r>
            <a:r>
              <a:rPr sz="4000" b="0" spc="-890" dirty="0"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EC7C30"/>
                </a:solidFill>
                <a:latin typeface="Calibri Light"/>
                <a:cs typeface="Calibri Light"/>
              </a:rPr>
              <a:t>For</a:t>
            </a:r>
            <a:r>
              <a:rPr sz="4000" b="0" spc="-15" dirty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rgbClr val="EC7C30"/>
                </a:solidFill>
                <a:latin typeface="Calibri Light"/>
                <a:cs typeface="Calibri Light"/>
              </a:rPr>
              <a:t>the</a:t>
            </a:r>
            <a:r>
              <a:rPr sz="4000" b="0" dirty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sz="4000" b="0" spc="-95" dirty="0">
                <a:solidFill>
                  <a:srgbClr val="EC7C30"/>
                </a:solidFill>
                <a:latin typeface="Calibri Light"/>
                <a:cs typeface="Calibri Light"/>
              </a:rPr>
              <a:t>PATIENT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972" y="5911596"/>
            <a:ext cx="2947670" cy="414655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984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75"/>
              </a:spcBef>
            </a:pP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QUALITATIVE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3255" y="5911596"/>
            <a:ext cx="4272280" cy="414655"/>
          </a:xfrm>
          <a:prstGeom prst="rect">
            <a:avLst/>
          </a:prstGeom>
          <a:solidFill>
            <a:srgbClr val="8496AF"/>
          </a:solidFill>
        </p:spPr>
        <p:txBody>
          <a:bodyPr vert="horz" wrap="square" lIns="0" tIns="984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75"/>
              </a:spcBef>
            </a:pP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QUANTITATIVE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0371" y="5911596"/>
            <a:ext cx="3413760" cy="41465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984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75"/>
              </a:spcBef>
            </a:pP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7615" y="1784984"/>
            <a:ext cx="1775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F2220"/>
                </a:solidFill>
                <a:latin typeface="Calibri"/>
                <a:cs typeface="Calibri"/>
              </a:rPr>
              <a:t>ACKNOWLEDGE</a:t>
            </a:r>
            <a:r>
              <a:rPr sz="1200" b="1" spc="-55" dirty="0">
                <a:solidFill>
                  <a:srgbClr val="1F222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2220"/>
                </a:solidFill>
                <a:latin typeface="Calibri"/>
                <a:cs typeface="Calibri"/>
              </a:rPr>
              <a:t>SUFFERING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7615" y="2333625"/>
            <a:ext cx="17868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2220"/>
                </a:solidFill>
                <a:latin typeface="Calibri"/>
                <a:cs typeface="Calibri"/>
              </a:rPr>
              <a:t>BODY</a:t>
            </a:r>
            <a:r>
              <a:rPr sz="1200" b="1" spc="-10" dirty="0">
                <a:solidFill>
                  <a:srgbClr val="1F222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2220"/>
                </a:solidFill>
                <a:latin typeface="Calibri"/>
                <a:cs typeface="Calibri"/>
              </a:rPr>
              <a:t>LANGUAGE</a:t>
            </a:r>
            <a:r>
              <a:rPr sz="1200" b="1" spc="-15" dirty="0">
                <a:solidFill>
                  <a:srgbClr val="1F222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2220"/>
                </a:solidFill>
                <a:latin typeface="Calibri"/>
                <a:cs typeface="Calibri"/>
              </a:rPr>
              <a:t>MATTERS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7615" y="2881960"/>
            <a:ext cx="217678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F2220"/>
                </a:solidFill>
                <a:latin typeface="Calibri"/>
                <a:cs typeface="Calibri"/>
              </a:rPr>
              <a:t>ANXIETY</a:t>
            </a:r>
            <a:r>
              <a:rPr sz="1200" b="1" spc="-35" dirty="0">
                <a:solidFill>
                  <a:srgbClr val="1F22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220"/>
                </a:solidFill>
                <a:latin typeface="Calibri"/>
                <a:cs typeface="Calibri"/>
              </a:rPr>
              <a:t>IS</a:t>
            </a:r>
            <a:r>
              <a:rPr sz="1200" b="1" spc="-30" dirty="0">
                <a:solidFill>
                  <a:srgbClr val="1F22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220"/>
                </a:solidFill>
                <a:latin typeface="Calibri"/>
                <a:cs typeface="Calibri"/>
              </a:rPr>
              <a:t>SUFFERING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1F2220"/>
                </a:solidFill>
                <a:latin typeface="Calibri"/>
                <a:cs typeface="Calibri"/>
              </a:rPr>
              <a:t>COORDINATE</a:t>
            </a:r>
            <a:r>
              <a:rPr sz="1200" b="1" spc="-25" dirty="0">
                <a:solidFill>
                  <a:srgbClr val="1F222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2220"/>
                </a:solidFill>
                <a:latin typeface="Calibri"/>
                <a:cs typeface="Calibri"/>
              </a:rPr>
              <a:t>CARE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1F2220"/>
                </a:solidFill>
                <a:latin typeface="Calibri"/>
                <a:cs typeface="Calibri"/>
              </a:rPr>
              <a:t>AUTONOMY</a:t>
            </a:r>
            <a:r>
              <a:rPr sz="1200" b="1" spc="-15" dirty="0">
                <a:solidFill>
                  <a:srgbClr val="1F222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2220"/>
                </a:solidFill>
                <a:latin typeface="Calibri"/>
                <a:cs typeface="Calibri"/>
              </a:rPr>
              <a:t>REDUCES SUFFERING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7615" y="4528820"/>
            <a:ext cx="1913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2220"/>
                </a:solidFill>
                <a:latin typeface="Calibri"/>
                <a:cs typeface="Calibri"/>
              </a:rPr>
              <a:t>CARE</a:t>
            </a:r>
            <a:r>
              <a:rPr sz="1200" b="1" spc="-20" dirty="0">
                <a:solidFill>
                  <a:srgbClr val="1F222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2220"/>
                </a:solidFill>
                <a:latin typeface="Calibri"/>
                <a:cs typeface="Calibri"/>
              </a:rPr>
              <a:t>TRANSENDS</a:t>
            </a:r>
            <a:r>
              <a:rPr sz="1200" b="1" spc="-25" dirty="0">
                <a:solidFill>
                  <a:srgbClr val="1F22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220"/>
                </a:solidFill>
                <a:latin typeface="Calibri"/>
                <a:cs typeface="Calibri"/>
              </a:rPr>
              <a:t>DIAGNOSIS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4974" y="1742694"/>
            <a:ext cx="0" cy="3950335"/>
          </a:xfrm>
          <a:custGeom>
            <a:avLst/>
            <a:gdLst/>
            <a:ahLst/>
            <a:cxnLst/>
            <a:rect l="l" t="t" r="r" b="b"/>
            <a:pathLst>
              <a:path h="3950335">
                <a:moveTo>
                  <a:pt x="0" y="3950144"/>
                </a:moveTo>
                <a:lnTo>
                  <a:pt x="0" y="0"/>
                </a:lnTo>
              </a:path>
            </a:pathLst>
          </a:custGeom>
          <a:ln w="1905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140185" y="6444336"/>
            <a:ext cx="17335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5</a:t>
            </a:fld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04" y="247345"/>
            <a:ext cx="10566096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Aft>
                <a:spcPts val="600"/>
              </a:spcAft>
            </a:pPr>
            <a:r>
              <a:rPr sz="4400" spc="-5">
                <a:solidFill>
                  <a:srgbClr val="44536A"/>
                </a:solidFill>
              </a:rPr>
              <a:t>It</a:t>
            </a:r>
            <a:r>
              <a:rPr sz="4400" spc="-15">
                <a:solidFill>
                  <a:srgbClr val="44536A"/>
                </a:solidFill>
              </a:rPr>
              <a:t> </a:t>
            </a:r>
            <a:r>
              <a:rPr sz="4400" spc="-60" dirty="0">
                <a:solidFill>
                  <a:srgbClr val="44536A"/>
                </a:solidFill>
              </a:rPr>
              <a:t>Takes</a:t>
            </a:r>
            <a:r>
              <a:rPr sz="4400" spc="-35" dirty="0">
                <a:solidFill>
                  <a:srgbClr val="44536A"/>
                </a:solidFill>
              </a:rPr>
              <a:t> </a:t>
            </a:r>
            <a:r>
              <a:rPr sz="4400" spc="-5" dirty="0">
                <a:solidFill>
                  <a:srgbClr val="44536A"/>
                </a:solidFill>
              </a:rPr>
              <a:t>Less</a:t>
            </a:r>
            <a:r>
              <a:rPr sz="4400" spc="5" dirty="0">
                <a:solidFill>
                  <a:srgbClr val="44536A"/>
                </a:solidFill>
              </a:rPr>
              <a:t> </a:t>
            </a:r>
            <a:r>
              <a:rPr sz="4400" spc="-5" dirty="0">
                <a:solidFill>
                  <a:srgbClr val="44536A"/>
                </a:solidFill>
              </a:rPr>
              <a:t>Than</a:t>
            </a:r>
            <a:r>
              <a:rPr sz="4400" spc="-15" dirty="0">
                <a:solidFill>
                  <a:srgbClr val="44536A"/>
                </a:solidFill>
              </a:rPr>
              <a:t> </a:t>
            </a:r>
            <a:r>
              <a:rPr sz="4400" spc="-5" dirty="0">
                <a:solidFill>
                  <a:srgbClr val="44536A"/>
                </a:solidFill>
              </a:rPr>
              <a:t>a </a:t>
            </a:r>
            <a:r>
              <a:rPr sz="4400" spc="-15" dirty="0">
                <a:solidFill>
                  <a:srgbClr val="44536A"/>
                </a:solidFill>
              </a:rPr>
              <a:t>Minute</a:t>
            </a:r>
            <a:r>
              <a:rPr lang="en-US" sz="4400" spc="-15" dirty="0">
                <a:solidFill>
                  <a:srgbClr val="44536A"/>
                </a:solidFill>
              </a:rPr>
              <a:t> </a:t>
            </a:r>
            <a:r>
              <a:rPr sz="4400" spc="-20" dirty="0">
                <a:solidFill>
                  <a:srgbClr val="44536A"/>
                </a:solidFill>
              </a:rPr>
              <a:t>to</a:t>
            </a:r>
            <a:r>
              <a:rPr sz="4400" spc="-15" dirty="0">
                <a:solidFill>
                  <a:srgbClr val="44536A"/>
                </a:solidFill>
              </a:rPr>
              <a:t> Establish</a:t>
            </a:r>
            <a:r>
              <a:rPr sz="4400" spc="25" dirty="0">
                <a:solidFill>
                  <a:srgbClr val="44536A"/>
                </a:solidFill>
              </a:rPr>
              <a:t> </a:t>
            </a:r>
            <a:r>
              <a:rPr sz="4400" spc="-5" dirty="0">
                <a:solidFill>
                  <a:srgbClr val="44536A"/>
                </a:solidFill>
              </a:rPr>
              <a:t>a</a:t>
            </a:r>
            <a:r>
              <a:rPr lang="en-US" sz="4400" spc="-5" dirty="0">
                <a:solidFill>
                  <a:srgbClr val="44536A"/>
                </a:solidFill>
              </a:rPr>
              <a:t> </a:t>
            </a:r>
            <a:r>
              <a:rPr sz="4400" spc="-10" dirty="0">
                <a:solidFill>
                  <a:srgbClr val="44536A"/>
                </a:solidFill>
              </a:rPr>
              <a:t>Human</a:t>
            </a:r>
            <a:r>
              <a:rPr lang="en-US" sz="4400" spc="-10" dirty="0">
                <a:solidFill>
                  <a:srgbClr val="44536A"/>
                </a:solidFill>
              </a:rPr>
              <a:t> </a:t>
            </a:r>
            <a:r>
              <a:rPr sz="4400" spc="-10" dirty="0">
                <a:solidFill>
                  <a:srgbClr val="44536A"/>
                </a:solidFill>
              </a:rPr>
              <a:t>Connection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4365752" y="4504690"/>
            <a:ext cx="3196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  <a:hlinkClick r:id="rId2"/>
              </a:rPr>
              <a:t>56</a:t>
            </a:r>
            <a:r>
              <a:rPr sz="2400" u="sng" spc="-1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sng" spc="-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  <a:hlinkClick r:id="rId2"/>
              </a:rPr>
              <a:t>Second Connection</a:t>
            </a:r>
            <a:r>
              <a:rPr sz="2400" u="sng" spc="3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  <a:hlinkClick r:id="rId2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0446" y="2057400"/>
            <a:ext cx="3531108" cy="2356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362" y="1307591"/>
            <a:ext cx="9013843" cy="47817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285" y="375030"/>
            <a:ext cx="5562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Example: </a:t>
            </a:r>
            <a:r>
              <a:rPr sz="2800" spc="-25" dirty="0"/>
              <a:t>Key </a:t>
            </a:r>
            <a:r>
              <a:rPr sz="2800" spc="-15" dirty="0"/>
              <a:t>Driver</a:t>
            </a:r>
            <a:r>
              <a:rPr sz="2800" spc="-5" dirty="0"/>
              <a:t> </a:t>
            </a:r>
            <a:r>
              <a:rPr sz="2800" spc="-10" dirty="0"/>
              <a:t>Report (Inpatient)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1374647"/>
            <a:ext cx="4799076" cy="47990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294" y="256997"/>
            <a:ext cx="4481195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spc="-10" dirty="0">
                <a:solidFill>
                  <a:srgbClr val="44536A"/>
                </a:solidFill>
              </a:rPr>
              <a:t>Application</a:t>
            </a:r>
            <a:r>
              <a:rPr sz="2800" spc="5" dirty="0">
                <a:solidFill>
                  <a:srgbClr val="44536A"/>
                </a:solidFill>
              </a:rPr>
              <a:t> </a:t>
            </a:r>
            <a:r>
              <a:rPr sz="2800" spc="-20" dirty="0">
                <a:solidFill>
                  <a:srgbClr val="44536A"/>
                </a:solidFill>
              </a:rPr>
              <a:t>to </a:t>
            </a:r>
            <a:r>
              <a:rPr sz="2800" spc="-10" dirty="0">
                <a:solidFill>
                  <a:srgbClr val="44536A"/>
                </a:solidFill>
              </a:rPr>
              <a:t>Practice</a:t>
            </a:r>
            <a:endParaRPr sz="2800"/>
          </a:p>
          <a:p>
            <a:pPr marL="12700">
              <a:lnSpc>
                <a:spcPts val="3195"/>
              </a:lnSpc>
            </a:pPr>
            <a:r>
              <a:rPr sz="2800" spc="-10" dirty="0">
                <a:solidFill>
                  <a:srgbClr val="44536A"/>
                </a:solidFill>
              </a:rPr>
              <a:t>The Quality</a:t>
            </a:r>
            <a:r>
              <a:rPr sz="2800" spc="10" dirty="0">
                <a:solidFill>
                  <a:srgbClr val="44536A"/>
                </a:solidFill>
              </a:rPr>
              <a:t> </a:t>
            </a:r>
            <a:r>
              <a:rPr sz="2800" spc="-5" dirty="0">
                <a:solidFill>
                  <a:srgbClr val="44536A"/>
                </a:solidFill>
              </a:rPr>
              <a:t>of</a:t>
            </a:r>
            <a:r>
              <a:rPr sz="2800" spc="-10" dirty="0">
                <a:solidFill>
                  <a:srgbClr val="44536A"/>
                </a:solidFill>
              </a:rPr>
              <a:t> </a:t>
            </a:r>
            <a:r>
              <a:rPr sz="2800" spc="-25" dirty="0">
                <a:solidFill>
                  <a:srgbClr val="44536A"/>
                </a:solidFill>
              </a:rPr>
              <a:t>Every</a:t>
            </a:r>
            <a:r>
              <a:rPr sz="2800" spc="-5" dirty="0">
                <a:solidFill>
                  <a:srgbClr val="44536A"/>
                </a:solidFill>
              </a:rPr>
              <a:t> </a:t>
            </a:r>
            <a:r>
              <a:rPr sz="2800" spc="-15" dirty="0">
                <a:solidFill>
                  <a:srgbClr val="44536A"/>
                </a:solidFill>
              </a:rPr>
              <a:t>Encounter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993638" y="1826460"/>
            <a:ext cx="4824730" cy="35972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spc="-5" dirty="0">
                <a:latin typeface="Calibri"/>
                <a:cs typeface="Calibri"/>
              </a:rPr>
              <a:t>What: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Practices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50" dirty="0">
                <a:latin typeface="Calibri"/>
                <a:cs typeface="Calibri"/>
              </a:rPr>
              <a:t>Rounding</a:t>
            </a:r>
            <a:endParaRPr sz="185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50" spc="5" dirty="0">
                <a:latin typeface="Calibri"/>
                <a:cs typeface="Calibri"/>
              </a:rPr>
              <a:t>Bedside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Shift</a:t>
            </a:r>
            <a:r>
              <a:rPr sz="1850" spc="-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Report</a:t>
            </a:r>
            <a:endParaRPr sz="185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50" spc="5" dirty="0">
                <a:latin typeface="Calibri"/>
                <a:cs typeface="Calibri"/>
              </a:rPr>
              <a:t>Huddles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dirty="0">
                <a:latin typeface="Calibri"/>
                <a:cs typeface="Calibri"/>
              </a:rPr>
              <a:t>When: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Consistently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50" spc="10" dirty="0">
                <a:latin typeface="Calibri"/>
                <a:cs typeface="Calibri"/>
              </a:rPr>
              <a:t>100%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of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the</a:t>
            </a:r>
            <a:r>
              <a:rPr sz="1850" spc="-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practices</a:t>
            </a:r>
            <a:endParaRPr sz="185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50" spc="10" dirty="0">
                <a:latin typeface="Calibri"/>
                <a:cs typeface="Calibri"/>
              </a:rPr>
              <a:t>100%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of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the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time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How: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Compassionate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Connected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Care®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50" dirty="0">
                <a:latin typeface="Calibri"/>
                <a:cs typeface="Calibri"/>
              </a:rPr>
              <a:t>Move </a:t>
            </a:r>
            <a:r>
              <a:rPr sz="1850" spc="-5" dirty="0">
                <a:latin typeface="Calibri"/>
                <a:cs typeface="Calibri"/>
              </a:rPr>
              <a:t>away</a:t>
            </a:r>
            <a:r>
              <a:rPr sz="1850" dirty="0">
                <a:latin typeface="Calibri"/>
                <a:cs typeface="Calibri"/>
              </a:rPr>
              <a:t> from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task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orientation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only</a:t>
            </a:r>
            <a:endParaRPr sz="185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50" dirty="0">
                <a:latin typeface="Calibri"/>
                <a:cs typeface="Calibri"/>
              </a:rPr>
              <a:t>Prioritize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human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connection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77" y="257683"/>
            <a:ext cx="1998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536A"/>
                </a:solidFill>
              </a:rPr>
              <a:t>National</a:t>
            </a:r>
            <a:r>
              <a:rPr sz="2800" spc="-50" dirty="0">
                <a:solidFill>
                  <a:srgbClr val="44536A"/>
                </a:solidFill>
              </a:rPr>
              <a:t> </a:t>
            </a:r>
            <a:r>
              <a:rPr sz="2800" spc="-20" dirty="0">
                <a:solidFill>
                  <a:srgbClr val="44536A"/>
                </a:solidFill>
              </a:rPr>
              <a:t>Data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47828" y="1351788"/>
            <a:ext cx="11515725" cy="4154804"/>
            <a:chOff x="147828" y="1351788"/>
            <a:chExt cx="11515725" cy="41548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8" y="2476301"/>
              <a:ext cx="3865670" cy="28424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9" y="2538708"/>
              <a:ext cx="3700014" cy="27648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0332" y="2532925"/>
              <a:ext cx="3672821" cy="27705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500" y="1351788"/>
              <a:ext cx="10030968" cy="4154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4536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724</Words>
  <Application>Microsoft Office PowerPoint</Application>
  <PresentationFormat>Widescreen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Gotham Book</vt:lpstr>
      <vt:lpstr>Office Theme</vt:lpstr>
      <vt:lpstr>Visionary Leadership in Healthcare  Excellence in Practice, Policy, and Ethics    Holly Wei, PhD, RN, NEA-BC, FAAN  Sara Horton-Deutsch, PhD, RN, PMHCNS, FAAN, ANEF </vt:lpstr>
      <vt:lpstr>Chapter 11. Promoting Exceptional Patient Experience  Through Compassionate Connected Care  Contributors  Mary Jo Assi, DNP, RN, NEA- BC, FAAN    Senem Guney, PhD   </vt:lpstr>
      <vt:lpstr>Learning Objectives   </vt:lpstr>
      <vt:lpstr>PowerPoint Presentation</vt:lpstr>
      <vt:lpstr>Compassionate Connected Care®  For the PATIENT</vt:lpstr>
      <vt:lpstr>It Takes Less Than a Minute to Establish a Human Connection</vt:lpstr>
      <vt:lpstr>Example: Key Driver Report (Inpatient)</vt:lpstr>
      <vt:lpstr>Application to Practice The Quality of Every Encounter</vt:lpstr>
      <vt:lpstr>National Data</vt:lpstr>
      <vt:lpstr>Compassionate Connected Care®  Defining Caring Behaviors</vt:lpstr>
      <vt:lpstr>Strong Employee Engagement Results in Improved Patient Experience</vt:lpstr>
      <vt:lpstr>Compassionate Connected Care®  For the Caregiver</vt:lpstr>
      <vt:lpstr>Patient’s Perspective of Human Caring</vt:lpstr>
      <vt:lpstr>Hearing What Patients Say</vt:lpstr>
      <vt:lpstr>AI Analysis of Narrative Data</vt:lpstr>
      <vt:lpstr>Aggregate Trends From Narratives</vt:lpstr>
      <vt:lpstr>Building a Narrative Evidence Basis for Compassionate Connected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Transcending Leadership and Redefining Success</dc:title>
  <dc:creator>Erica Schmidt</dc:creator>
  <cp:lastModifiedBy>Jill Stanley</cp:lastModifiedBy>
  <cp:revision>1</cp:revision>
  <dcterms:created xsi:type="dcterms:W3CDTF">2022-01-25T18:15:34Z</dcterms:created>
  <dcterms:modified xsi:type="dcterms:W3CDTF">2022-01-26T16:55:19Z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2022-01-25T00:00:00Z</vt:filetime>
  </property>
</Properties>
</file>