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15"/>
  </p:notesMasterIdLst>
  <p:sldIdLst>
    <p:sldId id="280" r:id="rId2"/>
    <p:sldId id="256" r:id="rId3"/>
    <p:sldId id="281" r:id="rId4"/>
    <p:sldId id="259" r:id="rId5"/>
    <p:sldId id="263" r:id="rId6"/>
    <p:sldId id="264" r:id="rId7"/>
    <p:sldId id="268" r:id="rId8"/>
    <p:sldId id="270" r:id="rId9"/>
    <p:sldId id="271" r:id="rId10"/>
    <p:sldId id="277" r:id="rId11"/>
    <p:sldId id="275" r:id="rId12"/>
    <p:sldId id="278" r:id="rId13"/>
    <p:sldId id="27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 Stanley" userId="8e0e8236-892f-4a03-81d6-aa217787c5a2" providerId="ADAL" clId="{B4779E7C-D2EA-4DB8-A311-B9F7F5C2925A}"/>
    <pc:docChg chg="custSel addSld modSld sldOrd">
      <pc:chgData name="Jill Stanley" userId="8e0e8236-892f-4a03-81d6-aa217787c5a2" providerId="ADAL" clId="{B4779E7C-D2EA-4DB8-A311-B9F7F5C2925A}" dt="2022-01-26T16:19:05.106" v="96" actId="14100"/>
      <pc:docMkLst>
        <pc:docMk/>
      </pc:docMkLst>
      <pc:sldChg chg="modSp mod">
        <pc:chgData name="Jill Stanley" userId="8e0e8236-892f-4a03-81d6-aa217787c5a2" providerId="ADAL" clId="{B4779E7C-D2EA-4DB8-A311-B9F7F5C2925A}" dt="2022-01-26T16:16:09.403" v="82" actId="113"/>
        <pc:sldMkLst>
          <pc:docMk/>
          <pc:sldMk cId="3623583577" sldId="256"/>
        </pc:sldMkLst>
        <pc:spChg chg="mod">
          <ac:chgData name="Jill Stanley" userId="8e0e8236-892f-4a03-81d6-aa217787c5a2" providerId="ADAL" clId="{B4779E7C-D2EA-4DB8-A311-B9F7F5C2925A}" dt="2022-01-26T16:12:32.018" v="9" actId="14100"/>
          <ac:spMkLst>
            <pc:docMk/>
            <pc:sldMk cId="3623583577" sldId="256"/>
            <ac:spMk id="2" creationId="{1F676DCA-99F1-7847-8108-A079B9263F21}"/>
          </ac:spMkLst>
        </pc:spChg>
        <pc:spChg chg="mod">
          <ac:chgData name="Jill Stanley" userId="8e0e8236-892f-4a03-81d6-aa217787c5a2" providerId="ADAL" clId="{B4779E7C-D2EA-4DB8-A311-B9F7F5C2925A}" dt="2022-01-26T16:16:09.403" v="82" actId="113"/>
          <ac:spMkLst>
            <pc:docMk/>
            <pc:sldMk cId="3623583577" sldId="256"/>
            <ac:spMk id="3" creationId="{CD8BAC75-6ABD-8447-B937-4F71D3C24ED4}"/>
          </ac:spMkLst>
        </pc:spChg>
      </pc:sldChg>
      <pc:sldChg chg="delSp modSp new mod ord">
        <pc:chgData name="Jill Stanley" userId="8e0e8236-892f-4a03-81d6-aa217787c5a2" providerId="ADAL" clId="{B4779E7C-D2EA-4DB8-A311-B9F7F5C2925A}" dt="2022-01-26T16:19:05.106" v="96" actId="14100"/>
        <pc:sldMkLst>
          <pc:docMk/>
          <pc:sldMk cId="1739277379" sldId="281"/>
        </pc:sldMkLst>
        <pc:spChg chg="mod">
          <ac:chgData name="Jill Stanley" userId="8e0e8236-892f-4a03-81d6-aa217787c5a2" providerId="ADAL" clId="{B4779E7C-D2EA-4DB8-A311-B9F7F5C2925A}" dt="2022-01-26T16:16:49.357" v="86"/>
          <ac:spMkLst>
            <pc:docMk/>
            <pc:sldMk cId="1739277379" sldId="281"/>
            <ac:spMk id="2" creationId="{EB588AB5-71D5-4FB7-A502-CC219422626D}"/>
          </ac:spMkLst>
        </pc:spChg>
        <pc:spChg chg="mod">
          <ac:chgData name="Jill Stanley" userId="8e0e8236-892f-4a03-81d6-aa217787c5a2" providerId="ADAL" clId="{B4779E7C-D2EA-4DB8-A311-B9F7F5C2925A}" dt="2022-01-26T16:19:05.106" v="96" actId="14100"/>
          <ac:spMkLst>
            <pc:docMk/>
            <pc:sldMk cId="1739277379" sldId="281"/>
            <ac:spMk id="3" creationId="{C717D47D-CD0E-4E32-9D3F-1E0BBE270C11}"/>
          </ac:spMkLst>
        </pc:spChg>
        <pc:spChg chg="del">
          <ac:chgData name="Jill Stanley" userId="8e0e8236-892f-4a03-81d6-aa217787c5a2" providerId="ADAL" clId="{B4779E7C-D2EA-4DB8-A311-B9F7F5C2925A}" dt="2022-01-26T16:16:58.212" v="87" actId="21"/>
          <ac:spMkLst>
            <pc:docMk/>
            <pc:sldMk cId="1739277379" sldId="281"/>
            <ac:spMk id="4" creationId="{F55E95D3-FBB5-4BFD-9310-83B16A6A77C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555469-EA26-8B4C-ADD4-19A3A0389D0B}" type="datetimeFigureOut">
              <a:rPr lang="en-US" smtClean="0"/>
              <a:t>1/26/2022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B5A7B8-1BE4-4846-AABA-24629AE300FB}" type="slidenum">
              <a:rPr lang="en-US" smtClean="0"/>
              <a:t>‹#›</a:t>
            </a:fld>
            <a:endParaRPr lang="en-US" dirty="0"/>
          </a:p>
        </p:txBody>
      </p:sp>
    </p:spTree>
    <p:extLst>
      <p:ext uri="{BB962C8B-B14F-4D97-AF65-F5344CB8AC3E}">
        <p14:creationId xmlns:p14="http://schemas.microsoft.com/office/powerpoint/2010/main" val="2811199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AD6F4-2E54-014C-9535-9BA76A8958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A91A10-D93C-C248-BB42-D00B0EE6B9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B9740B-78B1-5F4C-A536-C15E4EE5E264}"/>
              </a:ext>
            </a:extLst>
          </p:cNvPr>
          <p:cNvSpPr>
            <a:spLocks noGrp="1"/>
          </p:cNvSpPr>
          <p:nvPr>
            <p:ph type="dt" sz="half" idx="10"/>
          </p:nvPr>
        </p:nvSpPr>
        <p:spPr/>
        <p:txBody>
          <a:bodyPr/>
          <a:lstStyle/>
          <a:p>
            <a:fld id="{0CF83E80-31EE-574A-B89F-231DC74F8140}" type="datetime1">
              <a:rPr lang="en-US" smtClean="0"/>
              <a:t>1/26/2022</a:t>
            </a:fld>
            <a:endParaRPr lang="en-US" dirty="0"/>
          </a:p>
        </p:txBody>
      </p:sp>
      <p:sp>
        <p:nvSpPr>
          <p:cNvPr id="5" name="Footer Placeholder 4">
            <a:extLst>
              <a:ext uri="{FF2B5EF4-FFF2-40B4-BE49-F238E27FC236}">
                <a16:creationId xmlns:a16="http://schemas.microsoft.com/office/drawing/2014/main" id="{0D90F993-2C13-0142-A554-7AAE7D57EE34}"/>
              </a:ext>
            </a:extLst>
          </p:cNvPr>
          <p:cNvSpPr>
            <a:spLocks noGrp="1"/>
          </p:cNvSpPr>
          <p:nvPr>
            <p:ph type="ftr" sz="quarter" idx="11"/>
          </p:nvPr>
        </p:nvSpPr>
        <p:spPr/>
        <p:txBody>
          <a:bodyPr/>
          <a:lstStyle/>
          <a:p>
            <a:r>
              <a:rPr lang="en-US" dirty="0"/>
              <a:t>Chapter 9. Quantum Caring Leadership</a:t>
            </a:r>
          </a:p>
        </p:txBody>
      </p:sp>
      <p:sp>
        <p:nvSpPr>
          <p:cNvPr id="6" name="Slide Number Placeholder 5">
            <a:extLst>
              <a:ext uri="{FF2B5EF4-FFF2-40B4-BE49-F238E27FC236}">
                <a16:creationId xmlns:a16="http://schemas.microsoft.com/office/drawing/2014/main" id="{5D2A9CCF-67D7-6041-A5E0-898D6B78A10A}"/>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3908483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C6CC4-6D32-B443-9DCA-B92719562D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0C5982-FB69-4541-B032-F6FC7BF562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4FCDA7-AFE1-CD4E-AABF-35B56DE45F9D}"/>
              </a:ext>
            </a:extLst>
          </p:cNvPr>
          <p:cNvSpPr>
            <a:spLocks noGrp="1"/>
          </p:cNvSpPr>
          <p:nvPr>
            <p:ph type="dt" sz="half" idx="10"/>
          </p:nvPr>
        </p:nvSpPr>
        <p:spPr/>
        <p:txBody>
          <a:bodyPr/>
          <a:lstStyle/>
          <a:p>
            <a:fld id="{DF59194E-6105-614A-B7AA-177EE5863448}" type="datetime1">
              <a:rPr lang="en-US" smtClean="0"/>
              <a:t>1/26/2022</a:t>
            </a:fld>
            <a:endParaRPr lang="en-US" dirty="0"/>
          </a:p>
        </p:txBody>
      </p:sp>
      <p:sp>
        <p:nvSpPr>
          <p:cNvPr id="5" name="Footer Placeholder 4">
            <a:extLst>
              <a:ext uri="{FF2B5EF4-FFF2-40B4-BE49-F238E27FC236}">
                <a16:creationId xmlns:a16="http://schemas.microsoft.com/office/drawing/2014/main" id="{54CC7C22-A02C-7843-B677-B36CF9A5B107}"/>
              </a:ext>
            </a:extLst>
          </p:cNvPr>
          <p:cNvSpPr>
            <a:spLocks noGrp="1"/>
          </p:cNvSpPr>
          <p:nvPr>
            <p:ph type="ftr" sz="quarter" idx="11"/>
          </p:nvPr>
        </p:nvSpPr>
        <p:spPr/>
        <p:txBody>
          <a:bodyPr/>
          <a:lstStyle/>
          <a:p>
            <a:r>
              <a:rPr lang="en-US" dirty="0"/>
              <a:t>Chapter 9. Quantum Caring Leadership</a:t>
            </a:r>
          </a:p>
        </p:txBody>
      </p:sp>
      <p:sp>
        <p:nvSpPr>
          <p:cNvPr id="6" name="Slide Number Placeholder 5">
            <a:extLst>
              <a:ext uri="{FF2B5EF4-FFF2-40B4-BE49-F238E27FC236}">
                <a16:creationId xmlns:a16="http://schemas.microsoft.com/office/drawing/2014/main" id="{40580217-BD91-BD46-BA42-912D8B8676EA}"/>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3236017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307090-DB3E-6144-94E6-662F953A68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B08994-10C7-244D-8F2E-AFA56BA599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DBFE2E-7853-1E43-8FD0-FC600D750126}"/>
              </a:ext>
            </a:extLst>
          </p:cNvPr>
          <p:cNvSpPr>
            <a:spLocks noGrp="1"/>
          </p:cNvSpPr>
          <p:nvPr>
            <p:ph type="dt" sz="half" idx="10"/>
          </p:nvPr>
        </p:nvSpPr>
        <p:spPr/>
        <p:txBody>
          <a:bodyPr/>
          <a:lstStyle/>
          <a:p>
            <a:fld id="{1F1AA4FA-B795-2B40-9933-4505F2B45922}" type="datetime1">
              <a:rPr lang="en-US" smtClean="0"/>
              <a:t>1/26/2022</a:t>
            </a:fld>
            <a:endParaRPr lang="en-US" dirty="0"/>
          </a:p>
        </p:txBody>
      </p:sp>
      <p:sp>
        <p:nvSpPr>
          <p:cNvPr id="5" name="Footer Placeholder 4">
            <a:extLst>
              <a:ext uri="{FF2B5EF4-FFF2-40B4-BE49-F238E27FC236}">
                <a16:creationId xmlns:a16="http://schemas.microsoft.com/office/drawing/2014/main" id="{ED665923-9E8E-9B46-B77E-617130444434}"/>
              </a:ext>
            </a:extLst>
          </p:cNvPr>
          <p:cNvSpPr>
            <a:spLocks noGrp="1"/>
          </p:cNvSpPr>
          <p:nvPr>
            <p:ph type="ftr" sz="quarter" idx="11"/>
          </p:nvPr>
        </p:nvSpPr>
        <p:spPr/>
        <p:txBody>
          <a:bodyPr/>
          <a:lstStyle/>
          <a:p>
            <a:r>
              <a:rPr lang="en-US" dirty="0"/>
              <a:t>Chapter 9. Quantum Caring Leadership</a:t>
            </a:r>
          </a:p>
        </p:txBody>
      </p:sp>
      <p:sp>
        <p:nvSpPr>
          <p:cNvPr id="6" name="Slide Number Placeholder 5">
            <a:extLst>
              <a:ext uri="{FF2B5EF4-FFF2-40B4-BE49-F238E27FC236}">
                <a16:creationId xmlns:a16="http://schemas.microsoft.com/office/drawing/2014/main" id="{DA88D27F-064B-5345-B2EC-B870F2C394E4}"/>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366167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5064A-6FF4-6B4D-9055-8EA10EEBB9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AA6CE3-06DD-8E4C-891D-61E8785809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088DAF-67B8-3B46-906D-2C198817CA00}"/>
              </a:ext>
            </a:extLst>
          </p:cNvPr>
          <p:cNvSpPr>
            <a:spLocks noGrp="1"/>
          </p:cNvSpPr>
          <p:nvPr>
            <p:ph type="dt" sz="half" idx="10"/>
          </p:nvPr>
        </p:nvSpPr>
        <p:spPr/>
        <p:txBody>
          <a:bodyPr/>
          <a:lstStyle/>
          <a:p>
            <a:fld id="{4EC36C70-FB4A-BE4B-B62A-2A02C8D9480A}" type="datetime1">
              <a:rPr lang="en-US" smtClean="0"/>
              <a:t>1/26/2022</a:t>
            </a:fld>
            <a:endParaRPr lang="en-US" dirty="0"/>
          </a:p>
        </p:txBody>
      </p:sp>
      <p:sp>
        <p:nvSpPr>
          <p:cNvPr id="5" name="Footer Placeholder 4">
            <a:extLst>
              <a:ext uri="{FF2B5EF4-FFF2-40B4-BE49-F238E27FC236}">
                <a16:creationId xmlns:a16="http://schemas.microsoft.com/office/drawing/2014/main" id="{486287E0-CA45-734E-9AC5-C1D3CE3DEED4}"/>
              </a:ext>
            </a:extLst>
          </p:cNvPr>
          <p:cNvSpPr>
            <a:spLocks noGrp="1"/>
          </p:cNvSpPr>
          <p:nvPr>
            <p:ph type="ftr" sz="quarter" idx="11"/>
          </p:nvPr>
        </p:nvSpPr>
        <p:spPr/>
        <p:txBody>
          <a:bodyPr/>
          <a:lstStyle/>
          <a:p>
            <a:r>
              <a:rPr lang="en-US" dirty="0"/>
              <a:t>Chapter 9. Quantum Caring Leadership</a:t>
            </a:r>
          </a:p>
        </p:txBody>
      </p:sp>
      <p:sp>
        <p:nvSpPr>
          <p:cNvPr id="6" name="Slide Number Placeholder 5">
            <a:extLst>
              <a:ext uri="{FF2B5EF4-FFF2-40B4-BE49-F238E27FC236}">
                <a16:creationId xmlns:a16="http://schemas.microsoft.com/office/drawing/2014/main" id="{FE0B2E6E-89EB-5B40-8C38-155C9DAAD86A}"/>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2310337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E1830-724A-E849-AF3A-0E5D337C46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E392E6-CB46-5D4D-94C2-D3057701A3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A131B1-80F7-CE44-8785-64C88FB0D8B3}"/>
              </a:ext>
            </a:extLst>
          </p:cNvPr>
          <p:cNvSpPr>
            <a:spLocks noGrp="1"/>
          </p:cNvSpPr>
          <p:nvPr>
            <p:ph type="dt" sz="half" idx="10"/>
          </p:nvPr>
        </p:nvSpPr>
        <p:spPr/>
        <p:txBody>
          <a:bodyPr/>
          <a:lstStyle/>
          <a:p>
            <a:fld id="{AB561827-1B2B-2B4D-8425-C60FF3CDBB46}" type="datetime1">
              <a:rPr lang="en-US" smtClean="0"/>
              <a:t>1/26/2022</a:t>
            </a:fld>
            <a:endParaRPr lang="en-US" dirty="0"/>
          </a:p>
        </p:txBody>
      </p:sp>
      <p:sp>
        <p:nvSpPr>
          <p:cNvPr id="5" name="Footer Placeholder 4">
            <a:extLst>
              <a:ext uri="{FF2B5EF4-FFF2-40B4-BE49-F238E27FC236}">
                <a16:creationId xmlns:a16="http://schemas.microsoft.com/office/drawing/2014/main" id="{D6EC6F82-4DEF-484B-832D-B901B0B9828A}"/>
              </a:ext>
            </a:extLst>
          </p:cNvPr>
          <p:cNvSpPr>
            <a:spLocks noGrp="1"/>
          </p:cNvSpPr>
          <p:nvPr>
            <p:ph type="ftr" sz="quarter" idx="11"/>
          </p:nvPr>
        </p:nvSpPr>
        <p:spPr/>
        <p:txBody>
          <a:bodyPr/>
          <a:lstStyle/>
          <a:p>
            <a:r>
              <a:rPr lang="en-US" dirty="0"/>
              <a:t>Chapter 9. Quantum Caring Leadership</a:t>
            </a:r>
          </a:p>
        </p:txBody>
      </p:sp>
      <p:sp>
        <p:nvSpPr>
          <p:cNvPr id="6" name="Slide Number Placeholder 5">
            <a:extLst>
              <a:ext uri="{FF2B5EF4-FFF2-40B4-BE49-F238E27FC236}">
                <a16:creationId xmlns:a16="http://schemas.microsoft.com/office/drawing/2014/main" id="{62CD4ADE-8CC5-1944-8FC1-53D173720367}"/>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2049659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D95B1-76B7-4B46-80AB-2FCCD488FB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291456-66E7-A84D-946E-29A75EB517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12E6A6-268C-484C-B0A5-8855009D5C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039045-99BB-3B46-A3D5-0281033D4ECF}"/>
              </a:ext>
            </a:extLst>
          </p:cNvPr>
          <p:cNvSpPr>
            <a:spLocks noGrp="1"/>
          </p:cNvSpPr>
          <p:nvPr>
            <p:ph type="dt" sz="half" idx="10"/>
          </p:nvPr>
        </p:nvSpPr>
        <p:spPr/>
        <p:txBody>
          <a:bodyPr/>
          <a:lstStyle/>
          <a:p>
            <a:fld id="{701A3AD1-0CB5-6E46-8040-461776652240}" type="datetime1">
              <a:rPr lang="en-US" smtClean="0"/>
              <a:t>1/26/2022</a:t>
            </a:fld>
            <a:endParaRPr lang="en-US" dirty="0"/>
          </a:p>
        </p:txBody>
      </p:sp>
      <p:sp>
        <p:nvSpPr>
          <p:cNvPr id="6" name="Footer Placeholder 5">
            <a:extLst>
              <a:ext uri="{FF2B5EF4-FFF2-40B4-BE49-F238E27FC236}">
                <a16:creationId xmlns:a16="http://schemas.microsoft.com/office/drawing/2014/main" id="{F81D4F09-52C2-6C45-808F-ED79BA3A8EB6}"/>
              </a:ext>
            </a:extLst>
          </p:cNvPr>
          <p:cNvSpPr>
            <a:spLocks noGrp="1"/>
          </p:cNvSpPr>
          <p:nvPr>
            <p:ph type="ftr" sz="quarter" idx="11"/>
          </p:nvPr>
        </p:nvSpPr>
        <p:spPr/>
        <p:txBody>
          <a:bodyPr/>
          <a:lstStyle/>
          <a:p>
            <a:r>
              <a:rPr lang="en-US" dirty="0"/>
              <a:t>Chapter 9. Quantum Caring Leadership</a:t>
            </a:r>
          </a:p>
        </p:txBody>
      </p:sp>
      <p:sp>
        <p:nvSpPr>
          <p:cNvPr id="7" name="Slide Number Placeholder 6">
            <a:extLst>
              <a:ext uri="{FF2B5EF4-FFF2-40B4-BE49-F238E27FC236}">
                <a16:creationId xmlns:a16="http://schemas.microsoft.com/office/drawing/2014/main" id="{977A776A-B5DC-754E-9609-F7BDF3E4A15B}"/>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3969382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2BDE2-5128-5048-9A0F-9AC57F1531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2FE2C5-5A60-F44E-883E-4C6A1A882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7DD38D-39CB-094A-BDEE-981EB7D385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FFA4E0-E1E3-8A4F-8282-3A95C57185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ACF708-CA8C-544D-96BF-D5A61A9EC0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2AFE3F-4825-5E4F-B7FA-A32C7ED21746}"/>
              </a:ext>
            </a:extLst>
          </p:cNvPr>
          <p:cNvSpPr>
            <a:spLocks noGrp="1"/>
          </p:cNvSpPr>
          <p:nvPr>
            <p:ph type="dt" sz="half" idx="10"/>
          </p:nvPr>
        </p:nvSpPr>
        <p:spPr/>
        <p:txBody>
          <a:bodyPr/>
          <a:lstStyle/>
          <a:p>
            <a:fld id="{AFC415AC-6BC0-F04A-A1C6-7776DB47AFC8}" type="datetime1">
              <a:rPr lang="en-US" smtClean="0"/>
              <a:t>1/26/2022</a:t>
            </a:fld>
            <a:endParaRPr lang="en-US" dirty="0"/>
          </a:p>
        </p:txBody>
      </p:sp>
      <p:sp>
        <p:nvSpPr>
          <p:cNvPr id="8" name="Footer Placeholder 7">
            <a:extLst>
              <a:ext uri="{FF2B5EF4-FFF2-40B4-BE49-F238E27FC236}">
                <a16:creationId xmlns:a16="http://schemas.microsoft.com/office/drawing/2014/main" id="{E242D466-BC68-374B-93D6-1EC7F93473CC}"/>
              </a:ext>
            </a:extLst>
          </p:cNvPr>
          <p:cNvSpPr>
            <a:spLocks noGrp="1"/>
          </p:cNvSpPr>
          <p:nvPr>
            <p:ph type="ftr" sz="quarter" idx="11"/>
          </p:nvPr>
        </p:nvSpPr>
        <p:spPr/>
        <p:txBody>
          <a:bodyPr/>
          <a:lstStyle/>
          <a:p>
            <a:r>
              <a:rPr lang="en-US" dirty="0"/>
              <a:t>Chapter 9. Quantum Caring Leadership</a:t>
            </a:r>
          </a:p>
        </p:txBody>
      </p:sp>
      <p:sp>
        <p:nvSpPr>
          <p:cNvPr id="9" name="Slide Number Placeholder 8">
            <a:extLst>
              <a:ext uri="{FF2B5EF4-FFF2-40B4-BE49-F238E27FC236}">
                <a16:creationId xmlns:a16="http://schemas.microsoft.com/office/drawing/2014/main" id="{E3A0D539-3A25-5E4A-8278-F836CD22D849}"/>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2399127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290D5-CEA5-6542-91D7-8A2CBB182B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A6CE00-D13C-C943-AD28-B9FAE4168733}"/>
              </a:ext>
            </a:extLst>
          </p:cNvPr>
          <p:cNvSpPr>
            <a:spLocks noGrp="1"/>
          </p:cNvSpPr>
          <p:nvPr>
            <p:ph type="dt" sz="half" idx="10"/>
          </p:nvPr>
        </p:nvSpPr>
        <p:spPr/>
        <p:txBody>
          <a:bodyPr/>
          <a:lstStyle/>
          <a:p>
            <a:fld id="{00886A1D-4319-1545-874C-DE6624C87A1A}" type="datetime1">
              <a:rPr lang="en-US" smtClean="0"/>
              <a:t>1/26/2022</a:t>
            </a:fld>
            <a:endParaRPr lang="en-US" dirty="0"/>
          </a:p>
        </p:txBody>
      </p:sp>
      <p:sp>
        <p:nvSpPr>
          <p:cNvPr id="4" name="Footer Placeholder 3">
            <a:extLst>
              <a:ext uri="{FF2B5EF4-FFF2-40B4-BE49-F238E27FC236}">
                <a16:creationId xmlns:a16="http://schemas.microsoft.com/office/drawing/2014/main" id="{43E47E4C-A778-784F-BE5F-F840F00F184E}"/>
              </a:ext>
            </a:extLst>
          </p:cNvPr>
          <p:cNvSpPr>
            <a:spLocks noGrp="1"/>
          </p:cNvSpPr>
          <p:nvPr>
            <p:ph type="ftr" sz="quarter" idx="11"/>
          </p:nvPr>
        </p:nvSpPr>
        <p:spPr/>
        <p:txBody>
          <a:bodyPr/>
          <a:lstStyle/>
          <a:p>
            <a:r>
              <a:rPr lang="en-US" dirty="0"/>
              <a:t>Chapter 9. Quantum Caring Leadership</a:t>
            </a:r>
          </a:p>
        </p:txBody>
      </p:sp>
      <p:sp>
        <p:nvSpPr>
          <p:cNvPr id="5" name="Slide Number Placeholder 4">
            <a:extLst>
              <a:ext uri="{FF2B5EF4-FFF2-40B4-BE49-F238E27FC236}">
                <a16:creationId xmlns:a16="http://schemas.microsoft.com/office/drawing/2014/main" id="{29B13FB5-7C97-A144-B83F-FC51ACBE6FF7}"/>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1089490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EE5697-0E6B-5A44-B89D-74259CA4E71A}"/>
              </a:ext>
            </a:extLst>
          </p:cNvPr>
          <p:cNvSpPr>
            <a:spLocks noGrp="1"/>
          </p:cNvSpPr>
          <p:nvPr>
            <p:ph type="dt" sz="half" idx="10"/>
          </p:nvPr>
        </p:nvSpPr>
        <p:spPr/>
        <p:txBody>
          <a:bodyPr/>
          <a:lstStyle/>
          <a:p>
            <a:fld id="{AEDF55FF-25F2-FF47-9221-469E498772F0}" type="datetime1">
              <a:rPr lang="en-US" smtClean="0"/>
              <a:t>1/26/2022</a:t>
            </a:fld>
            <a:endParaRPr lang="en-US" dirty="0"/>
          </a:p>
        </p:txBody>
      </p:sp>
      <p:sp>
        <p:nvSpPr>
          <p:cNvPr id="3" name="Footer Placeholder 2">
            <a:extLst>
              <a:ext uri="{FF2B5EF4-FFF2-40B4-BE49-F238E27FC236}">
                <a16:creationId xmlns:a16="http://schemas.microsoft.com/office/drawing/2014/main" id="{EB3EB636-3324-DE4B-8BE2-0A2FBE5964E3}"/>
              </a:ext>
            </a:extLst>
          </p:cNvPr>
          <p:cNvSpPr>
            <a:spLocks noGrp="1"/>
          </p:cNvSpPr>
          <p:nvPr>
            <p:ph type="ftr" sz="quarter" idx="11"/>
          </p:nvPr>
        </p:nvSpPr>
        <p:spPr/>
        <p:txBody>
          <a:bodyPr/>
          <a:lstStyle/>
          <a:p>
            <a:r>
              <a:rPr lang="en-US" dirty="0"/>
              <a:t>Chapter 9. Quantum Caring Leadership</a:t>
            </a:r>
          </a:p>
        </p:txBody>
      </p:sp>
      <p:sp>
        <p:nvSpPr>
          <p:cNvPr id="4" name="Slide Number Placeholder 3">
            <a:extLst>
              <a:ext uri="{FF2B5EF4-FFF2-40B4-BE49-F238E27FC236}">
                <a16:creationId xmlns:a16="http://schemas.microsoft.com/office/drawing/2014/main" id="{DB68C3A3-C337-5A44-B29E-8FA1591F5ACC}"/>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152628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25FC1-17FC-6D44-8050-6A1372015A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649ACC-6E74-F542-88C5-A241863F71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ECA16B-9B29-3544-81C4-D55AAC05B5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B43855-FD67-FC4B-831F-120ACAF0F87B}"/>
              </a:ext>
            </a:extLst>
          </p:cNvPr>
          <p:cNvSpPr>
            <a:spLocks noGrp="1"/>
          </p:cNvSpPr>
          <p:nvPr>
            <p:ph type="dt" sz="half" idx="10"/>
          </p:nvPr>
        </p:nvSpPr>
        <p:spPr/>
        <p:txBody>
          <a:bodyPr/>
          <a:lstStyle/>
          <a:p>
            <a:fld id="{8BE257FD-397D-7D48-A927-81C7AAFF315F}" type="datetime1">
              <a:rPr lang="en-US" smtClean="0"/>
              <a:t>1/26/2022</a:t>
            </a:fld>
            <a:endParaRPr lang="en-US" dirty="0"/>
          </a:p>
        </p:txBody>
      </p:sp>
      <p:sp>
        <p:nvSpPr>
          <p:cNvPr id="6" name="Footer Placeholder 5">
            <a:extLst>
              <a:ext uri="{FF2B5EF4-FFF2-40B4-BE49-F238E27FC236}">
                <a16:creationId xmlns:a16="http://schemas.microsoft.com/office/drawing/2014/main" id="{99E2E1F1-B7B2-1D43-888C-3BF5ED164BA4}"/>
              </a:ext>
            </a:extLst>
          </p:cNvPr>
          <p:cNvSpPr>
            <a:spLocks noGrp="1"/>
          </p:cNvSpPr>
          <p:nvPr>
            <p:ph type="ftr" sz="quarter" idx="11"/>
          </p:nvPr>
        </p:nvSpPr>
        <p:spPr/>
        <p:txBody>
          <a:bodyPr/>
          <a:lstStyle/>
          <a:p>
            <a:r>
              <a:rPr lang="en-US" dirty="0"/>
              <a:t>Chapter 9. Quantum Caring Leadership</a:t>
            </a:r>
          </a:p>
        </p:txBody>
      </p:sp>
      <p:sp>
        <p:nvSpPr>
          <p:cNvPr id="7" name="Slide Number Placeholder 6">
            <a:extLst>
              <a:ext uri="{FF2B5EF4-FFF2-40B4-BE49-F238E27FC236}">
                <a16:creationId xmlns:a16="http://schemas.microsoft.com/office/drawing/2014/main" id="{70990E48-4453-C940-943F-993A2EA8C3CD}"/>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1849176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81574-17B7-844F-9AD6-5AF503AF1E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D1F08A-9D5E-6E4A-A82E-6C15E09C28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5AE8482-C252-114D-BF82-0965E214A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96C2BF-DAE9-B642-8AD1-3D004725A12E}"/>
              </a:ext>
            </a:extLst>
          </p:cNvPr>
          <p:cNvSpPr>
            <a:spLocks noGrp="1"/>
          </p:cNvSpPr>
          <p:nvPr>
            <p:ph type="dt" sz="half" idx="10"/>
          </p:nvPr>
        </p:nvSpPr>
        <p:spPr/>
        <p:txBody>
          <a:bodyPr/>
          <a:lstStyle/>
          <a:p>
            <a:fld id="{F98F9A16-2873-C043-A6B0-1ACD08854429}" type="datetime1">
              <a:rPr lang="en-US" smtClean="0"/>
              <a:t>1/26/2022</a:t>
            </a:fld>
            <a:endParaRPr lang="en-US" dirty="0"/>
          </a:p>
        </p:txBody>
      </p:sp>
      <p:sp>
        <p:nvSpPr>
          <p:cNvPr id="6" name="Footer Placeholder 5">
            <a:extLst>
              <a:ext uri="{FF2B5EF4-FFF2-40B4-BE49-F238E27FC236}">
                <a16:creationId xmlns:a16="http://schemas.microsoft.com/office/drawing/2014/main" id="{0A183771-09D7-DF41-9DD4-D54EFC77BF19}"/>
              </a:ext>
            </a:extLst>
          </p:cNvPr>
          <p:cNvSpPr>
            <a:spLocks noGrp="1"/>
          </p:cNvSpPr>
          <p:nvPr>
            <p:ph type="ftr" sz="quarter" idx="11"/>
          </p:nvPr>
        </p:nvSpPr>
        <p:spPr/>
        <p:txBody>
          <a:bodyPr/>
          <a:lstStyle/>
          <a:p>
            <a:r>
              <a:rPr lang="en-US" dirty="0"/>
              <a:t>Chapter 9. Quantum Caring Leadership</a:t>
            </a:r>
          </a:p>
        </p:txBody>
      </p:sp>
      <p:sp>
        <p:nvSpPr>
          <p:cNvPr id="7" name="Slide Number Placeholder 6">
            <a:extLst>
              <a:ext uri="{FF2B5EF4-FFF2-40B4-BE49-F238E27FC236}">
                <a16:creationId xmlns:a16="http://schemas.microsoft.com/office/drawing/2014/main" id="{6773EACA-E217-E849-AC09-199E141648A2}"/>
              </a:ext>
            </a:extLst>
          </p:cNvPr>
          <p:cNvSpPr>
            <a:spLocks noGrp="1"/>
          </p:cNvSpPr>
          <p:nvPr>
            <p:ph type="sldNum" sz="quarter" idx="12"/>
          </p:nvPr>
        </p:nvSpPr>
        <p:spPr/>
        <p:txBody>
          <a:bodyPr/>
          <a:lstStyle/>
          <a:p>
            <a:fld id="{DE0D8D3E-EC6F-4243-8EE6-17FD68A1A9FE}" type="slidenum">
              <a:rPr lang="en-US" smtClean="0"/>
              <a:t>‹#›</a:t>
            </a:fld>
            <a:endParaRPr lang="en-US" dirty="0"/>
          </a:p>
        </p:txBody>
      </p:sp>
    </p:spTree>
    <p:extLst>
      <p:ext uri="{BB962C8B-B14F-4D97-AF65-F5344CB8AC3E}">
        <p14:creationId xmlns:p14="http://schemas.microsoft.com/office/powerpoint/2010/main" val="387863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45B28A-EF30-034E-B25C-A420263993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E7868A-5679-2842-9E01-C67A45DFB9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E8FE23-B30E-7649-BA94-E204D8E229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2289F-FD2C-3A4E-B945-E924E9A18FFD}" type="datetime1">
              <a:rPr lang="en-US" smtClean="0"/>
              <a:t>1/26/2022</a:t>
            </a:fld>
            <a:endParaRPr lang="en-US" dirty="0"/>
          </a:p>
        </p:txBody>
      </p:sp>
      <p:sp>
        <p:nvSpPr>
          <p:cNvPr id="5" name="Footer Placeholder 4">
            <a:extLst>
              <a:ext uri="{FF2B5EF4-FFF2-40B4-BE49-F238E27FC236}">
                <a16:creationId xmlns:a16="http://schemas.microsoft.com/office/drawing/2014/main" id="{6342AF26-5EBA-DC4A-A25A-7328090511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Chapter 9. Quantum Caring Leadership</a:t>
            </a:r>
          </a:p>
        </p:txBody>
      </p:sp>
      <p:sp>
        <p:nvSpPr>
          <p:cNvPr id="6" name="Slide Number Placeholder 5">
            <a:extLst>
              <a:ext uri="{FF2B5EF4-FFF2-40B4-BE49-F238E27FC236}">
                <a16:creationId xmlns:a16="http://schemas.microsoft.com/office/drawing/2014/main" id="{872D77A4-34EB-AC41-B093-3C0BC69FFA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0D8D3E-EC6F-4243-8EE6-17FD68A1A9FE}" type="slidenum">
              <a:rPr lang="en-US" smtClean="0"/>
              <a:t>‹#›</a:t>
            </a:fld>
            <a:endParaRPr lang="en-US" dirty="0"/>
          </a:p>
        </p:txBody>
      </p:sp>
    </p:spTree>
    <p:extLst>
      <p:ext uri="{BB962C8B-B14F-4D97-AF65-F5344CB8AC3E}">
        <p14:creationId xmlns:p14="http://schemas.microsoft.com/office/powerpoint/2010/main" val="3423866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A21FA-EBE2-0A4D-8C8C-C087E61EBB06}"/>
              </a:ext>
            </a:extLst>
          </p:cNvPr>
          <p:cNvSpPr>
            <a:spLocks noGrp="1"/>
          </p:cNvSpPr>
          <p:nvPr>
            <p:ph type="ctrTitle"/>
          </p:nvPr>
        </p:nvSpPr>
        <p:spPr>
          <a:xfrm>
            <a:off x="1524000" y="852257"/>
            <a:ext cx="9144000" cy="2576744"/>
          </a:xfrm>
        </p:spPr>
        <p:txBody>
          <a:bodyPr>
            <a:noAutofit/>
          </a:bodyPr>
          <a:lstStyle/>
          <a:p>
            <a:r>
              <a:rPr lang="en-US" sz="4400" dirty="0"/>
              <a:t>Visionary Leadership in Healthcare</a:t>
            </a:r>
            <a:br>
              <a:rPr lang="en-US" sz="4400" dirty="0"/>
            </a:br>
            <a:r>
              <a:rPr lang="en-US" sz="4400" dirty="0"/>
              <a:t> </a:t>
            </a:r>
            <a:r>
              <a:rPr lang="en-US" sz="3200" dirty="0"/>
              <a:t>Excellence in Practice, Policy, and Ethics</a:t>
            </a:r>
          </a:p>
        </p:txBody>
      </p:sp>
      <p:sp>
        <p:nvSpPr>
          <p:cNvPr id="3" name="Subtitle 2">
            <a:extLst>
              <a:ext uri="{FF2B5EF4-FFF2-40B4-BE49-F238E27FC236}">
                <a16:creationId xmlns:a16="http://schemas.microsoft.com/office/drawing/2014/main" id="{86D5727D-0293-C748-9A35-AD73255732BE}"/>
              </a:ext>
            </a:extLst>
          </p:cNvPr>
          <p:cNvSpPr>
            <a:spLocks noGrp="1"/>
          </p:cNvSpPr>
          <p:nvPr>
            <p:ph type="subTitle" idx="1"/>
          </p:nvPr>
        </p:nvSpPr>
        <p:spPr/>
        <p:txBody>
          <a:bodyPr/>
          <a:lstStyle/>
          <a:p>
            <a:endParaRPr lang="en-US" b="1" dirty="0"/>
          </a:p>
          <a:p>
            <a:r>
              <a:rPr lang="en-US" b="1" dirty="0"/>
              <a:t>Holly Wei</a:t>
            </a:r>
            <a:r>
              <a:rPr lang="en-US" dirty="0"/>
              <a:t>, PhD, RN, NEA-BC, FAAN </a:t>
            </a:r>
          </a:p>
          <a:p>
            <a:r>
              <a:rPr lang="en-US" b="1" dirty="0"/>
              <a:t>Sara Horton-Deutsch</a:t>
            </a:r>
            <a:r>
              <a:rPr lang="en-US" dirty="0"/>
              <a:t>, PhD, RN</a:t>
            </a:r>
            <a:r>
              <a:rPr lang="en-US"/>
              <a:t>, </a:t>
            </a:r>
            <a:r>
              <a:rPr lang="en-US" i="0" u="none" strike="noStrike" baseline="0">
                <a:solidFill>
                  <a:srgbClr val="211D1E"/>
                </a:solidFill>
              </a:rPr>
              <a:t>PMHCNS, </a:t>
            </a:r>
            <a:r>
              <a:rPr lang="en-US"/>
              <a:t>FAAN</a:t>
            </a:r>
            <a:r>
              <a:rPr lang="en-US" dirty="0"/>
              <a:t>, ANEF</a:t>
            </a:r>
          </a:p>
        </p:txBody>
      </p:sp>
    </p:spTree>
    <p:extLst>
      <p:ext uri="{BB962C8B-B14F-4D97-AF65-F5344CB8AC3E}">
        <p14:creationId xmlns:p14="http://schemas.microsoft.com/office/powerpoint/2010/main" val="3433711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ACF86CE1-1B22-B446-8292-77CDF28C2ED5}"/>
              </a:ext>
            </a:extLst>
          </p:cNvPr>
          <p:cNvPicPr>
            <a:picLocks noChangeAspect="1"/>
          </p:cNvPicPr>
          <p:nvPr/>
        </p:nvPicPr>
        <p:blipFill>
          <a:blip r:embed="rId2"/>
          <a:stretch>
            <a:fillRect/>
          </a:stretch>
        </p:blipFill>
        <p:spPr>
          <a:xfrm>
            <a:off x="6096000" y="38894"/>
            <a:ext cx="5647765" cy="6858000"/>
          </a:xfrm>
          <a:prstGeom prst="rect">
            <a:avLst/>
          </a:prstGeom>
        </p:spPr>
      </p:pic>
      <p:sp>
        <p:nvSpPr>
          <p:cNvPr id="9" name="Title 8">
            <a:extLst>
              <a:ext uri="{FF2B5EF4-FFF2-40B4-BE49-F238E27FC236}">
                <a16:creationId xmlns:a16="http://schemas.microsoft.com/office/drawing/2014/main" id="{EB65140C-F0EC-D642-80E8-0FA0C77A2CF0}"/>
              </a:ext>
            </a:extLst>
          </p:cNvPr>
          <p:cNvSpPr>
            <a:spLocks noGrp="1"/>
          </p:cNvSpPr>
          <p:nvPr>
            <p:ph type="title"/>
          </p:nvPr>
        </p:nvSpPr>
        <p:spPr>
          <a:xfrm>
            <a:off x="611188" y="493712"/>
            <a:ext cx="6056312" cy="1244600"/>
          </a:xfrm>
        </p:spPr>
        <p:txBody>
          <a:bodyPr anchor="b">
            <a:normAutofit fontScale="90000"/>
          </a:bodyPr>
          <a:lstStyle/>
          <a:p>
            <a:r>
              <a:rPr lang="en-US" sz="3800" b="1" dirty="0"/>
              <a:t>Unitary Convergence: </a:t>
            </a:r>
            <a:br>
              <a:rPr lang="en-US" sz="3800" b="1" dirty="0"/>
            </a:br>
            <a:r>
              <a:rPr lang="en-US" sz="3800" b="1" dirty="0"/>
              <a:t>QL Science and Transpersonal CS</a:t>
            </a:r>
            <a:endParaRPr lang="en-US" sz="3800" dirty="0"/>
          </a:p>
        </p:txBody>
      </p:sp>
      <p:sp>
        <p:nvSpPr>
          <p:cNvPr id="37" name="Content Placeholder 2">
            <a:extLst>
              <a:ext uri="{FF2B5EF4-FFF2-40B4-BE49-F238E27FC236}">
                <a16:creationId xmlns:a16="http://schemas.microsoft.com/office/drawing/2014/main" id="{E9938223-5A18-264C-9940-FC49BA3924F0}"/>
              </a:ext>
            </a:extLst>
          </p:cNvPr>
          <p:cNvSpPr>
            <a:spLocks noGrp="1"/>
          </p:cNvSpPr>
          <p:nvPr>
            <p:ph type="body" sz="half" idx="2"/>
          </p:nvPr>
        </p:nvSpPr>
        <p:spPr>
          <a:xfrm>
            <a:off x="839788" y="1930400"/>
            <a:ext cx="4935146" cy="3811588"/>
          </a:xfrm>
        </p:spPr>
        <p:txBody>
          <a:bodyPr>
            <a:noAutofit/>
          </a:bodyPr>
          <a:lstStyle/>
          <a:p>
            <a:pPr marL="285750" indent="-285750">
              <a:buFont typeface="Arial" panose="020B0604020202020204" pitchFamily="34" charset="0"/>
              <a:buChar char="•"/>
            </a:pPr>
            <a:r>
              <a:rPr lang="en-US" sz="2000" dirty="0"/>
              <a:t>By transposing Caring Science (CS) and Quantum Leadership (QL) into a disciplinary matrix context, we find congruence.</a:t>
            </a:r>
          </a:p>
          <a:p>
            <a:pPr marL="285750" indent="-285750">
              <a:buFont typeface="Arial" panose="020B0604020202020204" pitchFamily="34" charset="0"/>
              <a:buChar char="•"/>
            </a:pPr>
            <a:r>
              <a:rPr lang="en-US" sz="2000" dirty="0"/>
              <a:t>This congruence is at the philosophical-ethical, ontological, theoretical level.</a:t>
            </a:r>
          </a:p>
          <a:p>
            <a:pPr marL="285750" indent="-285750">
              <a:buFont typeface="Arial" panose="020B0604020202020204" pitchFamily="34" charset="0"/>
              <a:buChar char="•"/>
            </a:pPr>
            <a:r>
              <a:rPr lang="en-US" sz="2000" dirty="0"/>
              <a:t>The new integration unites quantum and caring leadership toward a distinct disciplinary foundation for new leadership practices and principles. </a:t>
            </a:r>
          </a:p>
          <a:p>
            <a:pPr marL="285750" indent="-285750">
              <a:buFont typeface="Arial" panose="020B0604020202020204" pitchFamily="34" charset="0"/>
              <a:buChar char="•"/>
            </a:pPr>
            <a:r>
              <a:rPr lang="en-US" sz="2000" dirty="0"/>
              <a:t>Unitary Disciplinary-Specific Commonalities comprise shared, nursing ethic, ontological, philosophical, epistemology, and praxis convergence for Quantum Caring HealthCare Leadership</a:t>
            </a:r>
            <a:r>
              <a:rPr lang="en-US" sz="2000" dirty="0">
                <a:effectLst/>
              </a:rPr>
              <a:t> </a:t>
            </a:r>
            <a:endParaRPr lang="en-US" sz="2000" dirty="0"/>
          </a:p>
        </p:txBody>
      </p:sp>
      <p:sp>
        <p:nvSpPr>
          <p:cNvPr id="5" name="Slide Number Placeholder 4">
            <a:extLst>
              <a:ext uri="{FF2B5EF4-FFF2-40B4-BE49-F238E27FC236}">
                <a16:creationId xmlns:a16="http://schemas.microsoft.com/office/drawing/2014/main" id="{5A1E6B23-B05C-8446-A169-140E98340671}"/>
              </a:ext>
            </a:extLst>
          </p:cNvPr>
          <p:cNvSpPr>
            <a:spLocks noGrp="1"/>
          </p:cNvSpPr>
          <p:nvPr>
            <p:ph type="sldNum" sz="quarter" idx="12"/>
          </p:nvPr>
        </p:nvSpPr>
        <p:spPr/>
        <p:txBody>
          <a:bodyPr vert="horz" lIns="91440" tIns="45720" rIns="91440" bIns="45720" rtlCol="0">
            <a:normAutofit/>
          </a:bodyPr>
          <a:lstStyle/>
          <a:p>
            <a:pPr>
              <a:spcAft>
                <a:spcPts val="600"/>
              </a:spcAft>
              <a:defRPr/>
            </a:pPr>
            <a:fld id="{DE0D8D3E-EC6F-4243-8EE6-17FD68A1A9FE}" type="slidenum">
              <a:rPr lang="en-US">
                <a:solidFill>
                  <a:srgbClr val="FFFFFF"/>
                </a:solidFill>
                <a:latin typeface="Calibri" panose="020F0502020204030204"/>
              </a:rPr>
              <a:pPr>
                <a:spcAft>
                  <a:spcPts val="600"/>
                </a:spcAft>
                <a:defRPr/>
              </a:pPr>
              <a:t>9</a:t>
            </a:fld>
            <a:endParaRPr lang="en-US" dirty="0">
              <a:solidFill>
                <a:srgbClr val="FFFFFF"/>
              </a:solidFill>
              <a:latin typeface="Calibri" panose="020F0502020204030204"/>
            </a:endParaRPr>
          </a:p>
        </p:txBody>
      </p:sp>
    </p:spTree>
    <p:extLst>
      <p:ext uri="{BB962C8B-B14F-4D97-AF65-F5344CB8AC3E}">
        <p14:creationId xmlns:p14="http://schemas.microsoft.com/office/powerpoint/2010/main" val="46537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C5FC0-1D9B-244D-BA8C-5AE0A840BB83}"/>
              </a:ext>
            </a:extLst>
          </p:cNvPr>
          <p:cNvSpPr>
            <a:spLocks noGrp="1"/>
          </p:cNvSpPr>
          <p:nvPr>
            <p:ph type="title"/>
          </p:nvPr>
        </p:nvSpPr>
        <p:spPr/>
        <p:txBody>
          <a:bodyPr>
            <a:normAutofit/>
          </a:bodyPr>
          <a:lstStyle/>
          <a:p>
            <a:r>
              <a:rPr lang="en-US" sz="4000" b="1" dirty="0"/>
              <a:t>Quantum Caring Healthcare Leadership Principles</a:t>
            </a:r>
            <a:endParaRPr lang="en-US" sz="4000" dirty="0"/>
          </a:p>
        </p:txBody>
      </p:sp>
      <p:sp>
        <p:nvSpPr>
          <p:cNvPr id="3" name="Content Placeholder 2">
            <a:extLst>
              <a:ext uri="{FF2B5EF4-FFF2-40B4-BE49-F238E27FC236}">
                <a16:creationId xmlns:a16="http://schemas.microsoft.com/office/drawing/2014/main" id="{A0F8F764-4061-2742-8C1D-8DC84EFB40F0}"/>
              </a:ext>
            </a:extLst>
          </p:cNvPr>
          <p:cNvSpPr>
            <a:spLocks noGrp="1"/>
          </p:cNvSpPr>
          <p:nvPr>
            <p:ph sz="half" idx="1"/>
          </p:nvPr>
        </p:nvSpPr>
        <p:spPr>
          <a:xfrm>
            <a:off x="838200" y="1694657"/>
            <a:ext cx="5016500" cy="4667250"/>
          </a:xfrm>
        </p:spPr>
        <p:txBody>
          <a:bodyPr>
            <a:normAutofit/>
          </a:bodyPr>
          <a:lstStyle/>
          <a:p>
            <a:pPr marL="514350" lvl="0" indent="-514350">
              <a:buFont typeface="+mj-lt"/>
              <a:buAutoNum type="arabicPeriod"/>
            </a:pPr>
            <a:r>
              <a:rPr lang="en-US" sz="1600" dirty="0"/>
              <a:t>Involve universality of human caring community as a quantum unitary phenomenon</a:t>
            </a:r>
          </a:p>
          <a:p>
            <a:pPr marL="514350" lvl="0" indent="-514350">
              <a:buFont typeface="+mj-lt"/>
              <a:buAutoNum type="arabicPeriod"/>
            </a:pPr>
            <a:r>
              <a:rPr lang="en-US" sz="1600" dirty="0"/>
              <a:t>Build upon the 10 Caritas Processes® of Caring Science, and Transpersonal Caring as theoretical guide for expanding nursing disciplinary foundation for new models of universal, caring healing healthcare</a:t>
            </a:r>
          </a:p>
          <a:p>
            <a:pPr marL="514350" lvl="0" indent="-514350">
              <a:buFont typeface="+mj-lt"/>
              <a:buAutoNum type="arabicPeriod"/>
            </a:pPr>
            <a:r>
              <a:rPr lang="en-US" sz="1600" dirty="0"/>
              <a:t>Builds upon Quantum Leadership principles of non-linear structures; relational-ethical accountability and complexity</a:t>
            </a:r>
            <a:r>
              <a:rPr lang="en-US" sz="1600" dirty="0">
                <a:latin typeface="Times New Roman" panose="02020603050405020304" pitchFamily="18" charset="0"/>
                <a:cs typeface="Times New Roman" panose="02020603050405020304" pitchFamily="18" charset="0"/>
              </a:rPr>
              <a:t>—</a:t>
            </a:r>
            <a:r>
              <a:rPr lang="en-US" sz="1600" dirty="0"/>
              <a:t>quantum based models of design</a:t>
            </a:r>
            <a:r>
              <a:rPr lang="en-US" sz="1600" dirty="0">
                <a:latin typeface="Times New Roman" panose="02020603050405020304" pitchFamily="18" charset="0"/>
                <a:cs typeface="Times New Roman" panose="02020603050405020304" pitchFamily="18" charset="0"/>
              </a:rPr>
              <a:t>—</a:t>
            </a:r>
            <a:r>
              <a:rPr lang="en-US" sz="1600" dirty="0"/>
              <a:t>allowing for ontological-infinite emergence of caring-healing health communities</a:t>
            </a:r>
          </a:p>
          <a:p>
            <a:pPr marL="514350" indent="-514350">
              <a:buFont typeface="+mj-lt"/>
              <a:buAutoNum type="arabicPeriod"/>
            </a:pPr>
            <a:r>
              <a:rPr lang="en-US" sz="1600" dirty="0"/>
              <a:t>The universals of Quantum Caring HealthCare Leadership integrate with Caritas Processes</a:t>
            </a:r>
            <a:r>
              <a:rPr lang="en-US" sz="1600" b="1" dirty="0"/>
              <a:t>® </a:t>
            </a:r>
            <a:r>
              <a:rPr lang="en-US" sz="1600" dirty="0"/>
              <a:t>of Transpersonal Caring Science theory, creating a language and structure for substantive human leadership models as quantum acts of love and caring</a:t>
            </a:r>
          </a:p>
        </p:txBody>
      </p:sp>
      <p:sp>
        <p:nvSpPr>
          <p:cNvPr id="6" name="Content Placeholder 5">
            <a:extLst>
              <a:ext uri="{FF2B5EF4-FFF2-40B4-BE49-F238E27FC236}">
                <a16:creationId xmlns:a16="http://schemas.microsoft.com/office/drawing/2014/main" id="{DE718753-C469-6845-BEB3-E3244913A3E6}"/>
              </a:ext>
            </a:extLst>
          </p:cNvPr>
          <p:cNvSpPr>
            <a:spLocks noGrp="1"/>
          </p:cNvSpPr>
          <p:nvPr>
            <p:ph sz="half" idx="2"/>
          </p:nvPr>
        </p:nvSpPr>
        <p:spPr>
          <a:xfrm>
            <a:off x="6019800" y="1685131"/>
            <a:ext cx="5664200" cy="4667250"/>
          </a:xfrm>
        </p:spPr>
        <p:txBody>
          <a:bodyPr>
            <a:noAutofit/>
          </a:bodyPr>
          <a:lstStyle/>
          <a:p>
            <a:pPr marL="514350" lvl="0" indent="-514350">
              <a:buFont typeface="+mj-lt"/>
              <a:buAutoNum type="arabicPeriod" startAt="5"/>
            </a:pPr>
            <a:r>
              <a:rPr lang="en-US" sz="1600" dirty="0"/>
              <a:t>QCL principles build upon Unitary Caring Science ‘Ethic of Belonging and Love’ as nursing, discipline-specific, unitary ethical view of science</a:t>
            </a:r>
            <a:r>
              <a:rPr lang="en-US" sz="1600" dirty="0">
                <a:latin typeface="Times New Roman" panose="02020603050405020304" pitchFamily="18" charset="0"/>
                <a:cs typeface="Times New Roman" panose="02020603050405020304" pitchFamily="18" charset="0"/>
              </a:rPr>
              <a:t>—</a:t>
            </a:r>
            <a:r>
              <a:rPr lang="en-US" sz="1600" dirty="0"/>
              <a:t>allowing for concepts such as non-local consciousness, non-physical phenomena, human caring transpersonal field, and human health (healing) experiences mystery, infinite unknowns</a:t>
            </a:r>
          </a:p>
          <a:p>
            <a:pPr marL="514350" lvl="0" indent="-514350">
              <a:buFont typeface="+mj-lt"/>
              <a:buAutoNum type="arabicPeriod" startAt="5"/>
            </a:pPr>
            <a:r>
              <a:rPr lang="en-US" sz="1600" dirty="0"/>
              <a:t>The discipline of Nursing and QCL principles are grounded in a unitary view of science and nursing phenomena distinctly evolved beyond the conventional Western, separate-parts paradigm, and Newtonian worldview of science</a:t>
            </a:r>
          </a:p>
          <a:p>
            <a:pPr marL="514350" lvl="0" indent="-514350">
              <a:buFont typeface="+mj-lt"/>
              <a:buAutoNum type="arabicPeriod" startAt="5"/>
            </a:pPr>
            <a:r>
              <a:rPr lang="en-US" sz="1600" dirty="0"/>
              <a:t>The Unifying framework of QCL grounds the discipline within an expanding view of science, adhering to nursing’s moral-ethical imperative as the starting point to sustain humanity itself and specifically, human caring-healing and health practices for our world </a:t>
            </a:r>
          </a:p>
          <a:p>
            <a:pPr marL="514350" lvl="0" indent="-514350">
              <a:buFont typeface="+mj-lt"/>
              <a:buAutoNum type="arabicPeriod" startAt="5"/>
            </a:pPr>
            <a:r>
              <a:rPr lang="en-US" sz="1600" dirty="0"/>
              <a:t>New patterns of quantum caring leadership principles offer directions for whole person</a:t>
            </a:r>
            <a:r>
              <a:rPr lang="en-US" sz="1600" dirty="0">
                <a:latin typeface="Times New Roman" panose="02020603050405020304" pitchFamily="18" charset="0"/>
                <a:cs typeface="Times New Roman" panose="02020603050405020304" pitchFamily="18" charset="0"/>
              </a:rPr>
              <a:t>—</a:t>
            </a:r>
            <a:r>
              <a:rPr lang="en-US" sz="1600" dirty="0"/>
              <a:t>whole</a:t>
            </a:r>
            <a:r>
              <a:rPr lang="en-US" sz="1800" dirty="0"/>
              <a:t> </a:t>
            </a:r>
            <a:r>
              <a:rPr lang="en-US" sz="1600" dirty="0"/>
              <a:t>system, caring-healing, global healthcare organizations</a:t>
            </a:r>
            <a:endParaRPr lang="en-US" sz="1800" dirty="0"/>
          </a:p>
        </p:txBody>
      </p:sp>
      <p:sp>
        <p:nvSpPr>
          <p:cNvPr id="5" name="Slide Number Placeholder 4">
            <a:extLst>
              <a:ext uri="{FF2B5EF4-FFF2-40B4-BE49-F238E27FC236}">
                <a16:creationId xmlns:a16="http://schemas.microsoft.com/office/drawing/2014/main" id="{E4C7DF03-F02E-2C4B-B807-ECFDD67B6F87}"/>
              </a:ext>
            </a:extLst>
          </p:cNvPr>
          <p:cNvSpPr>
            <a:spLocks noGrp="1"/>
          </p:cNvSpPr>
          <p:nvPr>
            <p:ph type="sldNum" sz="quarter" idx="12"/>
          </p:nvPr>
        </p:nvSpPr>
        <p:spPr/>
        <p:txBody>
          <a:bodyPr/>
          <a:lstStyle/>
          <a:p>
            <a:fld id="{DE0D8D3E-EC6F-4243-8EE6-17FD68A1A9FE}" type="slidenum">
              <a:rPr lang="en-US" smtClean="0"/>
              <a:t>10</a:t>
            </a:fld>
            <a:endParaRPr lang="en-US" dirty="0"/>
          </a:p>
        </p:txBody>
      </p:sp>
    </p:spTree>
    <p:extLst>
      <p:ext uri="{BB962C8B-B14F-4D97-AF65-F5344CB8AC3E}">
        <p14:creationId xmlns:p14="http://schemas.microsoft.com/office/powerpoint/2010/main" val="2302062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68011-FB9C-3B4D-81F8-2CBE19D78860}"/>
              </a:ext>
            </a:extLst>
          </p:cNvPr>
          <p:cNvSpPr>
            <a:spLocks noGrp="1"/>
          </p:cNvSpPr>
          <p:nvPr>
            <p:ph type="title"/>
          </p:nvPr>
        </p:nvSpPr>
        <p:spPr/>
        <p:txBody>
          <a:bodyPr/>
          <a:lstStyle/>
          <a:p>
            <a:r>
              <a:rPr lang="en-US" b="1" dirty="0"/>
              <a:t>Implications for Nursing Practice </a:t>
            </a:r>
            <a:endParaRPr lang="en-US" dirty="0"/>
          </a:p>
        </p:txBody>
      </p:sp>
      <p:sp>
        <p:nvSpPr>
          <p:cNvPr id="3" name="Content Placeholder 2">
            <a:extLst>
              <a:ext uri="{FF2B5EF4-FFF2-40B4-BE49-F238E27FC236}">
                <a16:creationId xmlns:a16="http://schemas.microsoft.com/office/drawing/2014/main" id="{C6833253-71EB-2D41-AB43-FC925649AFFD}"/>
              </a:ext>
            </a:extLst>
          </p:cNvPr>
          <p:cNvSpPr>
            <a:spLocks noGrp="1"/>
          </p:cNvSpPr>
          <p:nvPr>
            <p:ph idx="1"/>
          </p:nvPr>
        </p:nvSpPr>
        <p:spPr/>
        <p:txBody>
          <a:bodyPr/>
          <a:lstStyle/>
          <a:p>
            <a:r>
              <a:rPr lang="en-US" dirty="0"/>
              <a:t>Two divergent areas: Caring Science and Quantum Leadership scholarship have evolved separately.</a:t>
            </a:r>
          </a:p>
          <a:p>
            <a:r>
              <a:rPr lang="en-US" dirty="0"/>
              <a:t>Using a disciplinary ontological-ethical matrix analysis, convergence and synergy were uncovered between quantum knowledge, unitary thinking, caring science, and quantum leadership: </a:t>
            </a:r>
            <a:r>
              <a:rPr lang="en-US" i="1" dirty="0"/>
              <a:t>Quantum Caring HealthCare Leadership Model.</a:t>
            </a:r>
          </a:p>
          <a:p>
            <a:r>
              <a:rPr lang="en-US" dirty="0"/>
              <a:t>An evolved Quantum Caring HealthCare Leadership Model invites new provocative thinking and critique, both for the discipline, as well as an informed new unitary, quantum caring consciousness for all healthcare leadership.</a:t>
            </a:r>
          </a:p>
        </p:txBody>
      </p:sp>
      <p:sp>
        <p:nvSpPr>
          <p:cNvPr id="5" name="Slide Number Placeholder 4">
            <a:extLst>
              <a:ext uri="{FF2B5EF4-FFF2-40B4-BE49-F238E27FC236}">
                <a16:creationId xmlns:a16="http://schemas.microsoft.com/office/drawing/2014/main" id="{58F938F0-2D0F-2246-AEC0-3622DDF14A9E}"/>
              </a:ext>
            </a:extLst>
          </p:cNvPr>
          <p:cNvSpPr>
            <a:spLocks noGrp="1"/>
          </p:cNvSpPr>
          <p:nvPr>
            <p:ph type="sldNum" sz="quarter" idx="12"/>
          </p:nvPr>
        </p:nvSpPr>
        <p:spPr/>
        <p:txBody>
          <a:bodyPr/>
          <a:lstStyle/>
          <a:p>
            <a:fld id="{DE0D8D3E-EC6F-4243-8EE6-17FD68A1A9FE}" type="slidenum">
              <a:rPr lang="en-US" smtClean="0"/>
              <a:t>11</a:t>
            </a:fld>
            <a:endParaRPr lang="en-US" dirty="0"/>
          </a:p>
        </p:txBody>
      </p:sp>
    </p:spTree>
    <p:extLst>
      <p:ext uri="{BB962C8B-B14F-4D97-AF65-F5344CB8AC3E}">
        <p14:creationId xmlns:p14="http://schemas.microsoft.com/office/powerpoint/2010/main" val="3262242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E537-4F88-CA4D-9E4A-37DF249C96B6}"/>
              </a:ext>
            </a:extLst>
          </p:cNvPr>
          <p:cNvSpPr>
            <a:spLocks noGrp="1"/>
          </p:cNvSpPr>
          <p:nvPr>
            <p:ph type="title"/>
          </p:nvPr>
        </p:nvSpPr>
        <p:spPr/>
        <p:txBody>
          <a:bodyPr/>
          <a:lstStyle/>
          <a:p>
            <a:r>
              <a:rPr lang="en-US" b="1" dirty="0"/>
              <a:t>Summary</a:t>
            </a:r>
            <a:endParaRPr lang="en-US" dirty="0"/>
          </a:p>
        </p:txBody>
      </p:sp>
      <p:sp>
        <p:nvSpPr>
          <p:cNvPr id="3" name="Content Placeholder 2">
            <a:extLst>
              <a:ext uri="{FF2B5EF4-FFF2-40B4-BE49-F238E27FC236}">
                <a16:creationId xmlns:a16="http://schemas.microsoft.com/office/drawing/2014/main" id="{2CB9B791-20D2-9543-B38B-F19A19E968E9}"/>
              </a:ext>
            </a:extLst>
          </p:cNvPr>
          <p:cNvSpPr>
            <a:spLocks noGrp="1"/>
          </p:cNvSpPr>
          <p:nvPr>
            <p:ph idx="1"/>
          </p:nvPr>
        </p:nvSpPr>
        <p:spPr>
          <a:xfrm>
            <a:off x="838200" y="1825625"/>
            <a:ext cx="10782300" cy="4351338"/>
          </a:xfrm>
        </p:spPr>
        <p:txBody>
          <a:bodyPr/>
          <a:lstStyle/>
          <a:p>
            <a:r>
              <a:rPr lang="en-US" dirty="0"/>
              <a:t>Nursing leadership continues to evolve from transformative, transactional leadership principles to a unitary quantum caring worldview</a:t>
            </a:r>
          </a:p>
          <a:p>
            <a:r>
              <a:rPr lang="en-US" dirty="0"/>
              <a:t>Caring Science has evolved more explicitly, underpinned by “second quantum revolution” science, and quantum leadership principles</a:t>
            </a:r>
          </a:p>
          <a:p>
            <a:r>
              <a:rPr lang="en-US" dirty="0"/>
              <a:t>By integrating the ethics and unitary ontology of caring science with energetic quantum leadership principles, both Quantum Leadership and Caring Science are transformed and metamorphosed into a new discipline-specific entity: the </a:t>
            </a:r>
            <a:r>
              <a:rPr lang="en-US" i="1" dirty="0"/>
              <a:t>Quantum Caring HealthCare Leadership Model</a:t>
            </a:r>
            <a:endParaRPr lang="en-US" dirty="0"/>
          </a:p>
        </p:txBody>
      </p:sp>
      <p:sp>
        <p:nvSpPr>
          <p:cNvPr id="5" name="Slide Number Placeholder 4">
            <a:extLst>
              <a:ext uri="{FF2B5EF4-FFF2-40B4-BE49-F238E27FC236}">
                <a16:creationId xmlns:a16="http://schemas.microsoft.com/office/drawing/2014/main" id="{CCABEF57-687D-924A-B4C5-2ECB82208FD4}"/>
              </a:ext>
            </a:extLst>
          </p:cNvPr>
          <p:cNvSpPr>
            <a:spLocks noGrp="1"/>
          </p:cNvSpPr>
          <p:nvPr>
            <p:ph type="sldNum" sz="quarter" idx="12"/>
          </p:nvPr>
        </p:nvSpPr>
        <p:spPr/>
        <p:txBody>
          <a:bodyPr/>
          <a:lstStyle/>
          <a:p>
            <a:fld id="{DE0D8D3E-EC6F-4243-8EE6-17FD68A1A9FE}" type="slidenum">
              <a:rPr lang="en-US" smtClean="0"/>
              <a:t>12</a:t>
            </a:fld>
            <a:endParaRPr lang="en-US" dirty="0"/>
          </a:p>
        </p:txBody>
      </p:sp>
    </p:spTree>
    <p:extLst>
      <p:ext uri="{BB962C8B-B14F-4D97-AF65-F5344CB8AC3E}">
        <p14:creationId xmlns:p14="http://schemas.microsoft.com/office/powerpoint/2010/main" val="3964809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76DCA-99F1-7847-8108-A079B9263F21}"/>
              </a:ext>
            </a:extLst>
          </p:cNvPr>
          <p:cNvSpPr>
            <a:spLocks noGrp="1"/>
          </p:cNvSpPr>
          <p:nvPr>
            <p:ph type="ctrTitle"/>
          </p:nvPr>
        </p:nvSpPr>
        <p:spPr>
          <a:xfrm>
            <a:off x="1524000" y="1122363"/>
            <a:ext cx="9144000" cy="2018001"/>
          </a:xfrm>
        </p:spPr>
        <p:txBody>
          <a:bodyPr>
            <a:normAutofit/>
          </a:bodyPr>
          <a:lstStyle/>
          <a:p>
            <a:pPr algn="l"/>
            <a:r>
              <a:rPr lang="en-US" sz="4500" b="1" dirty="0">
                <a:latin typeface="+mn-lt"/>
              </a:rPr>
              <a:t>Chapter 9. Quantum Caring Leadership:  A New Ontology Into Practice</a:t>
            </a:r>
          </a:p>
        </p:txBody>
      </p:sp>
      <p:sp>
        <p:nvSpPr>
          <p:cNvPr id="3" name="Subtitle 2">
            <a:extLst>
              <a:ext uri="{FF2B5EF4-FFF2-40B4-BE49-F238E27FC236}">
                <a16:creationId xmlns:a16="http://schemas.microsoft.com/office/drawing/2014/main" id="{CD8BAC75-6ABD-8447-B937-4F71D3C24ED4}"/>
              </a:ext>
            </a:extLst>
          </p:cNvPr>
          <p:cNvSpPr>
            <a:spLocks noGrp="1"/>
          </p:cNvSpPr>
          <p:nvPr>
            <p:ph type="subTitle" idx="1"/>
          </p:nvPr>
        </p:nvSpPr>
        <p:spPr>
          <a:xfrm>
            <a:off x="1523999" y="3897442"/>
            <a:ext cx="9615055" cy="1838195"/>
          </a:xfrm>
        </p:spPr>
        <p:txBody>
          <a:bodyPr>
            <a:normAutofit fontScale="85000" lnSpcReduction="10000"/>
          </a:bodyPr>
          <a:lstStyle/>
          <a:p>
            <a:pPr algn="l">
              <a:lnSpc>
                <a:spcPct val="110000"/>
              </a:lnSpc>
              <a:spcBef>
                <a:spcPts val="0"/>
              </a:spcBef>
            </a:pPr>
            <a:r>
              <a:rPr lang="en-US" sz="3100" dirty="0"/>
              <a:t>Contributors</a:t>
            </a:r>
            <a:r>
              <a:rPr lang="en-US" dirty="0"/>
              <a:t>		</a:t>
            </a:r>
            <a:r>
              <a:rPr lang="en-US" b="1" dirty="0"/>
              <a:t>Jean Watson</a:t>
            </a:r>
            <a:r>
              <a:rPr lang="en-US" dirty="0"/>
              <a:t>, PhD, RN, AHN-BC, HSGAHN, FAAN, LL (AAN)</a:t>
            </a:r>
          </a:p>
          <a:p>
            <a:pPr algn="l">
              <a:lnSpc>
                <a:spcPct val="110000"/>
              </a:lnSpc>
              <a:spcBef>
                <a:spcPts val="0"/>
              </a:spcBef>
            </a:pPr>
            <a:r>
              <a:rPr lang="en-US" dirty="0"/>
              <a:t>   	  		</a:t>
            </a:r>
            <a:r>
              <a:rPr lang="en-US" b="1" dirty="0"/>
              <a:t>Tim Porter-O’Grady</a:t>
            </a:r>
            <a:r>
              <a:rPr lang="en-US" dirty="0"/>
              <a:t>, DM, EdD, ScD, APRN, FAAN, FACCWS				</a:t>
            </a:r>
            <a:r>
              <a:rPr lang="en-US" b="1" dirty="0"/>
              <a:t>Sara Horton-Deutsch</a:t>
            </a:r>
            <a:r>
              <a:rPr lang="en-US" dirty="0"/>
              <a:t>, PhD, RN, FAAN, ANEF</a:t>
            </a:r>
          </a:p>
          <a:p>
            <a:pPr algn="l">
              <a:lnSpc>
                <a:spcPct val="110000"/>
              </a:lnSpc>
              <a:spcBef>
                <a:spcPts val="0"/>
              </a:spcBef>
            </a:pPr>
            <a:r>
              <a:rPr lang="en-US" dirty="0"/>
              <a:t>			</a:t>
            </a:r>
            <a:r>
              <a:rPr lang="en-US" b="1" dirty="0"/>
              <a:t>Kathy Malloch, </a:t>
            </a:r>
            <a:r>
              <a:rPr lang="en-US" dirty="0"/>
              <a:t>PhD, MBA, RN, FAAN</a:t>
            </a:r>
          </a:p>
          <a:p>
            <a:pPr algn="l">
              <a:lnSpc>
                <a:spcPct val="110000"/>
              </a:lnSpc>
              <a:spcBef>
                <a:spcPts val="0"/>
              </a:spcBef>
            </a:pPr>
            <a:r>
              <a:rPr lang="en-US" dirty="0"/>
              <a:t>			</a:t>
            </a:r>
            <a:r>
              <a:rPr lang="en-US" b="1" dirty="0"/>
              <a:t>Jim D’Alfonso</a:t>
            </a:r>
            <a:r>
              <a:rPr lang="en-US" dirty="0"/>
              <a:t>, DNP, RN, PhD(h), NEA-BC, FNAP, FAAN</a:t>
            </a:r>
          </a:p>
        </p:txBody>
      </p:sp>
    </p:spTree>
    <p:extLst>
      <p:ext uri="{BB962C8B-B14F-4D97-AF65-F5344CB8AC3E}">
        <p14:creationId xmlns:p14="http://schemas.microsoft.com/office/powerpoint/2010/main" val="362358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8AB5-71D5-4FB7-A502-CC219422626D}"/>
              </a:ext>
            </a:extLst>
          </p:cNvPr>
          <p:cNvSpPr>
            <a:spLocks noGrp="1"/>
          </p:cNvSpPr>
          <p:nvPr>
            <p:ph type="title"/>
          </p:nvPr>
        </p:nvSpPr>
        <p:spPr/>
        <p:txBody>
          <a:bodyPr/>
          <a:lstStyle/>
          <a:p>
            <a:r>
              <a:rPr lang="en-US" b="1" dirty="0"/>
              <a:t>Learning Objectives </a:t>
            </a:r>
            <a:endParaRPr lang="en-US" dirty="0"/>
          </a:p>
        </p:txBody>
      </p:sp>
      <p:sp>
        <p:nvSpPr>
          <p:cNvPr id="3" name="Content Placeholder 2">
            <a:extLst>
              <a:ext uri="{FF2B5EF4-FFF2-40B4-BE49-F238E27FC236}">
                <a16:creationId xmlns:a16="http://schemas.microsoft.com/office/drawing/2014/main" id="{C717D47D-CD0E-4E32-9D3F-1E0BBE270C11}"/>
              </a:ext>
            </a:extLst>
          </p:cNvPr>
          <p:cNvSpPr>
            <a:spLocks noGrp="1"/>
          </p:cNvSpPr>
          <p:nvPr>
            <p:ph sz="half" idx="1"/>
          </p:nvPr>
        </p:nvSpPr>
        <p:spPr>
          <a:xfrm>
            <a:off x="838200" y="1524000"/>
            <a:ext cx="10383982" cy="4652963"/>
          </a:xfrm>
        </p:spPr>
        <p:txBody>
          <a:bodyPr/>
          <a:lstStyle/>
          <a:p>
            <a:pPr algn="l"/>
            <a:endParaRPr lang="en-US" sz="1800" b="0" i="0" u="none" strike="noStrike" baseline="0" dirty="0">
              <a:solidFill>
                <a:srgbClr val="000000"/>
              </a:solidFill>
              <a:latin typeface="Gotham Book"/>
            </a:endParaRPr>
          </a:p>
          <a:p>
            <a:pPr marL="0" indent="0">
              <a:buNone/>
            </a:pPr>
            <a:r>
              <a:rPr lang="en-US" b="0" i="0" u="none" strike="noStrike" baseline="0" dirty="0"/>
              <a:t>After the completion of this chapter, you will be able to: </a:t>
            </a:r>
          </a:p>
          <a:p>
            <a:r>
              <a:rPr lang="en-US" b="0" i="0" u="none" strike="noStrike" baseline="0" dirty="0"/>
              <a:t>Distinguish the unitary principles of wholeness in nursing from the separatist principles of healthcare leadership </a:t>
            </a:r>
          </a:p>
          <a:p>
            <a:r>
              <a:rPr lang="en-US" b="0" i="0" u="none" strike="noStrike" baseline="0" dirty="0"/>
              <a:t>Define the intersecting principles of Caring Science and Quantum Leadership </a:t>
            </a:r>
          </a:p>
          <a:p>
            <a:r>
              <a:rPr lang="en-US" b="0" i="0" u="none" strike="noStrike" baseline="0" dirty="0"/>
              <a:t>Describe Quantum Caring Healthcare Leadership and its principles </a:t>
            </a:r>
          </a:p>
          <a:p>
            <a:r>
              <a:rPr lang="en-US" b="0" i="0" u="none" strike="noStrike" baseline="0" dirty="0"/>
              <a:t>Critique the theory for leading in a quantum unitary reality to sustain humanity</a:t>
            </a:r>
          </a:p>
          <a:p>
            <a:pPr marL="0" indent="0">
              <a:buNone/>
            </a:pPr>
            <a:endParaRPr lang="en-US" dirty="0"/>
          </a:p>
        </p:txBody>
      </p:sp>
      <p:sp>
        <p:nvSpPr>
          <p:cNvPr id="5" name="Slide Number Placeholder 4">
            <a:extLst>
              <a:ext uri="{FF2B5EF4-FFF2-40B4-BE49-F238E27FC236}">
                <a16:creationId xmlns:a16="http://schemas.microsoft.com/office/drawing/2014/main" id="{C5EB8FE4-8CBA-4DEB-B93D-63FE883CA443}"/>
              </a:ext>
            </a:extLst>
          </p:cNvPr>
          <p:cNvSpPr>
            <a:spLocks noGrp="1"/>
          </p:cNvSpPr>
          <p:nvPr>
            <p:ph type="sldNum" sz="quarter" idx="12"/>
          </p:nvPr>
        </p:nvSpPr>
        <p:spPr/>
        <p:txBody>
          <a:bodyPr/>
          <a:lstStyle/>
          <a:p>
            <a:fld id="{DE0D8D3E-EC6F-4243-8EE6-17FD68A1A9FE}" type="slidenum">
              <a:rPr lang="en-US" smtClean="0"/>
              <a:t>2</a:t>
            </a:fld>
            <a:endParaRPr lang="en-US" dirty="0"/>
          </a:p>
        </p:txBody>
      </p:sp>
    </p:spTree>
    <p:extLst>
      <p:ext uri="{BB962C8B-B14F-4D97-AF65-F5344CB8AC3E}">
        <p14:creationId xmlns:p14="http://schemas.microsoft.com/office/powerpoint/2010/main" val="1739277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C2825-D406-274D-B63D-1F6F4EE00E13}"/>
              </a:ext>
            </a:extLst>
          </p:cNvPr>
          <p:cNvSpPr>
            <a:spLocks noGrp="1"/>
          </p:cNvSpPr>
          <p:nvPr>
            <p:ph type="title"/>
          </p:nvPr>
        </p:nvSpPr>
        <p:spPr/>
        <p:txBody>
          <a:bodyPr/>
          <a:lstStyle/>
          <a:p>
            <a:r>
              <a:rPr lang="en-US" b="1" dirty="0"/>
              <a:t>Unitary vs Separatist Thinking in Nursing</a:t>
            </a:r>
            <a:r>
              <a:rPr lang="en-US" dirty="0">
                <a:effectLst/>
              </a:rPr>
              <a:t> </a:t>
            </a:r>
            <a:endParaRPr lang="en-US" dirty="0"/>
          </a:p>
        </p:txBody>
      </p:sp>
      <p:sp>
        <p:nvSpPr>
          <p:cNvPr id="3" name="Content Placeholder 2">
            <a:extLst>
              <a:ext uri="{FF2B5EF4-FFF2-40B4-BE49-F238E27FC236}">
                <a16:creationId xmlns:a16="http://schemas.microsoft.com/office/drawing/2014/main" id="{6C772F7A-3733-E94D-B4E9-CDC89A3B2B32}"/>
              </a:ext>
            </a:extLst>
          </p:cNvPr>
          <p:cNvSpPr>
            <a:spLocks noGrp="1"/>
          </p:cNvSpPr>
          <p:nvPr>
            <p:ph sz="half" idx="1"/>
          </p:nvPr>
        </p:nvSpPr>
        <p:spPr>
          <a:xfrm>
            <a:off x="838200" y="1690688"/>
            <a:ext cx="5181600" cy="4351338"/>
          </a:xfrm>
        </p:spPr>
        <p:txBody>
          <a:bodyPr>
            <a:normAutofit fontScale="77500" lnSpcReduction="20000"/>
          </a:bodyPr>
          <a:lstStyle/>
          <a:p>
            <a:pPr marL="0" indent="0" algn="ctr">
              <a:buNone/>
            </a:pPr>
            <a:r>
              <a:rPr lang="en-US" b="1" dirty="0"/>
              <a:t>Unitary Worldview</a:t>
            </a:r>
          </a:p>
          <a:p>
            <a:r>
              <a:rPr lang="en-US" dirty="0"/>
              <a:t>Current theories and scholarship make the case for unitary thinking as the highest level of consciousness, congruent with the nursing phenomena</a:t>
            </a:r>
            <a:r>
              <a:rPr lang="en-US" dirty="0">
                <a:effectLst/>
              </a:rPr>
              <a:t> </a:t>
            </a:r>
          </a:p>
          <a:p>
            <a:r>
              <a:rPr lang="en-US" dirty="0"/>
              <a:t>Definitions reflect the disciplinary focus on wholeness, along with nursing’s ethical-moral covenant to sustain human caring-healing and health, requiring an evolved consciousness of oneness and connection.</a:t>
            </a:r>
          </a:p>
          <a:p>
            <a:r>
              <a:rPr lang="en-US" dirty="0"/>
              <a:t>This awareness transcends differences through a human-to-human authentic connection; unitary consciousness seeks to avoid dualism of “either/or” thinking, embracing “both/and” reality</a:t>
            </a:r>
            <a:r>
              <a:rPr lang="en-US" dirty="0">
                <a:effectLst/>
              </a:rPr>
              <a:t> </a:t>
            </a:r>
            <a:endParaRPr lang="en-US" dirty="0"/>
          </a:p>
        </p:txBody>
      </p:sp>
      <p:sp>
        <p:nvSpPr>
          <p:cNvPr id="6" name="Content Placeholder 5">
            <a:extLst>
              <a:ext uri="{FF2B5EF4-FFF2-40B4-BE49-F238E27FC236}">
                <a16:creationId xmlns:a16="http://schemas.microsoft.com/office/drawing/2014/main" id="{2A7535FD-806B-014A-BBAE-943B3C6E7ED5}"/>
              </a:ext>
            </a:extLst>
          </p:cNvPr>
          <p:cNvSpPr>
            <a:spLocks noGrp="1"/>
          </p:cNvSpPr>
          <p:nvPr>
            <p:ph sz="half" idx="2"/>
          </p:nvPr>
        </p:nvSpPr>
        <p:spPr>
          <a:xfrm>
            <a:off x="6310860" y="1690688"/>
            <a:ext cx="4848069" cy="4351338"/>
          </a:xfrm>
        </p:spPr>
        <p:txBody>
          <a:bodyPr>
            <a:normAutofit fontScale="77500" lnSpcReduction="20000"/>
          </a:bodyPr>
          <a:lstStyle/>
          <a:p>
            <a:pPr marL="0" indent="0" algn="ctr">
              <a:buNone/>
            </a:pPr>
            <a:r>
              <a:rPr lang="en-US" b="1" dirty="0"/>
              <a:t>Separatist Worldview</a:t>
            </a:r>
          </a:p>
          <a:p>
            <a:r>
              <a:rPr lang="en-US" dirty="0"/>
              <a:t>Particulate-Deterministic and Interactive-Integrative nursing paradigms are examples of parts-focused worldview</a:t>
            </a:r>
          </a:p>
          <a:p>
            <a:r>
              <a:rPr lang="en-US" dirty="0"/>
              <a:t>A parts-focused worldview or ontology; parts versus wholeness</a:t>
            </a:r>
            <a:r>
              <a:rPr lang="en-US" dirty="0">
                <a:latin typeface="Times New Roman" panose="02020603050405020304" pitchFamily="18" charset="0"/>
                <a:cs typeface="Times New Roman" panose="02020603050405020304" pitchFamily="18" charset="0"/>
              </a:rPr>
              <a:t>—</a:t>
            </a:r>
            <a:r>
              <a:rPr lang="en-US" dirty="0"/>
              <a:t> meaning the human is separate from the environment and wider universe; mind is separate from body, and so on</a:t>
            </a:r>
            <a:r>
              <a:rPr lang="en-US" dirty="0">
                <a:effectLst/>
              </a:rPr>
              <a:t> </a:t>
            </a:r>
          </a:p>
          <a:p>
            <a:r>
              <a:rPr lang="en-US" dirty="0"/>
              <a:t>Relations and processes in the human environment field, are separate entities we seek to control or at least interact with to manage our body, our physical field, and environmental reality</a:t>
            </a:r>
          </a:p>
        </p:txBody>
      </p:sp>
      <p:sp>
        <p:nvSpPr>
          <p:cNvPr id="5" name="Slide Number Placeholder 4">
            <a:extLst>
              <a:ext uri="{FF2B5EF4-FFF2-40B4-BE49-F238E27FC236}">
                <a16:creationId xmlns:a16="http://schemas.microsoft.com/office/drawing/2014/main" id="{F19DBE1F-ED18-4F4C-8001-BEA41F35C6FD}"/>
              </a:ext>
            </a:extLst>
          </p:cNvPr>
          <p:cNvSpPr>
            <a:spLocks noGrp="1"/>
          </p:cNvSpPr>
          <p:nvPr>
            <p:ph type="sldNum" sz="quarter" idx="12"/>
          </p:nvPr>
        </p:nvSpPr>
        <p:spPr/>
        <p:txBody>
          <a:bodyPr/>
          <a:lstStyle/>
          <a:p>
            <a:fld id="{DE0D8D3E-EC6F-4243-8EE6-17FD68A1A9FE}" type="slidenum">
              <a:rPr lang="en-US" smtClean="0"/>
              <a:t>3</a:t>
            </a:fld>
            <a:endParaRPr lang="en-US" dirty="0"/>
          </a:p>
        </p:txBody>
      </p:sp>
    </p:spTree>
    <p:extLst>
      <p:ext uri="{BB962C8B-B14F-4D97-AF65-F5344CB8AC3E}">
        <p14:creationId xmlns:p14="http://schemas.microsoft.com/office/powerpoint/2010/main" val="359313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23EE3-3102-884F-BE4D-56B8EEB641BE}"/>
              </a:ext>
            </a:extLst>
          </p:cNvPr>
          <p:cNvSpPr>
            <a:spLocks noGrp="1"/>
          </p:cNvSpPr>
          <p:nvPr>
            <p:ph type="title"/>
          </p:nvPr>
        </p:nvSpPr>
        <p:spPr>
          <a:xfrm>
            <a:off x="524031" y="365125"/>
            <a:ext cx="10594145" cy="1325563"/>
          </a:xfrm>
        </p:spPr>
        <p:txBody>
          <a:bodyPr/>
          <a:lstStyle/>
          <a:p>
            <a:r>
              <a:rPr lang="en-US" b="1" dirty="0"/>
              <a:t>Newtonian Leadership Characteristics</a:t>
            </a:r>
            <a:endParaRPr lang="en-US" dirty="0"/>
          </a:p>
        </p:txBody>
      </p:sp>
      <p:sp>
        <p:nvSpPr>
          <p:cNvPr id="3" name="Content Placeholder 2">
            <a:extLst>
              <a:ext uri="{FF2B5EF4-FFF2-40B4-BE49-F238E27FC236}">
                <a16:creationId xmlns:a16="http://schemas.microsoft.com/office/drawing/2014/main" id="{D88D27A7-ACEE-5540-96AA-7EA7D22318A6}"/>
              </a:ext>
            </a:extLst>
          </p:cNvPr>
          <p:cNvSpPr>
            <a:spLocks noGrp="1"/>
          </p:cNvSpPr>
          <p:nvPr>
            <p:ph sz="half" idx="1"/>
          </p:nvPr>
        </p:nvSpPr>
        <p:spPr>
          <a:xfrm>
            <a:off x="524032" y="1449271"/>
            <a:ext cx="10989040" cy="1698664"/>
          </a:xfrm>
        </p:spPr>
        <p:txBody>
          <a:bodyPr>
            <a:noAutofit/>
          </a:bodyPr>
          <a:lstStyle/>
          <a:p>
            <a:pPr marL="0" indent="0">
              <a:buNone/>
            </a:pPr>
            <a:r>
              <a:rPr lang="en-US" sz="2400" dirty="0"/>
              <a:t>Principles of healthcare leadership are still largely embedded in first revolution Newtonian physics of separatist, outdated principles, versus the unitary principles of our human-environment-universe.</a:t>
            </a:r>
          </a:p>
          <a:p>
            <a:pPr marL="0" indent="0">
              <a:buNone/>
            </a:pPr>
            <a:r>
              <a:rPr lang="en-US" sz="2400" dirty="0"/>
              <a:t>Examples include:</a:t>
            </a:r>
          </a:p>
        </p:txBody>
      </p:sp>
      <p:sp>
        <p:nvSpPr>
          <p:cNvPr id="4" name="Content Placeholder 3">
            <a:extLst>
              <a:ext uri="{FF2B5EF4-FFF2-40B4-BE49-F238E27FC236}">
                <a16:creationId xmlns:a16="http://schemas.microsoft.com/office/drawing/2014/main" id="{1164344A-AB0E-7F4A-933F-7D2AC0342384}"/>
              </a:ext>
            </a:extLst>
          </p:cNvPr>
          <p:cNvSpPr>
            <a:spLocks noGrp="1"/>
          </p:cNvSpPr>
          <p:nvPr>
            <p:ph sz="half" idx="2"/>
          </p:nvPr>
        </p:nvSpPr>
        <p:spPr>
          <a:xfrm>
            <a:off x="3105462" y="3147935"/>
            <a:ext cx="5981076" cy="3072985"/>
          </a:xfrm>
        </p:spPr>
        <p:txBody>
          <a:bodyPr>
            <a:normAutofit fontScale="40000" lnSpcReduction="20000"/>
          </a:bodyPr>
          <a:lstStyle/>
          <a:p>
            <a:pPr>
              <a:buFont typeface="Wingdings" pitchFamily="2" charset="2"/>
              <a:buChar char="ü"/>
            </a:pPr>
            <a:r>
              <a:rPr lang="en-US" sz="7000" dirty="0"/>
              <a:t>  Hierarchical structures</a:t>
            </a:r>
          </a:p>
          <a:p>
            <a:pPr lvl="0">
              <a:buFont typeface="Wingdings" pitchFamily="2" charset="2"/>
              <a:buChar char="ü"/>
            </a:pPr>
            <a:r>
              <a:rPr lang="en-US" sz="7000" dirty="0"/>
              <a:t>  Focus on control </a:t>
            </a:r>
          </a:p>
          <a:p>
            <a:pPr lvl="0">
              <a:buFont typeface="Wingdings" pitchFamily="2" charset="2"/>
              <a:buChar char="ü"/>
            </a:pPr>
            <a:r>
              <a:rPr lang="en-US" sz="7000" dirty="0"/>
              <a:t>  Vertical orientation</a:t>
            </a:r>
          </a:p>
          <a:p>
            <a:pPr lvl="0">
              <a:buFont typeface="Wingdings" pitchFamily="2" charset="2"/>
              <a:buChar char="ü"/>
            </a:pPr>
            <a:r>
              <a:rPr lang="en-US" sz="7000" dirty="0"/>
              <a:t>  Reductionist scientific processes</a:t>
            </a:r>
          </a:p>
          <a:p>
            <a:pPr lvl="0">
              <a:buFont typeface="Wingdings" pitchFamily="2" charset="2"/>
              <a:buChar char="ü"/>
            </a:pPr>
            <a:r>
              <a:rPr lang="en-US" sz="7000" dirty="0"/>
              <a:t>  Top-down decision-making</a:t>
            </a:r>
          </a:p>
          <a:p>
            <a:pPr lvl="0">
              <a:buFont typeface="Wingdings" pitchFamily="2" charset="2"/>
              <a:buChar char="ü"/>
            </a:pPr>
            <a:r>
              <a:rPr lang="en-US" sz="7000" dirty="0"/>
              <a:t>  Mechanistic models of design</a:t>
            </a:r>
          </a:p>
          <a:p>
            <a:pPr lvl="0">
              <a:buFont typeface="Wingdings" pitchFamily="2" charset="2"/>
              <a:buChar char="ü"/>
            </a:pPr>
            <a:r>
              <a:rPr lang="en-US" sz="7000" dirty="0"/>
              <a:t>  Process-driven action</a:t>
            </a:r>
          </a:p>
          <a:p>
            <a:endParaRPr lang="en-US" dirty="0"/>
          </a:p>
        </p:txBody>
      </p:sp>
      <p:sp>
        <p:nvSpPr>
          <p:cNvPr id="6" name="Slide Number Placeholder 5">
            <a:extLst>
              <a:ext uri="{FF2B5EF4-FFF2-40B4-BE49-F238E27FC236}">
                <a16:creationId xmlns:a16="http://schemas.microsoft.com/office/drawing/2014/main" id="{52440316-6D45-C043-A573-CE53FDB49B32}"/>
              </a:ext>
            </a:extLst>
          </p:cNvPr>
          <p:cNvSpPr>
            <a:spLocks noGrp="1"/>
          </p:cNvSpPr>
          <p:nvPr>
            <p:ph type="sldNum" sz="quarter" idx="12"/>
          </p:nvPr>
        </p:nvSpPr>
        <p:spPr/>
        <p:txBody>
          <a:bodyPr/>
          <a:lstStyle/>
          <a:p>
            <a:fld id="{DE0D8D3E-EC6F-4243-8EE6-17FD68A1A9FE}" type="slidenum">
              <a:rPr lang="en-US" smtClean="0"/>
              <a:t>4</a:t>
            </a:fld>
            <a:endParaRPr lang="en-US" dirty="0"/>
          </a:p>
        </p:txBody>
      </p:sp>
    </p:spTree>
    <p:extLst>
      <p:ext uri="{BB962C8B-B14F-4D97-AF65-F5344CB8AC3E}">
        <p14:creationId xmlns:p14="http://schemas.microsoft.com/office/powerpoint/2010/main" val="2194580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03934D-ABF0-2544-8CA1-903104468E43}"/>
              </a:ext>
            </a:extLst>
          </p:cNvPr>
          <p:cNvSpPr>
            <a:spLocks noGrp="1"/>
          </p:cNvSpPr>
          <p:nvPr>
            <p:ph type="title"/>
          </p:nvPr>
        </p:nvSpPr>
        <p:spPr/>
        <p:txBody>
          <a:bodyPr/>
          <a:lstStyle/>
          <a:p>
            <a:r>
              <a:rPr lang="en-US" b="1" dirty="0"/>
              <a:t>Quantum Thinking in Healthcare Leadership</a:t>
            </a:r>
          </a:p>
        </p:txBody>
      </p:sp>
      <p:sp>
        <p:nvSpPr>
          <p:cNvPr id="6" name="Content Placeholder 5">
            <a:extLst>
              <a:ext uri="{FF2B5EF4-FFF2-40B4-BE49-F238E27FC236}">
                <a16:creationId xmlns:a16="http://schemas.microsoft.com/office/drawing/2014/main" id="{A28206B4-984F-AC4F-A683-9E5107933B3A}"/>
              </a:ext>
            </a:extLst>
          </p:cNvPr>
          <p:cNvSpPr>
            <a:spLocks noGrp="1"/>
          </p:cNvSpPr>
          <p:nvPr>
            <p:ph idx="1"/>
          </p:nvPr>
        </p:nvSpPr>
        <p:spPr>
          <a:xfrm>
            <a:off x="838200" y="1690688"/>
            <a:ext cx="10515600" cy="4486275"/>
          </a:xfrm>
        </p:spPr>
        <p:txBody>
          <a:bodyPr>
            <a:normAutofit lnSpcReduction="10000"/>
          </a:bodyPr>
          <a:lstStyle/>
          <a:p>
            <a:r>
              <a:rPr lang="en-US" dirty="0"/>
              <a:t>A second revolution in quantum thinking is uncovering that at the micro-macro (universe) level of the physical world, everything is connected</a:t>
            </a:r>
            <a:r>
              <a:rPr lang="en-US" dirty="0">
                <a:effectLst/>
              </a:rPr>
              <a:t> </a:t>
            </a:r>
            <a:endParaRPr lang="en-US" dirty="0"/>
          </a:p>
          <a:p>
            <a:r>
              <a:rPr lang="en-US" dirty="0"/>
              <a:t>Quantum leadership principles emphasize:</a:t>
            </a:r>
          </a:p>
          <a:p>
            <a:pPr lvl="1"/>
            <a:r>
              <a:rPr lang="en-US" sz="2800" dirty="0"/>
              <a:t>Integration</a:t>
            </a:r>
          </a:p>
          <a:p>
            <a:pPr lvl="1"/>
            <a:r>
              <a:rPr lang="en-US" sz="2800" dirty="0"/>
              <a:t>Synthesis</a:t>
            </a:r>
          </a:p>
          <a:p>
            <a:pPr lvl="1"/>
            <a:r>
              <a:rPr lang="en-US" sz="2800" dirty="0"/>
              <a:t>Relatedness and</a:t>
            </a:r>
          </a:p>
          <a:p>
            <a:pPr lvl="1"/>
            <a:r>
              <a:rPr lang="en-US" sz="2800" dirty="0"/>
              <a:t>Recognize that change is not a thing or an event, but rather a dynamic, that is constitutive of the universe</a:t>
            </a:r>
          </a:p>
          <a:p>
            <a:r>
              <a:rPr lang="en-US" dirty="0"/>
              <a:t>Quantum worldview parallels the growing commitment of nursing scholars to unitary thinking for nursing phenomena</a:t>
            </a:r>
          </a:p>
        </p:txBody>
      </p:sp>
      <p:sp>
        <p:nvSpPr>
          <p:cNvPr id="8" name="Slide Number Placeholder 7">
            <a:extLst>
              <a:ext uri="{FF2B5EF4-FFF2-40B4-BE49-F238E27FC236}">
                <a16:creationId xmlns:a16="http://schemas.microsoft.com/office/drawing/2014/main" id="{9DACEC23-898F-6D46-A588-05B11C91DD3C}"/>
              </a:ext>
            </a:extLst>
          </p:cNvPr>
          <p:cNvSpPr>
            <a:spLocks noGrp="1"/>
          </p:cNvSpPr>
          <p:nvPr>
            <p:ph type="sldNum" sz="quarter" idx="12"/>
          </p:nvPr>
        </p:nvSpPr>
        <p:spPr/>
        <p:txBody>
          <a:bodyPr/>
          <a:lstStyle/>
          <a:p>
            <a:fld id="{DE0D8D3E-EC6F-4243-8EE6-17FD68A1A9FE}" type="slidenum">
              <a:rPr lang="en-US" smtClean="0"/>
              <a:t>5</a:t>
            </a:fld>
            <a:endParaRPr lang="en-US" dirty="0"/>
          </a:p>
        </p:txBody>
      </p:sp>
    </p:spTree>
    <p:extLst>
      <p:ext uri="{BB962C8B-B14F-4D97-AF65-F5344CB8AC3E}">
        <p14:creationId xmlns:p14="http://schemas.microsoft.com/office/powerpoint/2010/main" val="66030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9D4D9-0B43-914B-BA3E-212A913CF867}"/>
              </a:ext>
            </a:extLst>
          </p:cNvPr>
          <p:cNvSpPr>
            <a:spLocks noGrp="1"/>
          </p:cNvSpPr>
          <p:nvPr>
            <p:ph type="title"/>
          </p:nvPr>
        </p:nvSpPr>
        <p:spPr/>
        <p:txBody>
          <a:bodyPr/>
          <a:lstStyle/>
          <a:p>
            <a:r>
              <a:rPr lang="en-US" b="1" dirty="0"/>
              <a:t>Quantum Leadership Science</a:t>
            </a:r>
          </a:p>
        </p:txBody>
      </p:sp>
      <p:sp>
        <p:nvSpPr>
          <p:cNvPr id="3" name="Content Placeholder 2">
            <a:extLst>
              <a:ext uri="{FF2B5EF4-FFF2-40B4-BE49-F238E27FC236}">
                <a16:creationId xmlns:a16="http://schemas.microsoft.com/office/drawing/2014/main" id="{B83C6387-8172-2E41-A25A-577E659465A8}"/>
              </a:ext>
            </a:extLst>
          </p:cNvPr>
          <p:cNvSpPr>
            <a:spLocks noGrp="1"/>
          </p:cNvSpPr>
          <p:nvPr>
            <p:ph idx="1"/>
          </p:nvPr>
        </p:nvSpPr>
        <p:spPr>
          <a:xfrm>
            <a:off x="838200" y="1570792"/>
            <a:ext cx="10119610" cy="4650126"/>
          </a:xfrm>
        </p:spPr>
        <p:txBody>
          <a:bodyPr>
            <a:normAutofit fontScale="92500" lnSpcReduction="10000"/>
          </a:bodyPr>
          <a:lstStyle/>
          <a:p>
            <a:r>
              <a:rPr lang="en-US" dirty="0"/>
              <a:t>Scholarship in quantum leadership offers a new level of unitary consciousness in nursing and healthcare leadership education and practices (Porter O’Grady and Malloch, 2010, 2015, 2017) </a:t>
            </a:r>
          </a:p>
          <a:p>
            <a:r>
              <a:rPr lang="en-US" dirty="0"/>
              <a:t>Unitary, quantum converging themes, can be found in quantum leadership science and are congruent with the unitary field of thinking and the “second quantum revolution”</a:t>
            </a:r>
          </a:p>
          <a:p>
            <a:r>
              <a:rPr lang="en-US" dirty="0"/>
              <a:t>Quantum leadership characteristics are in direct contrast to conventional parts-focused (Newtonian) healthcare leadership principles</a:t>
            </a:r>
          </a:p>
          <a:p>
            <a:r>
              <a:rPr lang="en-US" dirty="0"/>
              <a:t>Newtonian approaches reflect the particulate-deterministic paradigm; their work then evolved from the transactional parts-model (Interactive paradigm) to the quantum level, consistent with a Unitary Caring Science worldview.</a:t>
            </a:r>
          </a:p>
          <a:p>
            <a:endParaRPr lang="en-US" dirty="0"/>
          </a:p>
        </p:txBody>
      </p:sp>
      <p:sp>
        <p:nvSpPr>
          <p:cNvPr id="5" name="Slide Number Placeholder 4">
            <a:extLst>
              <a:ext uri="{FF2B5EF4-FFF2-40B4-BE49-F238E27FC236}">
                <a16:creationId xmlns:a16="http://schemas.microsoft.com/office/drawing/2014/main" id="{FE5DCB50-D13F-2B4C-8469-25847D369FDE}"/>
              </a:ext>
            </a:extLst>
          </p:cNvPr>
          <p:cNvSpPr>
            <a:spLocks noGrp="1"/>
          </p:cNvSpPr>
          <p:nvPr>
            <p:ph type="sldNum" sz="quarter" idx="12"/>
          </p:nvPr>
        </p:nvSpPr>
        <p:spPr/>
        <p:txBody>
          <a:bodyPr/>
          <a:lstStyle/>
          <a:p>
            <a:fld id="{DE0D8D3E-EC6F-4243-8EE6-17FD68A1A9FE}" type="slidenum">
              <a:rPr lang="en-US" smtClean="0"/>
              <a:t>6</a:t>
            </a:fld>
            <a:endParaRPr lang="en-US" dirty="0"/>
          </a:p>
        </p:txBody>
      </p:sp>
    </p:spTree>
    <p:extLst>
      <p:ext uri="{BB962C8B-B14F-4D97-AF65-F5344CB8AC3E}">
        <p14:creationId xmlns:p14="http://schemas.microsoft.com/office/powerpoint/2010/main" val="290328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FBD11-EF43-2B4D-AEAE-6277E8C0A35D}"/>
              </a:ext>
            </a:extLst>
          </p:cNvPr>
          <p:cNvSpPr>
            <a:spLocks noGrp="1"/>
          </p:cNvSpPr>
          <p:nvPr>
            <p:ph type="title"/>
          </p:nvPr>
        </p:nvSpPr>
        <p:spPr/>
        <p:txBody>
          <a:bodyPr/>
          <a:lstStyle/>
          <a:p>
            <a:r>
              <a:rPr lang="en-US" b="1" dirty="0"/>
              <a:t>Caring Science</a:t>
            </a:r>
            <a:endParaRPr lang="en-US" dirty="0"/>
          </a:p>
        </p:txBody>
      </p:sp>
      <p:sp>
        <p:nvSpPr>
          <p:cNvPr id="3" name="Content Placeholder 2">
            <a:extLst>
              <a:ext uri="{FF2B5EF4-FFF2-40B4-BE49-F238E27FC236}">
                <a16:creationId xmlns:a16="http://schemas.microsoft.com/office/drawing/2014/main" id="{73AE9E2B-F7EA-5840-AE45-4C4FD0539BC1}"/>
              </a:ext>
            </a:extLst>
          </p:cNvPr>
          <p:cNvSpPr>
            <a:spLocks noGrp="1"/>
          </p:cNvSpPr>
          <p:nvPr>
            <p:ph idx="1"/>
          </p:nvPr>
        </p:nvSpPr>
        <p:spPr>
          <a:xfrm>
            <a:off x="838200" y="1543987"/>
            <a:ext cx="10209551" cy="4632976"/>
          </a:xfrm>
        </p:spPr>
        <p:txBody>
          <a:bodyPr>
            <a:normAutofit/>
          </a:bodyPr>
          <a:lstStyle/>
          <a:p>
            <a:r>
              <a:rPr lang="en-US" dirty="0"/>
              <a:t>Caring Science is an extant, evolved model of science, grounded in a moral-ethical ontological framework of relations and unity, that promotes and sustains human dignity, caring-healing, and health for all (Watson, 1999, 2005, 2008, 2017)</a:t>
            </a:r>
            <a:r>
              <a:rPr lang="en-US" dirty="0">
                <a:effectLst/>
              </a:rPr>
              <a:t> </a:t>
            </a:r>
            <a:endParaRPr lang="en-US" dirty="0"/>
          </a:p>
          <a:p>
            <a:r>
              <a:rPr lang="en-US" dirty="0"/>
              <a:t>Caring Science scholarship and the theory of transpersonal caring have sought to transform nursing from the inside out, by an expanded discipline specific unitary worldview, acknowledging nursing’s covenantal relation with global humanity, and transpersonal caring moments </a:t>
            </a:r>
          </a:p>
          <a:p>
            <a:r>
              <a:rPr lang="en-US" dirty="0"/>
              <a:t>Caring Science Theory seeks to sustain human caring-healing and love through knowledgeable, compassionate service to humankind </a:t>
            </a:r>
          </a:p>
        </p:txBody>
      </p:sp>
      <p:sp>
        <p:nvSpPr>
          <p:cNvPr id="5" name="Slide Number Placeholder 4">
            <a:extLst>
              <a:ext uri="{FF2B5EF4-FFF2-40B4-BE49-F238E27FC236}">
                <a16:creationId xmlns:a16="http://schemas.microsoft.com/office/drawing/2014/main" id="{99EA7FC4-773E-EB49-BA2D-3CE097AD04C2}"/>
              </a:ext>
            </a:extLst>
          </p:cNvPr>
          <p:cNvSpPr>
            <a:spLocks noGrp="1"/>
          </p:cNvSpPr>
          <p:nvPr>
            <p:ph type="sldNum" sz="quarter" idx="12"/>
          </p:nvPr>
        </p:nvSpPr>
        <p:spPr/>
        <p:txBody>
          <a:bodyPr/>
          <a:lstStyle/>
          <a:p>
            <a:fld id="{DE0D8D3E-EC6F-4243-8EE6-17FD68A1A9FE}" type="slidenum">
              <a:rPr lang="en-US" smtClean="0"/>
              <a:t>7</a:t>
            </a:fld>
            <a:endParaRPr lang="en-US" dirty="0"/>
          </a:p>
        </p:txBody>
      </p:sp>
    </p:spTree>
    <p:extLst>
      <p:ext uri="{BB962C8B-B14F-4D97-AF65-F5344CB8AC3E}">
        <p14:creationId xmlns:p14="http://schemas.microsoft.com/office/powerpoint/2010/main" val="1112592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AA5B2-4EC6-D647-8861-F690A6FF04FF}"/>
              </a:ext>
            </a:extLst>
          </p:cNvPr>
          <p:cNvSpPr>
            <a:spLocks noGrp="1"/>
          </p:cNvSpPr>
          <p:nvPr>
            <p:ph type="title"/>
          </p:nvPr>
        </p:nvSpPr>
        <p:spPr>
          <a:xfrm>
            <a:off x="838200" y="275185"/>
            <a:ext cx="10515600" cy="1325563"/>
          </a:xfrm>
        </p:spPr>
        <p:txBody>
          <a:bodyPr/>
          <a:lstStyle/>
          <a:p>
            <a:r>
              <a:rPr lang="en-US" b="1" dirty="0"/>
              <a:t>The 10 Caritas Processes</a:t>
            </a:r>
            <a:r>
              <a:rPr lang="en-US" dirty="0"/>
              <a:t>®:</a:t>
            </a:r>
            <a:br>
              <a:rPr lang="en-US" b="1" dirty="0"/>
            </a:br>
            <a:r>
              <a:rPr lang="en-US" b="1" dirty="0"/>
              <a:t>The Universals of Human Caring and Love </a:t>
            </a:r>
          </a:p>
        </p:txBody>
      </p:sp>
      <p:sp>
        <p:nvSpPr>
          <p:cNvPr id="3" name="Content Placeholder 2">
            <a:extLst>
              <a:ext uri="{FF2B5EF4-FFF2-40B4-BE49-F238E27FC236}">
                <a16:creationId xmlns:a16="http://schemas.microsoft.com/office/drawing/2014/main" id="{0EB5D7B1-F32B-4D4A-8BF2-649C3DE15824}"/>
              </a:ext>
            </a:extLst>
          </p:cNvPr>
          <p:cNvSpPr>
            <a:spLocks noGrp="1"/>
          </p:cNvSpPr>
          <p:nvPr>
            <p:ph sz="half" idx="1"/>
          </p:nvPr>
        </p:nvSpPr>
        <p:spPr>
          <a:xfrm>
            <a:off x="838200" y="1765639"/>
            <a:ext cx="10644266" cy="767698"/>
          </a:xfrm>
        </p:spPr>
        <p:txBody>
          <a:bodyPr>
            <a:normAutofit fontScale="70000" lnSpcReduction="20000"/>
          </a:bodyPr>
          <a:lstStyle/>
          <a:p>
            <a:pPr marL="0" indent="0">
              <a:buNone/>
            </a:pPr>
            <a:r>
              <a:rPr lang="en-US" sz="3400" dirty="0"/>
              <a:t>Caritas Processes help guide the caring-healing practitioner-leadership principles for patients, nurses, and healthcare systems around the world </a:t>
            </a:r>
            <a:r>
              <a:rPr lang="en-US" dirty="0"/>
              <a:t>(Watson, 2008)</a:t>
            </a:r>
            <a:r>
              <a:rPr lang="en-US" b="1" dirty="0"/>
              <a:t> </a:t>
            </a:r>
            <a:endParaRPr lang="en-US" sz="3400" dirty="0"/>
          </a:p>
        </p:txBody>
      </p:sp>
      <p:sp>
        <p:nvSpPr>
          <p:cNvPr id="6" name="Content Placeholder 5">
            <a:extLst>
              <a:ext uri="{FF2B5EF4-FFF2-40B4-BE49-F238E27FC236}">
                <a16:creationId xmlns:a16="http://schemas.microsoft.com/office/drawing/2014/main" id="{CE58AC2E-2CF3-E844-8C6A-B4BE4BFDFBA9}"/>
              </a:ext>
            </a:extLst>
          </p:cNvPr>
          <p:cNvSpPr>
            <a:spLocks noGrp="1"/>
          </p:cNvSpPr>
          <p:nvPr>
            <p:ph sz="half" idx="2"/>
          </p:nvPr>
        </p:nvSpPr>
        <p:spPr>
          <a:xfrm>
            <a:off x="910655" y="2668248"/>
            <a:ext cx="5181600" cy="3673359"/>
          </a:xfrm>
        </p:spPr>
        <p:txBody>
          <a:bodyPr>
            <a:normAutofit fontScale="70000" lnSpcReduction="20000"/>
          </a:bodyPr>
          <a:lstStyle/>
          <a:p>
            <a:pPr marL="514350" lvl="0" indent="-514350">
              <a:buFont typeface="+mj-lt"/>
              <a:buAutoNum type="arabicPeriod"/>
            </a:pPr>
            <a:r>
              <a:rPr lang="en-US" dirty="0"/>
              <a:t>Sustaining Humanistic-Altruistic values</a:t>
            </a:r>
            <a:r>
              <a:rPr lang="en-US" dirty="0">
                <a:latin typeface="Times New Roman" panose="02020603050405020304" pitchFamily="18" charset="0"/>
                <a:cs typeface="Times New Roman" panose="02020603050405020304" pitchFamily="18" charset="0"/>
              </a:rPr>
              <a:t>—</a:t>
            </a:r>
            <a:r>
              <a:rPr lang="en-US" dirty="0"/>
              <a:t>Practice of loving kindness-compassion and equanimity for self/other.</a:t>
            </a:r>
          </a:p>
          <a:p>
            <a:pPr marL="514350" lvl="0" indent="-514350">
              <a:buFont typeface="+mj-lt"/>
              <a:buAutoNum type="arabicPeriod"/>
            </a:pPr>
            <a:r>
              <a:rPr lang="en-US" dirty="0"/>
              <a:t>Being Authentically Present</a:t>
            </a:r>
            <a:r>
              <a:rPr lang="en-US" dirty="0">
                <a:latin typeface="Times New Roman" panose="02020603050405020304" pitchFamily="18" charset="0"/>
                <a:cs typeface="Times New Roman" panose="02020603050405020304" pitchFamily="18" charset="0"/>
              </a:rPr>
              <a:t>—</a:t>
            </a:r>
            <a:r>
              <a:rPr lang="en-US" dirty="0"/>
              <a:t>Enabling Faith-Hope; Honoring subjective, inner, lifeworld of self/other.</a:t>
            </a:r>
          </a:p>
          <a:p>
            <a:pPr marL="514350" lvl="0" indent="-514350">
              <a:buFont typeface="+mj-lt"/>
              <a:buAutoNum type="arabicPeriod"/>
            </a:pPr>
            <a:r>
              <a:rPr lang="en-US" dirty="0"/>
              <a:t>Being Sensitive to self/others, by cultivating own spiritual practices, beyond ego-self to transpersonal presence.</a:t>
            </a:r>
          </a:p>
          <a:p>
            <a:pPr marL="514350" lvl="0" indent="-514350">
              <a:buFont typeface="+mj-lt"/>
              <a:buAutoNum type="arabicPeriod"/>
            </a:pPr>
            <a:r>
              <a:rPr lang="en-US" dirty="0"/>
              <a:t>Developing and sustaining loving, trusting caring relationships.</a:t>
            </a:r>
          </a:p>
          <a:p>
            <a:pPr marL="514350" lvl="0" indent="-514350">
              <a:buFont typeface="+mj-lt"/>
              <a:buAutoNum type="arabicPeriod"/>
            </a:pPr>
            <a:r>
              <a:rPr lang="en-US" dirty="0"/>
              <a:t>Allowing for expression of positive and negative feelings</a:t>
            </a:r>
            <a:r>
              <a:rPr lang="en-US" dirty="0">
                <a:latin typeface="Times New Roman" panose="02020603050405020304" pitchFamily="18" charset="0"/>
                <a:cs typeface="Times New Roman" panose="02020603050405020304" pitchFamily="18" charset="0"/>
              </a:rPr>
              <a:t>—</a:t>
            </a:r>
            <a:r>
              <a:rPr lang="en-US" dirty="0"/>
              <a:t>Authentically listening to another person’s story.</a:t>
            </a:r>
          </a:p>
          <a:p>
            <a:pPr marL="514350" indent="-514350">
              <a:buFont typeface="+mj-lt"/>
              <a:buAutoNum type="arabicPeriod"/>
            </a:pPr>
            <a:endParaRPr lang="en-US" dirty="0"/>
          </a:p>
        </p:txBody>
      </p:sp>
      <p:sp>
        <p:nvSpPr>
          <p:cNvPr id="5" name="Slide Number Placeholder 4">
            <a:extLst>
              <a:ext uri="{FF2B5EF4-FFF2-40B4-BE49-F238E27FC236}">
                <a16:creationId xmlns:a16="http://schemas.microsoft.com/office/drawing/2014/main" id="{BF4A734F-CA84-834F-AE6B-D39CBF02E52E}"/>
              </a:ext>
            </a:extLst>
          </p:cNvPr>
          <p:cNvSpPr>
            <a:spLocks noGrp="1"/>
          </p:cNvSpPr>
          <p:nvPr>
            <p:ph type="sldNum" sz="quarter" idx="12"/>
          </p:nvPr>
        </p:nvSpPr>
        <p:spPr/>
        <p:txBody>
          <a:bodyPr/>
          <a:lstStyle/>
          <a:p>
            <a:fld id="{DE0D8D3E-EC6F-4243-8EE6-17FD68A1A9FE}" type="slidenum">
              <a:rPr lang="en-US" smtClean="0"/>
              <a:t>8</a:t>
            </a:fld>
            <a:endParaRPr lang="en-US" dirty="0"/>
          </a:p>
        </p:txBody>
      </p:sp>
      <p:sp>
        <p:nvSpPr>
          <p:cNvPr id="7" name="Content Placeholder 5">
            <a:extLst>
              <a:ext uri="{FF2B5EF4-FFF2-40B4-BE49-F238E27FC236}">
                <a16:creationId xmlns:a16="http://schemas.microsoft.com/office/drawing/2014/main" id="{F919123A-917C-AC40-AE94-0558D770868F}"/>
              </a:ext>
            </a:extLst>
          </p:cNvPr>
          <p:cNvSpPr txBox="1">
            <a:spLocks/>
          </p:cNvSpPr>
          <p:nvPr/>
        </p:nvSpPr>
        <p:spPr>
          <a:xfrm>
            <a:off x="6459512" y="2908117"/>
            <a:ext cx="5181600" cy="33585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 name="Content Placeholder 5">
            <a:extLst>
              <a:ext uri="{FF2B5EF4-FFF2-40B4-BE49-F238E27FC236}">
                <a16:creationId xmlns:a16="http://schemas.microsoft.com/office/drawing/2014/main" id="{3E1DDD41-4DAA-E44C-992E-B920B1A19DF6}"/>
              </a:ext>
            </a:extLst>
          </p:cNvPr>
          <p:cNvSpPr txBox="1">
            <a:spLocks/>
          </p:cNvSpPr>
          <p:nvPr/>
        </p:nvSpPr>
        <p:spPr>
          <a:xfrm>
            <a:off x="6169705" y="2668247"/>
            <a:ext cx="5181600" cy="3673359"/>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lvl="0" indent="-514350">
              <a:buFont typeface="+mj-lt"/>
              <a:buAutoNum type="arabicPeriod" startAt="6"/>
            </a:pPr>
            <a:r>
              <a:rPr lang="en-US" dirty="0"/>
              <a:t>Creatively problem-solving to ‘solution-seeking’ through caring process; full use of self</a:t>
            </a:r>
            <a:r>
              <a:rPr lang="en-US" dirty="0">
                <a:latin typeface="Times New Roman" panose="02020603050405020304" pitchFamily="18" charset="0"/>
                <a:cs typeface="Times New Roman" panose="02020603050405020304" pitchFamily="18" charset="0"/>
              </a:rPr>
              <a:t>—</a:t>
            </a:r>
            <a:r>
              <a:rPr lang="en-US" dirty="0"/>
              <a:t>Artistry of caring-healing practices. </a:t>
            </a:r>
          </a:p>
          <a:p>
            <a:pPr marL="514350" lvl="0" indent="-514350">
              <a:buFont typeface="+mj-lt"/>
              <a:buAutoNum type="arabicPeriod" startAt="6"/>
            </a:pPr>
            <a:r>
              <a:rPr lang="en-US" dirty="0"/>
              <a:t>Engaging in Transpersonal teaching-learning caring relationship; Staying within other’s frame of reference</a:t>
            </a:r>
            <a:r>
              <a:rPr lang="en-US" dirty="0">
                <a:latin typeface="Times New Roman" panose="02020603050405020304" pitchFamily="18" charset="0"/>
                <a:cs typeface="Times New Roman" panose="02020603050405020304" pitchFamily="18" charset="0"/>
              </a:rPr>
              <a:t>—</a:t>
            </a:r>
            <a:r>
              <a:rPr lang="en-US" dirty="0"/>
              <a:t>Shift toward coaching model for health-wellness.</a:t>
            </a:r>
          </a:p>
          <a:p>
            <a:pPr marL="514350" lvl="0" indent="-514350">
              <a:buFont typeface="+mj-lt"/>
              <a:buAutoNum type="arabicPeriod" startAt="6"/>
            </a:pPr>
            <a:r>
              <a:rPr lang="en-US" dirty="0"/>
              <a:t>Creating a Healing environment at all levels</a:t>
            </a:r>
            <a:r>
              <a:rPr lang="en-US" dirty="0">
                <a:latin typeface="Times New Roman" panose="02020603050405020304" pitchFamily="18" charset="0"/>
                <a:cs typeface="Times New Roman" panose="02020603050405020304" pitchFamily="18" charset="0"/>
              </a:rPr>
              <a:t> —</a:t>
            </a:r>
            <a:r>
              <a:rPr lang="en-US" dirty="0"/>
              <a:t>Subtle energetic authentic presence. </a:t>
            </a:r>
          </a:p>
          <a:p>
            <a:pPr marL="514350" lvl="0" indent="-514350">
              <a:buFont typeface="+mj-lt"/>
              <a:buAutoNum type="arabicPeriod" startAt="6"/>
            </a:pPr>
            <a:r>
              <a:rPr lang="en-US" dirty="0"/>
              <a:t>Reverentially assisting with basic needs as sacred acts; Touching the spirit of others; Sustaining human dignity. </a:t>
            </a:r>
          </a:p>
          <a:p>
            <a:pPr marL="514350" lvl="0" indent="-514350">
              <a:buFont typeface="+mj-lt"/>
              <a:buAutoNum type="arabicPeriod" startAt="6"/>
            </a:pPr>
            <a:r>
              <a:rPr lang="en-US" dirty="0"/>
              <a:t>Opening to existential-spiritual, mystery, unknowns</a:t>
            </a:r>
            <a:r>
              <a:rPr lang="en-US" dirty="0">
                <a:latin typeface="Times New Roman" panose="02020603050405020304" pitchFamily="18" charset="0"/>
                <a:cs typeface="Times New Roman" panose="02020603050405020304" pitchFamily="18" charset="0"/>
              </a:rPr>
              <a:t>—</a:t>
            </a:r>
            <a:r>
              <a:rPr lang="en-US" dirty="0"/>
              <a:t>Allowing for miracles.</a:t>
            </a:r>
          </a:p>
        </p:txBody>
      </p:sp>
    </p:spTree>
    <p:extLst>
      <p:ext uri="{BB962C8B-B14F-4D97-AF65-F5344CB8AC3E}">
        <p14:creationId xmlns:p14="http://schemas.microsoft.com/office/powerpoint/2010/main" val="7083986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1049</TotalTime>
  <Words>1421</Words>
  <Application>Microsoft Office PowerPoint</Application>
  <PresentationFormat>Widescreen</PresentationFormat>
  <Paragraphs>97</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Gotham Book</vt:lpstr>
      <vt:lpstr>Times New Roman</vt:lpstr>
      <vt:lpstr>Wingdings</vt:lpstr>
      <vt:lpstr>Office Theme</vt:lpstr>
      <vt:lpstr>Visionary Leadership in Healthcare  Excellence in Practice, Policy, and Ethics</vt:lpstr>
      <vt:lpstr>Chapter 9. Quantum Caring Leadership:  A New Ontology Into Practice</vt:lpstr>
      <vt:lpstr>Learning Objectives </vt:lpstr>
      <vt:lpstr>Unitary vs Separatist Thinking in Nursing </vt:lpstr>
      <vt:lpstr>Newtonian Leadership Characteristics</vt:lpstr>
      <vt:lpstr>Quantum Thinking in Healthcare Leadership</vt:lpstr>
      <vt:lpstr>Quantum Leadership Science</vt:lpstr>
      <vt:lpstr>Caring Science</vt:lpstr>
      <vt:lpstr>The 10 Caritas Processes®: The Universals of Human Caring and Love </vt:lpstr>
      <vt:lpstr>Unitary Convergence:  QL Science and Transpersonal CS</vt:lpstr>
      <vt:lpstr>Quantum Caring Healthcare Leadership Principles</vt:lpstr>
      <vt:lpstr>Implications for Nursing Practice </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Quantum Caring Leadership: A New Ontology into Practice</dc:title>
  <dc:creator>Jim N. D'Alfonso</dc:creator>
  <cp:lastModifiedBy>Jill Stanley</cp:lastModifiedBy>
  <cp:revision>54</cp:revision>
  <dcterms:created xsi:type="dcterms:W3CDTF">2021-07-05T17:37:03Z</dcterms:created>
  <dcterms:modified xsi:type="dcterms:W3CDTF">2022-01-26T16:19:13Z</dcterms:modified>
</cp:coreProperties>
</file>