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6" r:id="rId3"/>
    <p:sldId id="257" r:id="rId4"/>
    <p:sldId id="258" r:id="rId5"/>
    <p:sldId id="272" r:id="rId6"/>
    <p:sldId id="259" r:id="rId7"/>
    <p:sldId id="269" r:id="rId8"/>
    <p:sldId id="260" r:id="rId9"/>
    <p:sldId id="261" r:id="rId10"/>
    <p:sldId id="268" r:id="rId11"/>
    <p:sldId id="262" r:id="rId12"/>
    <p:sldId id="263" r:id="rId13"/>
    <p:sldId id="267" r:id="rId14"/>
    <p:sldId id="264" r:id="rId15"/>
    <p:sldId id="270" r:id="rId16"/>
    <p:sldId id="271" r:id="rId17"/>
    <p:sldId id="273" r:id="rId18"/>
    <p:sldId id="265" r:id="rId19"/>
    <p:sldId id="26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70D050-D665-4BE2-90DF-4A6E702890EA}" v="4" dt="2022-01-26T16:02:27.8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6327"/>
  </p:normalViewPr>
  <p:slideViewPr>
    <p:cSldViewPr snapToGrid="0">
      <p:cViewPr varScale="1">
        <p:scale>
          <a:sx n="101" d="100"/>
          <a:sy n="101" d="100"/>
        </p:scale>
        <p:origin x="126"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 Stanley" userId="8e0e8236-892f-4a03-81d6-aa217787c5a2" providerId="ADAL" clId="{9470D050-D665-4BE2-90DF-4A6E702890EA}"/>
    <pc:docChg chg="undo custSel addSld delSld modSld addMainMaster delMainMaster">
      <pc:chgData name="Jill Stanley" userId="8e0e8236-892f-4a03-81d6-aa217787c5a2" providerId="ADAL" clId="{9470D050-D665-4BE2-90DF-4A6E702890EA}" dt="2022-01-26T16:07:53.486" v="150" actId="948"/>
      <pc:docMkLst>
        <pc:docMk/>
      </pc:docMkLst>
      <pc:sldChg chg="addSp delSp modSp mod">
        <pc:chgData name="Jill Stanley" userId="8e0e8236-892f-4a03-81d6-aa217787c5a2" providerId="ADAL" clId="{9470D050-D665-4BE2-90DF-4A6E702890EA}" dt="2022-01-26T16:06:24.168" v="146" actId="113"/>
        <pc:sldMkLst>
          <pc:docMk/>
          <pc:sldMk cId="2823666198" sldId="256"/>
        </pc:sldMkLst>
        <pc:spChg chg="add del mod">
          <ac:chgData name="Jill Stanley" userId="8e0e8236-892f-4a03-81d6-aa217787c5a2" providerId="ADAL" clId="{9470D050-D665-4BE2-90DF-4A6E702890EA}" dt="2022-01-26T16:04:01.919" v="114" actId="113"/>
          <ac:spMkLst>
            <pc:docMk/>
            <pc:sldMk cId="2823666198" sldId="256"/>
            <ac:spMk id="2" creationId="{26361E89-D045-4B7A-A885-66255BEEF4CB}"/>
          </ac:spMkLst>
        </pc:spChg>
        <pc:spChg chg="add del mod">
          <ac:chgData name="Jill Stanley" userId="8e0e8236-892f-4a03-81d6-aa217787c5a2" providerId="ADAL" clId="{9470D050-D665-4BE2-90DF-4A6E702890EA}" dt="2022-01-26T16:03:28.159" v="108" actId="21"/>
          <ac:spMkLst>
            <pc:docMk/>
            <pc:sldMk cId="2823666198" sldId="256"/>
            <ac:spMk id="3" creationId="{2606F34D-17CC-4024-8565-BAA1D1700AB1}"/>
          </ac:spMkLst>
        </pc:spChg>
        <pc:spChg chg="mod">
          <ac:chgData name="Jill Stanley" userId="8e0e8236-892f-4a03-81d6-aa217787c5a2" providerId="ADAL" clId="{9470D050-D665-4BE2-90DF-4A6E702890EA}" dt="2022-01-26T16:06:24.168" v="146" actId="113"/>
          <ac:spMkLst>
            <pc:docMk/>
            <pc:sldMk cId="2823666198" sldId="256"/>
            <ac:spMk id="5" creationId="{A0DB0A1D-DEA8-344B-8CE3-9C3D3789C780}"/>
          </ac:spMkLst>
        </pc:spChg>
        <pc:spChg chg="add del mod">
          <ac:chgData name="Jill Stanley" userId="8e0e8236-892f-4a03-81d6-aa217787c5a2" providerId="ADAL" clId="{9470D050-D665-4BE2-90DF-4A6E702890EA}" dt="2022-01-26T16:02:27.853" v="21"/>
          <ac:spMkLst>
            <pc:docMk/>
            <pc:sldMk cId="2823666198" sldId="256"/>
            <ac:spMk id="6" creationId="{549E8186-D6C8-4FAA-B1AE-9C6C4BE95D3A}"/>
          </ac:spMkLst>
        </pc:spChg>
        <pc:spChg chg="add del mod">
          <ac:chgData name="Jill Stanley" userId="8e0e8236-892f-4a03-81d6-aa217787c5a2" providerId="ADAL" clId="{9470D050-D665-4BE2-90DF-4A6E702890EA}" dt="2022-01-26T16:02:27.234" v="20"/>
          <ac:spMkLst>
            <pc:docMk/>
            <pc:sldMk cId="2823666198" sldId="256"/>
            <ac:spMk id="7" creationId="{BF56CECE-ADBE-4209-BDCE-C527EEC09A4E}"/>
          </ac:spMkLst>
        </pc:spChg>
        <pc:spChg chg="add del mod">
          <ac:chgData name="Jill Stanley" userId="8e0e8236-892f-4a03-81d6-aa217787c5a2" providerId="ADAL" clId="{9470D050-D665-4BE2-90DF-4A6E702890EA}" dt="2022-01-26T16:03:18.237" v="106" actId="21"/>
          <ac:spMkLst>
            <pc:docMk/>
            <pc:sldMk cId="2823666198" sldId="256"/>
            <ac:spMk id="8" creationId="{6A7366E6-EA73-4E3E-8C90-EF06B7B2B85C}"/>
          </ac:spMkLst>
        </pc:spChg>
      </pc:sldChg>
      <pc:sldChg chg="modSp mod">
        <pc:chgData name="Jill Stanley" userId="8e0e8236-892f-4a03-81d6-aa217787c5a2" providerId="ADAL" clId="{9470D050-D665-4BE2-90DF-4A6E702890EA}" dt="2022-01-26T16:07:15.721" v="149" actId="948"/>
        <pc:sldMkLst>
          <pc:docMk/>
          <pc:sldMk cId="1523520381" sldId="257"/>
        </pc:sldMkLst>
        <pc:spChg chg="mod">
          <ac:chgData name="Jill Stanley" userId="8e0e8236-892f-4a03-81d6-aa217787c5a2" providerId="ADAL" clId="{9470D050-D665-4BE2-90DF-4A6E702890EA}" dt="2022-01-26T16:07:15.721" v="149" actId="948"/>
          <ac:spMkLst>
            <pc:docMk/>
            <pc:sldMk cId="1523520381" sldId="257"/>
            <ac:spMk id="3" creationId="{E48EAC7F-4413-4405-89A1-219039695777}"/>
          </ac:spMkLst>
        </pc:spChg>
      </pc:sldChg>
      <pc:sldChg chg="modSp mod">
        <pc:chgData name="Jill Stanley" userId="8e0e8236-892f-4a03-81d6-aa217787c5a2" providerId="ADAL" clId="{9470D050-D665-4BE2-90DF-4A6E702890EA}" dt="2022-01-26T16:07:53.486" v="150" actId="948"/>
        <pc:sldMkLst>
          <pc:docMk/>
          <pc:sldMk cId="2499096671" sldId="271"/>
        </pc:sldMkLst>
        <pc:spChg chg="mod">
          <ac:chgData name="Jill Stanley" userId="8e0e8236-892f-4a03-81d6-aa217787c5a2" providerId="ADAL" clId="{9470D050-D665-4BE2-90DF-4A6E702890EA}" dt="2022-01-26T16:07:53.486" v="150" actId="948"/>
          <ac:spMkLst>
            <pc:docMk/>
            <pc:sldMk cId="2499096671" sldId="271"/>
            <ac:spMk id="3" creationId="{E5557801-1706-42A8-BF54-F81B3AE0F31F}"/>
          </ac:spMkLst>
        </pc:spChg>
      </pc:sldChg>
      <pc:sldChg chg="add del">
        <pc:chgData name="Jill Stanley" userId="8e0e8236-892f-4a03-81d6-aa217787c5a2" providerId="ADAL" clId="{9470D050-D665-4BE2-90DF-4A6E702890EA}" dt="2022-01-26T16:00:38.873" v="2" actId="2696"/>
        <pc:sldMkLst>
          <pc:docMk/>
          <pc:sldMk cId="3157627158" sldId="275"/>
        </pc:sldMkLst>
      </pc:sldChg>
      <pc:sldMasterChg chg="add del addSldLayout delSldLayout">
        <pc:chgData name="Jill Stanley" userId="8e0e8236-892f-4a03-81d6-aa217787c5a2" providerId="ADAL" clId="{9470D050-D665-4BE2-90DF-4A6E702890EA}" dt="2022-01-26T16:00:38.873" v="2" actId="2696"/>
        <pc:sldMasterMkLst>
          <pc:docMk/>
          <pc:sldMasterMk cId="2159470472" sldId="2147483696"/>
        </pc:sldMasterMkLst>
        <pc:sldLayoutChg chg="add del">
          <pc:chgData name="Jill Stanley" userId="8e0e8236-892f-4a03-81d6-aa217787c5a2" providerId="ADAL" clId="{9470D050-D665-4BE2-90DF-4A6E702890EA}" dt="2022-01-26T16:00:38.873" v="2" actId="2696"/>
          <pc:sldLayoutMkLst>
            <pc:docMk/>
            <pc:sldMasterMk cId="2159470472" sldId="2147483696"/>
            <pc:sldLayoutMk cId="1833028605" sldId="2147483697"/>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47722-5AF2-40EB-A385-3BD510073B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AD303E-409D-484D-8745-F5BA959EC9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753EBF-0EE7-427F-A84A-525F5B9E5C59}"/>
              </a:ext>
            </a:extLst>
          </p:cNvPr>
          <p:cNvSpPr>
            <a:spLocks noGrp="1"/>
          </p:cNvSpPr>
          <p:nvPr>
            <p:ph type="dt" sz="half" idx="10"/>
          </p:nvPr>
        </p:nvSpPr>
        <p:spPr/>
        <p:txBody>
          <a:bodyPr/>
          <a:lstStyle/>
          <a:p>
            <a:fld id="{4D396FD9-9B82-4F6C-A7D4-97A5102D702B}" type="datetimeFigureOut">
              <a:rPr lang="en-US" smtClean="0"/>
              <a:t>1/26/2022</a:t>
            </a:fld>
            <a:endParaRPr lang="en-US" dirty="0"/>
          </a:p>
        </p:txBody>
      </p:sp>
      <p:sp>
        <p:nvSpPr>
          <p:cNvPr id="5" name="Footer Placeholder 4">
            <a:extLst>
              <a:ext uri="{FF2B5EF4-FFF2-40B4-BE49-F238E27FC236}">
                <a16:creationId xmlns:a16="http://schemas.microsoft.com/office/drawing/2014/main" id="{0E45A11A-8463-42E5-9257-EB57FA4E51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36E0F7-55A0-4AC6-A5D7-E0260F32ACA0}"/>
              </a:ext>
            </a:extLst>
          </p:cNvPr>
          <p:cNvSpPr>
            <a:spLocks noGrp="1"/>
          </p:cNvSpPr>
          <p:nvPr>
            <p:ph type="sldNum" sz="quarter" idx="12"/>
          </p:nvPr>
        </p:nvSpPr>
        <p:spPr/>
        <p:txBody>
          <a:bodyPr/>
          <a:lstStyle/>
          <a:p>
            <a:fld id="{D4BC492B-1A00-4096-AE17-9B9EC1283994}" type="slidenum">
              <a:rPr lang="en-US" smtClean="0"/>
              <a:t>‹#›</a:t>
            </a:fld>
            <a:endParaRPr lang="en-US" dirty="0"/>
          </a:p>
        </p:txBody>
      </p:sp>
    </p:spTree>
    <p:extLst>
      <p:ext uri="{BB962C8B-B14F-4D97-AF65-F5344CB8AC3E}">
        <p14:creationId xmlns:p14="http://schemas.microsoft.com/office/powerpoint/2010/main" val="1508024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0008E-CE25-458B-ADED-414436A38C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DC3367-B35F-4EBF-BBC1-A552DE7845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64A5F4-6801-4493-B389-1F6DBAA1A96F}"/>
              </a:ext>
            </a:extLst>
          </p:cNvPr>
          <p:cNvSpPr>
            <a:spLocks noGrp="1"/>
          </p:cNvSpPr>
          <p:nvPr>
            <p:ph type="dt" sz="half" idx="10"/>
          </p:nvPr>
        </p:nvSpPr>
        <p:spPr/>
        <p:txBody>
          <a:bodyPr/>
          <a:lstStyle/>
          <a:p>
            <a:fld id="{4D396FD9-9B82-4F6C-A7D4-97A5102D702B}" type="datetimeFigureOut">
              <a:rPr lang="en-US" smtClean="0"/>
              <a:t>1/26/2022</a:t>
            </a:fld>
            <a:endParaRPr lang="en-US" dirty="0"/>
          </a:p>
        </p:txBody>
      </p:sp>
      <p:sp>
        <p:nvSpPr>
          <p:cNvPr id="5" name="Footer Placeholder 4">
            <a:extLst>
              <a:ext uri="{FF2B5EF4-FFF2-40B4-BE49-F238E27FC236}">
                <a16:creationId xmlns:a16="http://schemas.microsoft.com/office/drawing/2014/main" id="{6E305504-D56C-421D-9F79-D4CF04C7CE0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4FB027-9274-4C3C-A421-D649FEEBAE52}"/>
              </a:ext>
            </a:extLst>
          </p:cNvPr>
          <p:cNvSpPr>
            <a:spLocks noGrp="1"/>
          </p:cNvSpPr>
          <p:nvPr>
            <p:ph type="sldNum" sz="quarter" idx="12"/>
          </p:nvPr>
        </p:nvSpPr>
        <p:spPr/>
        <p:txBody>
          <a:bodyPr/>
          <a:lstStyle/>
          <a:p>
            <a:fld id="{D4BC492B-1A00-4096-AE17-9B9EC1283994}" type="slidenum">
              <a:rPr lang="en-US" smtClean="0"/>
              <a:t>‹#›</a:t>
            </a:fld>
            <a:endParaRPr lang="en-US" dirty="0"/>
          </a:p>
        </p:txBody>
      </p:sp>
    </p:spTree>
    <p:extLst>
      <p:ext uri="{BB962C8B-B14F-4D97-AF65-F5344CB8AC3E}">
        <p14:creationId xmlns:p14="http://schemas.microsoft.com/office/powerpoint/2010/main" val="2999030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474704-8490-439D-ADE6-8F80554073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0AEAD7-8C96-4B1D-AC8C-134444BC39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444DEF-B7F8-483B-BC37-648FDA025CC3}"/>
              </a:ext>
            </a:extLst>
          </p:cNvPr>
          <p:cNvSpPr>
            <a:spLocks noGrp="1"/>
          </p:cNvSpPr>
          <p:nvPr>
            <p:ph type="dt" sz="half" idx="10"/>
          </p:nvPr>
        </p:nvSpPr>
        <p:spPr/>
        <p:txBody>
          <a:bodyPr/>
          <a:lstStyle/>
          <a:p>
            <a:fld id="{4D396FD9-9B82-4F6C-A7D4-97A5102D702B}" type="datetimeFigureOut">
              <a:rPr lang="en-US" smtClean="0"/>
              <a:t>1/26/2022</a:t>
            </a:fld>
            <a:endParaRPr lang="en-US" dirty="0"/>
          </a:p>
        </p:txBody>
      </p:sp>
      <p:sp>
        <p:nvSpPr>
          <p:cNvPr id="5" name="Footer Placeholder 4">
            <a:extLst>
              <a:ext uri="{FF2B5EF4-FFF2-40B4-BE49-F238E27FC236}">
                <a16:creationId xmlns:a16="http://schemas.microsoft.com/office/drawing/2014/main" id="{BFE43D00-D4EA-4169-9D9C-989F5BBCF5C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72E2D96-C4CF-4B4B-B7A9-58E67965E888}"/>
              </a:ext>
            </a:extLst>
          </p:cNvPr>
          <p:cNvSpPr>
            <a:spLocks noGrp="1"/>
          </p:cNvSpPr>
          <p:nvPr>
            <p:ph type="sldNum" sz="quarter" idx="12"/>
          </p:nvPr>
        </p:nvSpPr>
        <p:spPr/>
        <p:txBody>
          <a:bodyPr/>
          <a:lstStyle/>
          <a:p>
            <a:fld id="{D4BC492B-1A00-4096-AE17-9B9EC1283994}" type="slidenum">
              <a:rPr lang="en-US" smtClean="0"/>
              <a:t>‹#›</a:t>
            </a:fld>
            <a:endParaRPr lang="en-US" dirty="0"/>
          </a:p>
        </p:txBody>
      </p:sp>
    </p:spTree>
    <p:extLst>
      <p:ext uri="{BB962C8B-B14F-4D97-AF65-F5344CB8AC3E}">
        <p14:creationId xmlns:p14="http://schemas.microsoft.com/office/powerpoint/2010/main" val="651285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BFE4E-8D71-4C15-A38D-41B02EDBE1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8D2306-5B25-40B2-9B66-8DE71836D6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08006-3FF8-445A-9B0D-F49DE0A214CB}"/>
              </a:ext>
            </a:extLst>
          </p:cNvPr>
          <p:cNvSpPr>
            <a:spLocks noGrp="1"/>
          </p:cNvSpPr>
          <p:nvPr>
            <p:ph type="dt" sz="half" idx="10"/>
          </p:nvPr>
        </p:nvSpPr>
        <p:spPr/>
        <p:txBody>
          <a:bodyPr/>
          <a:lstStyle/>
          <a:p>
            <a:fld id="{4D396FD9-9B82-4F6C-A7D4-97A5102D702B}" type="datetimeFigureOut">
              <a:rPr lang="en-US" smtClean="0"/>
              <a:t>1/26/2022</a:t>
            </a:fld>
            <a:endParaRPr lang="en-US" dirty="0"/>
          </a:p>
        </p:txBody>
      </p:sp>
      <p:sp>
        <p:nvSpPr>
          <p:cNvPr id="5" name="Footer Placeholder 4">
            <a:extLst>
              <a:ext uri="{FF2B5EF4-FFF2-40B4-BE49-F238E27FC236}">
                <a16:creationId xmlns:a16="http://schemas.microsoft.com/office/drawing/2014/main" id="{FF2E2FA3-DCAC-45C2-8EEE-0D483313D10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56C7050-E27D-400D-BD6B-8FE4A24C25FC}"/>
              </a:ext>
            </a:extLst>
          </p:cNvPr>
          <p:cNvSpPr>
            <a:spLocks noGrp="1"/>
          </p:cNvSpPr>
          <p:nvPr>
            <p:ph type="sldNum" sz="quarter" idx="12"/>
          </p:nvPr>
        </p:nvSpPr>
        <p:spPr/>
        <p:txBody>
          <a:bodyPr/>
          <a:lstStyle/>
          <a:p>
            <a:fld id="{D4BC492B-1A00-4096-AE17-9B9EC1283994}" type="slidenum">
              <a:rPr lang="en-US" smtClean="0"/>
              <a:t>‹#›</a:t>
            </a:fld>
            <a:endParaRPr lang="en-US" dirty="0"/>
          </a:p>
        </p:txBody>
      </p:sp>
    </p:spTree>
    <p:extLst>
      <p:ext uri="{BB962C8B-B14F-4D97-AF65-F5344CB8AC3E}">
        <p14:creationId xmlns:p14="http://schemas.microsoft.com/office/powerpoint/2010/main" val="4020675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F9612-7996-435C-8901-1E670E1067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9C1F0D-FF21-4C7D-B6D3-030C858105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7978EC-C9E0-44C6-896B-8D8B90A6D455}"/>
              </a:ext>
            </a:extLst>
          </p:cNvPr>
          <p:cNvSpPr>
            <a:spLocks noGrp="1"/>
          </p:cNvSpPr>
          <p:nvPr>
            <p:ph type="dt" sz="half" idx="10"/>
          </p:nvPr>
        </p:nvSpPr>
        <p:spPr/>
        <p:txBody>
          <a:bodyPr/>
          <a:lstStyle/>
          <a:p>
            <a:fld id="{4D396FD9-9B82-4F6C-A7D4-97A5102D702B}" type="datetimeFigureOut">
              <a:rPr lang="en-US" smtClean="0"/>
              <a:t>1/26/2022</a:t>
            </a:fld>
            <a:endParaRPr lang="en-US" dirty="0"/>
          </a:p>
        </p:txBody>
      </p:sp>
      <p:sp>
        <p:nvSpPr>
          <p:cNvPr id="5" name="Footer Placeholder 4">
            <a:extLst>
              <a:ext uri="{FF2B5EF4-FFF2-40B4-BE49-F238E27FC236}">
                <a16:creationId xmlns:a16="http://schemas.microsoft.com/office/drawing/2014/main" id="{B6BE4D50-4DEE-4175-90C1-387927D6D5A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7C0A587-FB9F-44DD-9279-BBD6FD1B7645}"/>
              </a:ext>
            </a:extLst>
          </p:cNvPr>
          <p:cNvSpPr>
            <a:spLocks noGrp="1"/>
          </p:cNvSpPr>
          <p:nvPr>
            <p:ph type="sldNum" sz="quarter" idx="12"/>
          </p:nvPr>
        </p:nvSpPr>
        <p:spPr/>
        <p:txBody>
          <a:bodyPr/>
          <a:lstStyle/>
          <a:p>
            <a:fld id="{D4BC492B-1A00-4096-AE17-9B9EC1283994}" type="slidenum">
              <a:rPr lang="en-US" smtClean="0"/>
              <a:t>‹#›</a:t>
            </a:fld>
            <a:endParaRPr lang="en-US" dirty="0"/>
          </a:p>
        </p:txBody>
      </p:sp>
    </p:spTree>
    <p:extLst>
      <p:ext uri="{BB962C8B-B14F-4D97-AF65-F5344CB8AC3E}">
        <p14:creationId xmlns:p14="http://schemas.microsoft.com/office/powerpoint/2010/main" val="51867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9C12A-A62C-4037-9A76-6C55E5491E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E35A8F-1757-477C-9D11-BC56A28988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BF32FFE-666F-4806-9BAF-4440AE4B8B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7CB322-3CF6-4211-A945-41804D731F45}"/>
              </a:ext>
            </a:extLst>
          </p:cNvPr>
          <p:cNvSpPr>
            <a:spLocks noGrp="1"/>
          </p:cNvSpPr>
          <p:nvPr>
            <p:ph type="dt" sz="half" idx="10"/>
          </p:nvPr>
        </p:nvSpPr>
        <p:spPr/>
        <p:txBody>
          <a:bodyPr/>
          <a:lstStyle/>
          <a:p>
            <a:fld id="{4D396FD9-9B82-4F6C-A7D4-97A5102D702B}" type="datetimeFigureOut">
              <a:rPr lang="en-US" smtClean="0"/>
              <a:t>1/26/2022</a:t>
            </a:fld>
            <a:endParaRPr lang="en-US" dirty="0"/>
          </a:p>
        </p:txBody>
      </p:sp>
      <p:sp>
        <p:nvSpPr>
          <p:cNvPr id="6" name="Footer Placeholder 5">
            <a:extLst>
              <a:ext uri="{FF2B5EF4-FFF2-40B4-BE49-F238E27FC236}">
                <a16:creationId xmlns:a16="http://schemas.microsoft.com/office/drawing/2014/main" id="{44CB80CF-74E1-4229-861B-AACDAFFFD88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7F2A8E-E930-4934-AE62-CDEBDC93673E}"/>
              </a:ext>
            </a:extLst>
          </p:cNvPr>
          <p:cNvSpPr>
            <a:spLocks noGrp="1"/>
          </p:cNvSpPr>
          <p:nvPr>
            <p:ph type="sldNum" sz="quarter" idx="12"/>
          </p:nvPr>
        </p:nvSpPr>
        <p:spPr/>
        <p:txBody>
          <a:bodyPr/>
          <a:lstStyle/>
          <a:p>
            <a:fld id="{D4BC492B-1A00-4096-AE17-9B9EC1283994}" type="slidenum">
              <a:rPr lang="en-US" smtClean="0"/>
              <a:t>‹#›</a:t>
            </a:fld>
            <a:endParaRPr lang="en-US" dirty="0"/>
          </a:p>
        </p:txBody>
      </p:sp>
    </p:spTree>
    <p:extLst>
      <p:ext uri="{BB962C8B-B14F-4D97-AF65-F5344CB8AC3E}">
        <p14:creationId xmlns:p14="http://schemas.microsoft.com/office/powerpoint/2010/main" val="176360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BE6F5-E1A6-4081-B6FA-12B17B94D1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54DB80-05D7-4E3E-9F08-84356B60C8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34E8B9-4993-4226-AE47-6B84E39D2B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11F6D6-4A3C-4343-8B77-1FD91FCDE2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351CF8-E81E-4AD6-AB8C-0D453B1CC6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112274-8F06-4210-8852-41417675DFD7}"/>
              </a:ext>
            </a:extLst>
          </p:cNvPr>
          <p:cNvSpPr>
            <a:spLocks noGrp="1"/>
          </p:cNvSpPr>
          <p:nvPr>
            <p:ph type="dt" sz="half" idx="10"/>
          </p:nvPr>
        </p:nvSpPr>
        <p:spPr/>
        <p:txBody>
          <a:bodyPr/>
          <a:lstStyle/>
          <a:p>
            <a:fld id="{4D396FD9-9B82-4F6C-A7D4-97A5102D702B}" type="datetimeFigureOut">
              <a:rPr lang="en-US" smtClean="0"/>
              <a:t>1/26/2022</a:t>
            </a:fld>
            <a:endParaRPr lang="en-US" dirty="0"/>
          </a:p>
        </p:txBody>
      </p:sp>
      <p:sp>
        <p:nvSpPr>
          <p:cNvPr id="8" name="Footer Placeholder 7">
            <a:extLst>
              <a:ext uri="{FF2B5EF4-FFF2-40B4-BE49-F238E27FC236}">
                <a16:creationId xmlns:a16="http://schemas.microsoft.com/office/drawing/2014/main" id="{B1B3C456-4052-4664-AF79-98392C2BFBD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F8156AB-7710-4D61-B259-5243BBB4A869}"/>
              </a:ext>
            </a:extLst>
          </p:cNvPr>
          <p:cNvSpPr>
            <a:spLocks noGrp="1"/>
          </p:cNvSpPr>
          <p:nvPr>
            <p:ph type="sldNum" sz="quarter" idx="12"/>
          </p:nvPr>
        </p:nvSpPr>
        <p:spPr/>
        <p:txBody>
          <a:bodyPr/>
          <a:lstStyle/>
          <a:p>
            <a:fld id="{D4BC492B-1A00-4096-AE17-9B9EC1283994}" type="slidenum">
              <a:rPr lang="en-US" smtClean="0"/>
              <a:t>‹#›</a:t>
            </a:fld>
            <a:endParaRPr lang="en-US" dirty="0"/>
          </a:p>
        </p:txBody>
      </p:sp>
    </p:spTree>
    <p:extLst>
      <p:ext uri="{BB962C8B-B14F-4D97-AF65-F5344CB8AC3E}">
        <p14:creationId xmlns:p14="http://schemas.microsoft.com/office/powerpoint/2010/main" val="1052822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841EC-2382-48A8-A706-7F2E0B5BC4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9F99DDD-2A24-4F72-8A8F-9894DABA2619}"/>
              </a:ext>
            </a:extLst>
          </p:cNvPr>
          <p:cNvSpPr>
            <a:spLocks noGrp="1"/>
          </p:cNvSpPr>
          <p:nvPr>
            <p:ph type="dt" sz="half" idx="10"/>
          </p:nvPr>
        </p:nvSpPr>
        <p:spPr/>
        <p:txBody>
          <a:bodyPr/>
          <a:lstStyle/>
          <a:p>
            <a:fld id="{4D396FD9-9B82-4F6C-A7D4-97A5102D702B}" type="datetimeFigureOut">
              <a:rPr lang="en-US" smtClean="0"/>
              <a:t>1/26/2022</a:t>
            </a:fld>
            <a:endParaRPr lang="en-US" dirty="0"/>
          </a:p>
        </p:txBody>
      </p:sp>
      <p:sp>
        <p:nvSpPr>
          <p:cNvPr id="4" name="Footer Placeholder 3">
            <a:extLst>
              <a:ext uri="{FF2B5EF4-FFF2-40B4-BE49-F238E27FC236}">
                <a16:creationId xmlns:a16="http://schemas.microsoft.com/office/drawing/2014/main" id="{28D5B81C-60EC-4B0F-82EF-A7E480FCCA2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13F17E6-528A-4CA7-B7D4-2ABA6546E5F4}"/>
              </a:ext>
            </a:extLst>
          </p:cNvPr>
          <p:cNvSpPr>
            <a:spLocks noGrp="1"/>
          </p:cNvSpPr>
          <p:nvPr>
            <p:ph type="sldNum" sz="quarter" idx="12"/>
          </p:nvPr>
        </p:nvSpPr>
        <p:spPr/>
        <p:txBody>
          <a:bodyPr/>
          <a:lstStyle/>
          <a:p>
            <a:fld id="{D4BC492B-1A00-4096-AE17-9B9EC1283994}" type="slidenum">
              <a:rPr lang="en-US" smtClean="0"/>
              <a:t>‹#›</a:t>
            </a:fld>
            <a:endParaRPr lang="en-US" dirty="0"/>
          </a:p>
        </p:txBody>
      </p:sp>
    </p:spTree>
    <p:extLst>
      <p:ext uri="{BB962C8B-B14F-4D97-AF65-F5344CB8AC3E}">
        <p14:creationId xmlns:p14="http://schemas.microsoft.com/office/powerpoint/2010/main" val="3871023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BE5F56-A951-442D-97BB-86745EE5B948}"/>
              </a:ext>
            </a:extLst>
          </p:cNvPr>
          <p:cNvSpPr>
            <a:spLocks noGrp="1"/>
          </p:cNvSpPr>
          <p:nvPr>
            <p:ph type="dt" sz="half" idx="10"/>
          </p:nvPr>
        </p:nvSpPr>
        <p:spPr/>
        <p:txBody>
          <a:bodyPr/>
          <a:lstStyle/>
          <a:p>
            <a:fld id="{4D396FD9-9B82-4F6C-A7D4-97A5102D702B}" type="datetimeFigureOut">
              <a:rPr lang="en-US" smtClean="0"/>
              <a:t>1/26/2022</a:t>
            </a:fld>
            <a:endParaRPr lang="en-US" dirty="0"/>
          </a:p>
        </p:txBody>
      </p:sp>
      <p:sp>
        <p:nvSpPr>
          <p:cNvPr id="3" name="Footer Placeholder 2">
            <a:extLst>
              <a:ext uri="{FF2B5EF4-FFF2-40B4-BE49-F238E27FC236}">
                <a16:creationId xmlns:a16="http://schemas.microsoft.com/office/drawing/2014/main" id="{77A1F3FB-4B87-43B1-847B-384E1F03CFA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66D4D82-68BD-4B57-94B0-B7FBC193DCAF}"/>
              </a:ext>
            </a:extLst>
          </p:cNvPr>
          <p:cNvSpPr>
            <a:spLocks noGrp="1"/>
          </p:cNvSpPr>
          <p:nvPr>
            <p:ph type="sldNum" sz="quarter" idx="12"/>
          </p:nvPr>
        </p:nvSpPr>
        <p:spPr/>
        <p:txBody>
          <a:bodyPr/>
          <a:lstStyle/>
          <a:p>
            <a:fld id="{D4BC492B-1A00-4096-AE17-9B9EC1283994}" type="slidenum">
              <a:rPr lang="en-US" smtClean="0"/>
              <a:t>‹#›</a:t>
            </a:fld>
            <a:endParaRPr lang="en-US" dirty="0"/>
          </a:p>
        </p:txBody>
      </p:sp>
    </p:spTree>
    <p:extLst>
      <p:ext uri="{BB962C8B-B14F-4D97-AF65-F5344CB8AC3E}">
        <p14:creationId xmlns:p14="http://schemas.microsoft.com/office/powerpoint/2010/main" val="1928573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4B516-35B9-451E-B5F8-84D55A863D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EE69E5-6DD6-4193-8C29-84DE98FF53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0C94C1-4C8D-4750-A7DB-E6E5686B4E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D4F515-11F1-41A0-AC10-379FE56BC278}"/>
              </a:ext>
            </a:extLst>
          </p:cNvPr>
          <p:cNvSpPr>
            <a:spLocks noGrp="1"/>
          </p:cNvSpPr>
          <p:nvPr>
            <p:ph type="dt" sz="half" idx="10"/>
          </p:nvPr>
        </p:nvSpPr>
        <p:spPr/>
        <p:txBody>
          <a:bodyPr/>
          <a:lstStyle/>
          <a:p>
            <a:fld id="{4D396FD9-9B82-4F6C-A7D4-97A5102D702B}" type="datetimeFigureOut">
              <a:rPr lang="en-US" smtClean="0"/>
              <a:t>1/26/2022</a:t>
            </a:fld>
            <a:endParaRPr lang="en-US" dirty="0"/>
          </a:p>
        </p:txBody>
      </p:sp>
      <p:sp>
        <p:nvSpPr>
          <p:cNvPr id="6" name="Footer Placeholder 5">
            <a:extLst>
              <a:ext uri="{FF2B5EF4-FFF2-40B4-BE49-F238E27FC236}">
                <a16:creationId xmlns:a16="http://schemas.microsoft.com/office/drawing/2014/main" id="{EE5898C9-35CF-4D14-9622-B16D8A40928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B753B1-8674-488C-8B18-163179825B72}"/>
              </a:ext>
            </a:extLst>
          </p:cNvPr>
          <p:cNvSpPr>
            <a:spLocks noGrp="1"/>
          </p:cNvSpPr>
          <p:nvPr>
            <p:ph type="sldNum" sz="quarter" idx="12"/>
          </p:nvPr>
        </p:nvSpPr>
        <p:spPr/>
        <p:txBody>
          <a:bodyPr/>
          <a:lstStyle/>
          <a:p>
            <a:fld id="{D4BC492B-1A00-4096-AE17-9B9EC1283994}" type="slidenum">
              <a:rPr lang="en-US" smtClean="0"/>
              <a:t>‹#›</a:t>
            </a:fld>
            <a:endParaRPr lang="en-US" dirty="0"/>
          </a:p>
        </p:txBody>
      </p:sp>
    </p:spTree>
    <p:extLst>
      <p:ext uri="{BB962C8B-B14F-4D97-AF65-F5344CB8AC3E}">
        <p14:creationId xmlns:p14="http://schemas.microsoft.com/office/powerpoint/2010/main" val="4084570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22EB2-B6D0-4AAC-829D-E3332FDEAC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D4F3FF-AC00-4BB0-9734-C9611C4013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2480BA0-B76C-4D21-8B70-B1296FD0C6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BE47B3-1273-411D-AFFB-DF174A40012B}"/>
              </a:ext>
            </a:extLst>
          </p:cNvPr>
          <p:cNvSpPr>
            <a:spLocks noGrp="1"/>
          </p:cNvSpPr>
          <p:nvPr>
            <p:ph type="dt" sz="half" idx="10"/>
          </p:nvPr>
        </p:nvSpPr>
        <p:spPr/>
        <p:txBody>
          <a:bodyPr/>
          <a:lstStyle/>
          <a:p>
            <a:fld id="{4D396FD9-9B82-4F6C-A7D4-97A5102D702B}" type="datetimeFigureOut">
              <a:rPr lang="en-US" smtClean="0"/>
              <a:t>1/26/2022</a:t>
            </a:fld>
            <a:endParaRPr lang="en-US" dirty="0"/>
          </a:p>
        </p:txBody>
      </p:sp>
      <p:sp>
        <p:nvSpPr>
          <p:cNvPr id="6" name="Footer Placeholder 5">
            <a:extLst>
              <a:ext uri="{FF2B5EF4-FFF2-40B4-BE49-F238E27FC236}">
                <a16:creationId xmlns:a16="http://schemas.microsoft.com/office/drawing/2014/main" id="{847DADC8-A598-456A-A21F-BEB6A72A9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412901B-745B-4315-A1BB-4BA4196996ED}"/>
              </a:ext>
            </a:extLst>
          </p:cNvPr>
          <p:cNvSpPr>
            <a:spLocks noGrp="1"/>
          </p:cNvSpPr>
          <p:nvPr>
            <p:ph type="sldNum" sz="quarter" idx="12"/>
          </p:nvPr>
        </p:nvSpPr>
        <p:spPr/>
        <p:txBody>
          <a:bodyPr/>
          <a:lstStyle/>
          <a:p>
            <a:fld id="{D4BC492B-1A00-4096-AE17-9B9EC1283994}" type="slidenum">
              <a:rPr lang="en-US" smtClean="0"/>
              <a:t>‹#›</a:t>
            </a:fld>
            <a:endParaRPr lang="en-US" dirty="0"/>
          </a:p>
        </p:txBody>
      </p:sp>
    </p:spTree>
    <p:extLst>
      <p:ext uri="{BB962C8B-B14F-4D97-AF65-F5344CB8AC3E}">
        <p14:creationId xmlns:p14="http://schemas.microsoft.com/office/powerpoint/2010/main" val="3553087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8F3813-79DB-41CB-8708-ADFDF221F5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68EBE4A-717F-4A53-839E-023532FA26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61B04A-B264-4C35-A0DF-DB55604B2C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396FD9-9B82-4F6C-A7D4-97A5102D702B}" type="datetimeFigureOut">
              <a:rPr lang="en-US" smtClean="0"/>
              <a:t>1/26/2022</a:t>
            </a:fld>
            <a:endParaRPr lang="en-US" dirty="0"/>
          </a:p>
        </p:txBody>
      </p:sp>
      <p:sp>
        <p:nvSpPr>
          <p:cNvPr id="5" name="Footer Placeholder 4">
            <a:extLst>
              <a:ext uri="{FF2B5EF4-FFF2-40B4-BE49-F238E27FC236}">
                <a16:creationId xmlns:a16="http://schemas.microsoft.com/office/drawing/2014/main" id="{8875FE3B-8187-4A2D-B2B0-621B0F9BCC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655CFE2-9C59-469A-916B-0D93D719EC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C492B-1A00-4096-AE17-9B9EC1283994}" type="slidenum">
              <a:rPr lang="en-US" smtClean="0"/>
              <a:t>‹#›</a:t>
            </a:fld>
            <a:endParaRPr lang="en-US" dirty="0"/>
          </a:p>
        </p:txBody>
      </p:sp>
    </p:spTree>
    <p:extLst>
      <p:ext uri="{BB962C8B-B14F-4D97-AF65-F5344CB8AC3E}">
        <p14:creationId xmlns:p14="http://schemas.microsoft.com/office/powerpoint/2010/main" val="3584440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A21FA-EBE2-0A4D-8C8C-C087E61EBB06}"/>
              </a:ext>
            </a:extLst>
          </p:cNvPr>
          <p:cNvSpPr>
            <a:spLocks noGrp="1"/>
          </p:cNvSpPr>
          <p:nvPr>
            <p:ph type="ctrTitle"/>
          </p:nvPr>
        </p:nvSpPr>
        <p:spPr>
          <a:xfrm>
            <a:off x="1524000" y="949234"/>
            <a:ext cx="9144000" cy="2412275"/>
          </a:xfrm>
        </p:spPr>
        <p:txBody>
          <a:bodyPr>
            <a:noAutofit/>
          </a:bodyPr>
          <a:lstStyle/>
          <a:p>
            <a:r>
              <a:rPr lang="en-US" sz="4400" dirty="0"/>
              <a:t>Visionary Leadership in Healthcare</a:t>
            </a:r>
            <a:br>
              <a:rPr lang="en-US" sz="4400" dirty="0"/>
            </a:br>
            <a:r>
              <a:rPr lang="en-US" sz="4400" dirty="0"/>
              <a:t> </a:t>
            </a:r>
            <a:r>
              <a:rPr lang="en-US" sz="3200" dirty="0"/>
              <a:t>Excellence in Practice, Policy, and Ethics</a:t>
            </a:r>
          </a:p>
        </p:txBody>
      </p:sp>
      <p:sp>
        <p:nvSpPr>
          <p:cNvPr id="3" name="Subtitle 2">
            <a:extLst>
              <a:ext uri="{FF2B5EF4-FFF2-40B4-BE49-F238E27FC236}">
                <a16:creationId xmlns:a16="http://schemas.microsoft.com/office/drawing/2014/main" id="{86D5727D-0293-C748-9A35-AD73255732BE}"/>
              </a:ext>
            </a:extLst>
          </p:cNvPr>
          <p:cNvSpPr>
            <a:spLocks noGrp="1"/>
          </p:cNvSpPr>
          <p:nvPr>
            <p:ph type="subTitle" idx="1"/>
          </p:nvPr>
        </p:nvSpPr>
        <p:spPr/>
        <p:txBody>
          <a:bodyPr/>
          <a:lstStyle/>
          <a:p>
            <a:endParaRPr lang="en-US" b="1" dirty="0"/>
          </a:p>
          <a:p>
            <a:r>
              <a:rPr lang="en-US" b="1" dirty="0"/>
              <a:t>Holly Wei</a:t>
            </a:r>
            <a:r>
              <a:rPr lang="en-US" dirty="0"/>
              <a:t>, PhD, RN, NEA-BC, FAAN </a:t>
            </a:r>
          </a:p>
          <a:p>
            <a:r>
              <a:rPr lang="en-US" b="1" dirty="0"/>
              <a:t>Sara Horton-Deutsch</a:t>
            </a:r>
            <a:r>
              <a:rPr lang="en-US" dirty="0"/>
              <a:t>, PhD, RN</a:t>
            </a:r>
            <a:r>
              <a:rPr lang="en-US"/>
              <a:t>, </a:t>
            </a:r>
            <a:r>
              <a:rPr lang="en-US" i="0" u="none" strike="noStrike" baseline="0">
                <a:solidFill>
                  <a:srgbClr val="211D1E"/>
                </a:solidFill>
              </a:rPr>
              <a:t>PMHCNS, </a:t>
            </a:r>
            <a:r>
              <a:rPr lang="en-US"/>
              <a:t>FAAN</a:t>
            </a:r>
            <a:r>
              <a:rPr lang="en-US" dirty="0"/>
              <a:t>, ANEF</a:t>
            </a:r>
          </a:p>
        </p:txBody>
      </p:sp>
    </p:spTree>
    <p:extLst>
      <p:ext uri="{BB962C8B-B14F-4D97-AF65-F5344CB8AC3E}">
        <p14:creationId xmlns:p14="http://schemas.microsoft.com/office/powerpoint/2010/main" val="3433711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2FE9E-4BAD-4979-AB0A-60C8771C4CFA}"/>
              </a:ext>
            </a:extLst>
          </p:cNvPr>
          <p:cNvSpPr>
            <a:spLocks noGrp="1"/>
          </p:cNvSpPr>
          <p:nvPr>
            <p:ph type="title"/>
          </p:nvPr>
        </p:nvSpPr>
        <p:spPr/>
        <p:txBody>
          <a:bodyPr/>
          <a:lstStyle/>
          <a:p>
            <a:r>
              <a:rPr lang="en-US" b="1" dirty="0"/>
              <a:t>A Healing Culture</a:t>
            </a:r>
          </a:p>
        </p:txBody>
      </p:sp>
      <p:sp>
        <p:nvSpPr>
          <p:cNvPr id="3" name="Content Placeholder 2">
            <a:extLst>
              <a:ext uri="{FF2B5EF4-FFF2-40B4-BE49-F238E27FC236}">
                <a16:creationId xmlns:a16="http://schemas.microsoft.com/office/drawing/2014/main" id="{BB79F646-1B07-4333-B8D0-105975D12AD7}"/>
              </a:ext>
            </a:extLst>
          </p:cNvPr>
          <p:cNvSpPr>
            <a:spLocks noGrp="1"/>
          </p:cNvSpPr>
          <p:nvPr>
            <p:ph idx="1"/>
          </p:nvPr>
        </p:nvSpPr>
        <p:spPr/>
        <p:txBody>
          <a:bodyPr>
            <a:normAutofit/>
          </a:bodyPr>
          <a:lstStyle/>
          <a:p>
            <a:r>
              <a:rPr lang="en-US" dirty="0">
                <a:solidFill>
                  <a:srgbClr val="231F20"/>
                </a:solidFill>
                <a:effectLst/>
                <a:ea typeface="Calibri" panose="020F0502020204030204" pitchFamily="34" charset="0"/>
              </a:rPr>
              <a:t>A healing culture values behaviors that enhance healing. Trust, communication, compassion, service, and a commitment to active learning are the core components of organizational change needed to create a healing culture (Ananth, 2009, p. 59). </a:t>
            </a:r>
            <a:endParaRPr lang="en-US" dirty="0"/>
          </a:p>
        </p:txBody>
      </p:sp>
    </p:spTree>
    <p:extLst>
      <p:ext uri="{BB962C8B-B14F-4D97-AF65-F5344CB8AC3E}">
        <p14:creationId xmlns:p14="http://schemas.microsoft.com/office/powerpoint/2010/main" val="1992302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DD03C-9A0B-4929-B590-2850B1AE4120}"/>
              </a:ext>
            </a:extLst>
          </p:cNvPr>
          <p:cNvSpPr>
            <a:spLocks noGrp="1"/>
          </p:cNvSpPr>
          <p:nvPr>
            <p:ph type="title"/>
          </p:nvPr>
        </p:nvSpPr>
        <p:spPr>
          <a:xfrm>
            <a:off x="838200" y="689317"/>
            <a:ext cx="10515600" cy="1001371"/>
          </a:xfrm>
        </p:spPr>
        <p:txBody>
          <a:bodyPr>
            <a:normAutofit fontScale="90000"/>
          </a:bodyPr>
          <a:lstStyle/>
          <a:p>
            <a:r>
              <a:rPr lang="en-US" sz="4400" b="1" dirty="0">
                <a:solidFill>
                  <a:srgbClr val="231F20"/>
                </a:solidFill>
                <a:effectLst/>
                <a:ea typeface="DengXian" panose="02010600030101010101" pitchFamily="2" charset="-122"/>
                <a:cs typeface="Times New Roman" panose="02020603050405020304" pitchFamily="18" charset="0"/>
              </a:rPr>
              <a:t>Becoming Whole</a:t>
            </a:r>
            <a:br>
              <a:rPr lang="en-US" sz="4400" dirty="0">
                <a:effectLst/>
                <a:latin typeface="Calibri" panose="020F0502020204030204" pitchFamily="34" charset="0"/>
                <a:ea typeface="DengXian" panose="02010600030101010101" pitchFamily="2" charset="-122"/>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F571A79-E465-4BAD-870E-B05F5FBFA9BA}"/>
              </a:ext>
            </a:extLst>
          </p:cNvPr>
          <p:cNvSpPr>
            <a:spLocks noGrp="1"/>
          </p:cNvSpPr>
          <p:nvPr>
            <p:ph idx="1"/>
          </p:nvPr>
        </p:nvSpPr>
        <p:spPr>
          <a:xfrm>
            <a:off x="838200" y="1690688"/>
            <a:ext cx="10515600" cy="4745728"/>
          </a:xfrm>
        </p:spPr>
        <p:txBody>
          <a:bodyPr>
            <a:normAutofit/>
          </a:bodyPr>
          <a:lstStyle/>
          <a:p>
            <a:r>
              <a:rPr lang="en-US" sz="2400" dirty="0">
                <a:effectLst/>
                <a:ea typeface="DengXian" panose="02010600030101010101" pitchFamily="2" charset="-122"/>
              </a:rPr>
              <a:t>Becoming whole requires a leader who </a:t>
            </a:r>
            <a:r>
              <a:rPr lang="en-US" sz="2400" dirty="0">
                <a:effectLst/>
                <a:ea typeface="Calibri" panose="020F0502020204030204" pitchFamily="34" charset="0"/>
              </a:rPr>
              <a:t>embeds patterns of compassion, caring, mutual support, courage, and faith. Employees need supportive actions to heal the organization’s social fabric, sense of continuity, expectations, culture, and identity. </a:t>
            </a:r>
          </a:p>
          <a:p>
            <a:r>
              <a:rPr lang="en-US" sz="2400" dirty="0">
                <a:effectLst/>
                <a:ea typeface="Calibri" panose="020F0502020204030204" pitchFamily="34" charset="0"/>
              </a:rPr>
              <a:t>The leader will need to utilize language that signals an end of former processes and practices.  </a:t>
            </a:r>
          </a:p>
          <a:p>
            <a:r>
              <a:rPr lang="en-US" sz="2400" dirty="0">
                <a:effectLst/>
                <a:ea typeface="DengXian" panose="02010600030101010101" pitchFamily="2" charset="-122"/>
              </a:rPr>
              <a:t>Language creates our experience of reality, and how we choose to name things influences how we experience them and how we value them. </a:t>
            </a:r>
          </a:p>
          <a:p>
            <a:r>
              <a:rPr lang="en-US" sz="2400" dirty="0">
                <a:effectLst/>
                <a:ea typeface="DengXian" panose="02010600030101010101" pitchFamily="2" charset="-122"/>
              </a:rPr>
              <a:t>The language of business and commerce has resulted in many traumatized organizations.</a:t>
            </a:r>
          </a:p>
          <a:p>
            <a:r>
              <a:rPr lang="en-US" sz="2400" dirty="0">
                <a:effectLst/>
                <a:ea typeface="DengXian" panose="02010600030101010101" pitchFamily="2" charset="-122"/>
              </a:rPr>
              <a:t>The language of caring, helping, healing, and a relational language of being is needed for healing to take place. </a:t>
            </a:r>
            <a:endParaRPr lang="en-US" sz="2400" dirty="0"/>
          </a:p>
        </p:txBody>
      </p:sp>
    </p:spTree>
    <p:extLst>
      <p:ext uri="{BB962C8B-B14F-4D97-AF65-F5344CB8AC3E}">
        <p14:creationId xmlns:p14="http://schemas.microsoft.com/office/powerpoint/2010/main" val="717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82E8A-B06A-4526-B310-9662DE350F0F}"/>
              </a:ext>
            </a:extLst>
          </p:cNvPr>
          <p:cNvSpPr>
            <a:spLocks noGrp="1"/>
          </p:cNvSpPr>
          <p:nvPr>
            <p:ph type="title"/>
          </p:nvPr>
        </p:nvSpPr>
        <p:spPr>
          <a:xfrm>
            <a:off x="838200" y="681037"/>
            <a:ext cx="10515600" cy="1288440"/>
          </a:xfrm>
        </p:spPr>
        <p:txBody>
          <a:bodyPr>
            <a:normAutofit fontScale="90000"/>
          </a:bodyPr>
          <a:lstStyle/>
          <a:p>
            <a:r>
              <a:rPr lang="en-US" sz="4400" b="1" dirty="0">
                <a:effectLst/>
                <a:ea typeface="DengXian" panose="02010600030101010101" pitchFamily="2" charset="-122"/>
                <a:cs typeface="Times New Roman" panose="02020603050405020304" pitchFamily="18" charset="0"/>
              </a:rPr>
              <a:t>Praxis of Embracing</a:t>
            </a:r>
            <a:br>
              <a:rPr lang="en-US" sz="4400" dirty="0">
                <a:effectLst/>
                <a:latin typeface="Calibri" panose="020F0502020204030204" pitchFamily="34" charset="0"/>
                <a:ea typeface="DengXian" panose="02010600030101010101" pitchFamily="2" charset="-122"/>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2025DCD-E9F4-49BD-B6CF-D43F15256B3B}"/>
              </a:ext>
            </a:extLst>
          </p:cNvPr>
          <p:cNvSpPr>
            <a:spLocks noGrp="1"/>
          </p:cNvSpPr>
          <p:nvPr>
            <p:ph idx="1"/>
          </p:nvPr>
        </p:nvSpPr>
        <p:spPr/>
        <p:txBody>
          <a:bodyPr>
            <a:normAutofit/>
          </a:bodyPr>
          <a:lstStyle/>
          <a:p>
            <a:r>
              <a:rPr lang="en-US" sz="3600" dirty="0">
                <a:solidFill>
                  <a:srgbClr val="000000"/>
                </a:solidFill>
                <a:effectLst/>
                <a:ea typeface="Calibri" panose="020F0502020204030204" pitchFamily="34" charset="0"/>
              </a:rPr>
              <a:t>There are actions that can build a healing organization. </a:t>
            </a:r>
          </a:p>
          <a:p>
            <a:r>
              <a:rPr lang="en-US" sz="3600" dirty="0">
                <a:solidFill>
                  <a:srgbClr val="000000"/>
                </a:solidFill>
                <a:effectLst/>
                <a:ea typeface="Calibri" panose="020F0502020204030204" pitchFamily="34" charset="0"/>
              </a:rPr>
              <a:t>Approaching the organization from a paradigm that embraces the whole person in relation with the environment where the transference of energy occurs (work) will bring about healing.</a:t>
            </a:r>
            <a:endParaRPr lang="en-US" sz="3600" dirty="0"/>
          </a:p>
        </p:txBody>
      </p:sp>
    </p:spTree>
    <p:extLst>
      <p:ext uri="{BB962C8B-B14F-4D97-AF65-F5344CB8AC3E}">
        <p14:creationId xmlns:p14="http://schemas.microsoft.com/office/powerpoint/2010/main" val="2962596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6EDE4-BE99-4159-A0E5-C1DA53B50867}"/>
              </a:ext>
            </a:extLst>
          </p:cNvPr>
          <p:cNvSpPr>
            <a:spLocks noGrp="1"/>
          </p:cNvSpPr>
          <p:nvPr>
            <p:ph type="title"/>
          </p:nvPr>
        </p:nvSpPr>
        <p:spPr/>
        <p:txBody>
          <a:bodyPr/>
          <a:lstStyle/>
          <a:p>
            <a:r>
              <a:rPr lang="en-US" sz="3600" b="1" dirty="0">
                <a:solidFill>
                  <a:srgbClr val="000000"/>
                </a:solidFill>
                <a:ea typeface="Calibri" panose="020F0502020204030204" pitchFamily="34" charset="0"/>
                <a:cs typeface="Times New Roman" panose="02020603050405020304" pitchFamily="18" charset="0"/>
              </a:rPr>
              <a:t>P</a:t>
            </a:r>
            <a:r>
              <a:rPr lang="en-US" sz="3600" b="1" dirty="0">
                <a:solidFill>
                  <a:srgbClr val="000000"/>
                </a:solidFill>
                <a:effectLst/>
                <a:ea typeface="Calibri" panose="020F0502020204030204" pitchFamily="34" charset="0"/>
                <a:cs typeface="Times New Roman" panose="02020603050405020304" pitchFamily="18" charset="0"/>
              </a:rPr>
              <a:t>atterning of Embracing the Organization for Healing</a:t>
            </a:r>
            <a:br>
              <a:rPr lang="en-US" sz="1800" dirty="0">
                <a:effectLst/>
                <a:latin typeface="Calibri" panose="020F0502020204030204" pitchFamily="34" charset="0"/>
                <a:ea typeface="DengXian" panose="02010600030101010101" pitchFamily="2" charset="-122"/>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910AE5A-4AB2-4650-9F01-CD11DF281EBC}"/>
              </a:ext>
            </a:extLst>
          </p:cNvPr>
          <p:cNvSpPr>
            <a:spLocks noGrp="1"/>
          </p:cNvSpPr>
          <p:nvPr>
            <p:ph idx="1"/>
          </p:nvPr>
        </p:nvSpPr>
        <p:spPr/>
        <p:txBody>
          <a:bodyPr>
            <a:normAutofit lnSpcReduction="10000"/>
          </a:bodyPr>
          <a:lstStyle/>
          <a:p>
            <a:pPr marL="0" marR="0">
              <a:spcBef>
                <a:spcPts val="0"/>
              </a:spcBef>
              <a:spcAft>
                <a:spcPts val="0"/>
              </a:spcAft>
            </a:pPr>
            <a:r>
              <a:rPr lang="en-US" sz="3200" dirty="0">
                <a:solidFill>
                  <a:srgbClr val="000000"/>
                </a:solidFill>
                <a:effectLst/>
                <a:ea typeface="Calibri" panose="020F0502020204030204" pitchFamily="34" charset="0"/>
                <a:cs typeface="Times New Roman" panose="02020603050405020304" pitchFamily="18" charset="0"/>
              </a:rPr>
              <a:t>Embrace </a:t>
            </a:r>
            <a:r>
              <a:rPr lang="en-US" sz="3200" dirty="0">
                <a:effectLst/>
                <a:ea typeface="DengXian" panose="02010600030101010101" pitchFamily="2" charset="-122"/>
                <a:cs typeface="Times New Roman" panose="02020603050405020304" pitchFamily="18" charset="0"/>
              </a:rPr>
              <a:t> </a:t>
            </a:r>
          </a:p>
          <a:p>
            <a:pPr marL="0" marR="0">
              <a:spcBef>
                <a:spcPts val="0"/>
              </a:spcBef>
              <a:spcAft>
                <a:spcPts val="0"/>
              </a:spcAft>
            </a:pPr>
            <a:r>
              <a:rPr lang="en-US" sz="3200" dirty="0">
                <a:effectLst/>
                <a:ea typeface="DengXian" panose="02010600030101010101" pitchFamily="2" charset="-122"/>
                <a:cs typeface="Times New Roman" panose="02020603050405020304" pitchFamily="18" charset="0"/>
              </a:rPr>
              <a:t>Inspire </a:t>
            </a:r>
          </a:p>
          <a:p>
            <a:pPr marL="0" marR="0">
              <a:spcBef>
                <a:spcPts val="0"/>
              </a:spcBef>
              <a:spcAft>
                <a:spcPts val="0"/>
              </a:spcAft>
            </a:pPr>
            <a:r>
              <a:rPr lang="en-US" sz="3200" dirty="0">
                <a:effectLst/>
                <a:ea typeface="DengXian" panose="02010600030101010101" pitchFamily="2" charset="-122"/>
                <a:cs typeface="Times New Roman" panose="02020603050405020304" pitchFamily="18" charset="0"/>
              </a:rPr>
              <a:t>Trust</a:t>
            </a:r>
          </a:p>
          <a:p>
            <a:pPr marL="0" marR="0">
              <a:spcBef>
                <a:spcPts val="0"/>
              </a:spcBef>
              <a:spcAft>
                <a:spcPts val="0"/>
              </a:spcAft>
            </a:pPr>
            <a:r>
              <a:rPr lang="en-US" sz="3200" dirty="0">
                <a:effectLst/>
                <a:ea typeface="DengXian" panose="02010600030101010101" pitchFamily="2" charset="-122"/>
                <a:cs typeface="Times New Roman" panose="02020603050405020304" pitchFamily="18" charset="0"/>
              </a:rPr>
              <a:t>Nurture </a:t>
            </a:r>
          </a:p>
          <a:p>
            <a:pPr marL="0" marR="0">
              <a:spcBef>
                <a:spcPts val="0"/>
              </a:spcBef>
              <a:spcAft>
                <a:spcPts val="0"/>
              </a:spcAft>
            </a:pPr>
            <a:r>
              <a:rPr lang="en-US" sz="3200" dirty="0">
                <a:effectLst/>
                <a:ea typeface="DengXian" panose="02010600030101010101" pitchFamily="2" charset="-122"/>
                <a:cs typeface="Times New Roman" panose="02020603050405020304" pitchFamily="18" charset="0"/>
              </a:rPr>
              <a:t>Forgive</a:t>
            </a:r>
          </a:p>
          <a:p>
            <a:pPr marL="0" marR="0">
              <a:spcBef>
                <a:spcPts val="0"/>
              </a:spcBef>
              <a:spcAft>
                <a:spcPts val="0"/>
              </a:spcAft>
            </a:pPr>
            <a:r>
              <a:rPr lang="en-US" sz="3200" dirty="0">
                <a:effectLst/>
                <a:ea typeface="DengXian" panose="02010600030101010101" pitchFamily="2" charset="-122"/>
                <a:cs typeface="Times New Roman" panose="02020603050405020304" pitchFamily="18" charset="0"/>
              </a:rPr>
              <a:t>Deepen  </a:t>
            </a:r>
          </a:p>
          <a:p>
            <a:pPr marL="0" marR="0">
              <a:spcBef>
                <a:spcPts val="0"/>
              </a:spcBef>
              <a:spcAft>
                <a:spcPts val="0"/>
              </a:spcAft>
            </a:pPr>
            <a:r>
              <a:rPr lang="en-US" sz="3200" dirty="0">
                <a:effectLst/>
                <a:ea typeface="DengXian" panose="02010600030101010101" pitchFamily="2" charset="-122"/>
                <a:cs typeface="Times New Roman" panose="02020603050405020304" pitchFamily="18" charset="0"/>
              </a:rPr>
              <a:t>Balance  </a:t>
            </a:r>
          </a:p>
          <a:p>
            <a:pPr marL="0" marR="0">
              <a:spcBef>
                <a:spcPts val="0"/>
              </a:spcBef>
              <a:spcAft>
                <a:spcPts val="0"/>
              </a:spcAft>
            </a:pPr>
            <a:r>
              <a:rPr lang="en-US" sz="3200" dirty="0">
                <a:effectLst/>
                <a:ea typeface="DengXian" panose="02010600030101010101" pitchFamily="2" charset="-122"/>
                <a:cs typeface="Times New Roman" panose="02020603050405020304" pitchFamily="18" charset="0"/>
              </a:rPr>
              <a:t>Co-create  </a:t>
            </a:r>
          </a:p>
          <a:p>
            <a:pPr marL="0" marR="0">
              <a:spcBef>
                <a:spcPts val="0"/>
              </a:spcBef>
              <a:spcAft>
                <a:spcPts val="0"/>
              </a:spcAft>
            </a:pPr>
            <a:r>
              <a:rPr lang="en-US" sz="3200" dirty="0">
                <a:effectLst/>
                <a:ea typeface="DengXian" panose="02010600030101010101" pitchFamily="2" charset="-122"/>
                <a:cs typeface="Times New Roman" panose="02020603050405020304" pitchFamily="18" charset="0"/>
              </a:rPr>
              <a:t>Minister  </a:t>
            </a:r>
          </a:p>
          <a:p>
            <a:pPr marL="0" marR="0">
              <a:spcBef>
                <a:spcPts val="0"/>
              </a:spcBef>
              <a:spcAft>
                <a:spcPts val="0"/>
              </a:spcAft>
            </a:pPr>
            <a:r>
              <a:rPr lang="en-US" sz="3200" dirty="0">
                <a:effectLst/>
                <a:ea typeface="DengXian" panose="02010600030101010101" pitchFamily="2" charset="-122"/>
                <a:cs typeface="Times New Roman" panose="02020603050405020304" pitchFamily="18" charset="0"/>
              </a:rPr>
              <a:t>Openness  </a:t>
            </a:r>
          </a:p>
          <a:p>
            <a:pPr marL="0" indent="0">
              <a:buNone/>
            </a:pPr>
            <a:endParaRPr lang="en-US" dirty="0"/>
          </a:p>
        </p:txBody>
      </p:sp>
    </p:spTree>
    <p:extLst>
      <p:ext uri="{BB962C8B-B14F-4D97-AF65-F5344CB8AC3E}">
        <p14:creationId xmlns:p14="http://schemas.microsoft.com/office/powerpoint/2010/main" val="2024678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DA6EA-AB71-49FE-8973-0B5B44B967FA}"/>
              </a:ext>
            </a:extLst>
          </p:cNvPr>
          <p:cNvSpPr>
            <a:spLocks noGrp="1"/>
          </p:cNvSpPr>
          <p:nvPr>
            <p:ph type="title"/>
          </p:nvPr>
        </p:nvSpPr>
        <p:spPr>
          <a:xfrm>
            <a:off x="838200" y="686825"/>
            <a:ext cx="10515600" cy="1009651"/>
          </a:xfrm>
        </p:spPr>
        <p:txBody>
          <a:bodyPr>
            <a:normAutofit fontScale="90000"/>
          </a:bodyPr>
          <a:lstStyle/>
          <a:p>
            <a:r>
              <a:rPr lang="en-US" sz="4400" b="1" dirty="0">
                <a:effectLst/>
                <a:ea typeface="DengXian" panose="02010600030101010101" pitchFamily="2" charset="-122"/>
                <a:cs typeface="Times New Roman" panose="02020603050405020304" pitchFamily="18" charset="0"/>
              </a:rPr>
              <a:t>Organizational Transformation</a:t>
            </a:r>
            <a:br>
              <a:rPr lang="en-US" sz="4400" dirty="0">
                <a:effectLst/>
                <a:latin typeface="Calibri" panose="020F0502020204030204" pitchFamily="34" charset="0"/>
                <a:ea typeface="DengXian" panose="02010600030101010101" pitchFamily="2" charset="-122"/>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894CA93-0A58-4F88-91C8-2B2E0A6C99CB}"/>
              </a:ext>
            </a:extLst>
          </p:cNvPr>
          <p:cNvSpPr>
            <a:spLocks noGrp="1"/>
          </p:cNvSpPr>
          <p:nvPr>
            <p:ph idx="1"/>
          </p:nvPr>
        </p:nvSpPr>
        <p:spPr/>
        <p:txBody>
          <a:bodyPr>
            <a:normAutofit/>
          </a:bodyPr>
          <a:lstStyle/>
          <a:p>
            <a:r>
              <a:rPr lang="en-US" sz="2400" dirty="0">
                <a:effectLst/>
                <a:ea typeface="Calibri" panose="020F0502020204030204" pitchFamily="34" charset="0"/>
              </a:rPr>
              <a:t>Trauma-informed care training and education is a framework for wellness that improves employee satisfaction and engagement while reducing burnout and turnover. </a:t>
            </a:r>
          </a:p>
          <a:p>
            <a:r>
              <a:rPr lang="en-US" sz="2400" dirty="0">
                <a:effectLst/>
                <a:ea typeface="DengXian" panose="02010600030101010101" pitchFamily="2" charset="-122"/>
              </a:rPr>
              <a:t>Embracing a trauma-informed system aims to reduce the negative consequences of trauma.</a:t>
            </a:r>
          </a:p>
          <a:p>
            <a:r>
              <a:rPr lang="en-US" sz="2400" dirty="0">
                <a:effectLst/>
                <a:ea typeface="DengXian" panose="02010600030101010101" pitchFamily="2" charset="-122"/>
              </a:rPr>
              <a:t>Employees will need to reengage and be open to receiving training about trauma-informed practices for system change. </a:t>
            </a:r>
          </a:p>
          <a:p>
            <a:r>
              <a:rPr lang="en-US" sz="2400" dirty="0">
                <a:effectLst/>
                <a:ea typeface="DengXian" panose="02010600030101010101" pitchFamily="2" charset="-122"/>
              </a:rPr>
              <a:t>These trainings provide information about the prevalence and effects as well as the tenets of trauma-informed practice with the goals of increasing staff knowledge, improving attitudes, and changing behavior.</a:t>
            </a:r>
            <a:endParaRPr lang="en-US" sz="3600" dirty="0"/>
          </a:p>
        </p:txBody>
      </p:sp>
    </p:spTree>
    <p:extLst>
      <p:ext uri="{BB962C8B-B14F-4D97-AF65-F5344CB8AC3E}">
        <p14:creationId xmlns:p14="http://schemas.microsoft.com/office/powerpoint/2010/main" val="598157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D60D2-9567-4A49-B4A1-E24E37CF54DB}"/>
              </a:ext>
            </a:extLst>
          </p:cNvPr>
          <p:cNvSpPr>
            <a:spLocks noGrp="1"/>
          </p:cNvSpPr>
          <p:nvPr>
            <p:ph type="title"/>
          </p:nvPr>
        </p:nvSpPr>
        <p:spPr/>
        <p:txBody>
          <a:bodyPr/>
          <a:lstStyle/>
          <a:p>
            <a:r>
              <a:rPr lang="en-US" sz="4400" b="1" dirty="0">
                <a:effectLst/>
                <a:ea typeface="DengXian" panose="02010600030101010101" pitchFamily="2" charset="-122"/>
                <a:cs typeface="Times New Roman" panose="02020603050405020304" pitchFamily="18" charset="0"/>
              </a:rPr>
              <a:t>A </a:t>
            </a:r>
            <a:r>
              <a:rPr lang="en-US" b="1" dirty="0">
                <a:ea typeface="DengXian" panose="02010600030101010101" pitchFamily="2" charset="-122"/>
                <a:cs typeface="Times New Roman" panose="02020603050405020304" pitchFamily="18" charset="0"/>
              </a:rPr>
              <a:t>F</a:t>
            </a:r>
            <a:r>
              <a:rPr lang="en-US" sz="4400" b="1" dirty="0">
                <a:effectLst/>
                <a:ea typeface="DengXian" panose="02010600030101010101" pitchFamily="2" charset="-122"/>
                <a:cs typeface="Times New Roman" panose="02020603050405020304" pitchFamily="18" charset="0"/>
              </a:rPr>
              <a:t>ramework for Organizations and Systems to </a:t>
            </a:r>
            <a:r>
              <a:rPr lang="en-US" b="1" dirty="0">
                <a:ea typeface="DengXian" panose="02010600030101010101" pitchFamily="2" charset="-122"/>
                <a:cs typeface="Times New Roman" panose="02020603050405020304" pitchFamily="18" charset="0"/>
              </a:rPr>
              <a:t>A</a:t>
            </a:r>
            <a:r>
              <a:rPr lang="en-US" sz="4400" b="1" dirty="0">
                <a:effectLst/>
                <a:ea typeface="DengXian" panose="02010600030101010101" pitchFamily="2" charset="-122"/>
                <a:cs typeface="Times New Roman" panose="02020603050405020304" pitchFamily="18" charset="0"/>
              </a:rPr>
              <a:t>ddress Trauma</a:t>
            </a:r>
            <a:endParaRPr lang="en-US" b="1" dirty="0"/>
          </a:p>
        </p:txBody>
      </p:sp>
      <p:sp>
        <p:nvSpPr>
          <p:cNvPr id="3" name="Content Placeholder 2">
            <a:extLst>
              <a:ext uri="{FF2B5EF4-FFF2-40B4-BE49-F238E27FC236}">
                <a16:creationId xmlns:a16="http://schemas.microsoft.com/office/drawing/2014/main" id="{6A5F2694-06FC-41F9-B212-5FB77712ABC6}"/>
              </a:ext>
            </a:extLst>
          </p:cNvPr>
          <p:cNvSpPr>
            <a:spLocks noGrp="1"/>
          </p:cNvSpPr>
          <p:nvPr>
            <p:ph idx="1"/>
          </p:nvPr>
        </p:nvSpPr>
        <p:spPr/>
        <p:txBody>
          <a:bodyPr>
            <a:noAutofit/>
          </a:bodyPr>
          <a:lstStyle/>
          <a:p>
            <a:pPr marL="0" marR="0" indent="0">
              <a:spcBef>
                <a:spcPts val="0"/>
              </a:spcBef>
              <a:spcAft>
                <a:spcPts val="0"/>
              </a:spcAft>
              <a:buNone/>
            </a:pPr>
            <a:r>
              <a:rPr lang="en-US" sz="2000" dirty="0">
                <a:effectLst/>
                <a:ea typeface="DengXian" panose="02010600030101010101" pitchFamily="2" charset="-122"/>
                <a:cs typeface="Times New Roman" panose="02020603050405020304" pitchFamily="18" charset="0"/>
              </a:rPr>
              <a:t>Organizational leaders should role model these practices, purposefully educating themselves to be competent as a trauma-informed leader through the four “Rs.” </a:t>
            </a:r>
          </a:p>
          <a:p>
            <a:pPr marL="0" marR="0" indent="0">
              <a:spcBef>
                <a:spcPts val="0"/>
              </a:spcBef>
              <a:spcAft>
                <a:spcPts val="0"/>
              </a:spcAft>
              <a:buNone/>
            </a:pPr>
            <a:endParaRPr lang="en-US" sz="2000" dirty="0">
              <a:effectLst/>
              <a:ea typeface="DengXian" panose="02010600030101010101" pitchFamily="2" charset="-122"/>
              <a:cs typeface="Times New Roman" panose="02020603050405020304" pitchFamily="18" charset="0"/>
            </a:endParaRPr>
          </a:p>
          <a:p>
            <a:pPr marL="0" marR="0" indent="0">
              <a:spcBef>
                <a:spcPts val="0"/>
              </a:spcBef>
              <a:spcAft>
                <a:spcPts val="0"/>
              </a:spcAft>
              <a:buNone/>
            </a:pPr>
            <a:r>
              <a:rPr lang="en-US" sz="2000" dirty="0">
                <a:effectLst/>
                <a:ea typeface="DengXian" panose="02010600030101010101" pitchFamily="2" charset="-122"/>
                <a:cs typeface="Times New Roman" panose="02020603050405020304" pitchFamily="18" charset="0"/>
              </a:rPr>
              <a:t>The first “R” is </a:t>
            </a:r>
            <a:r>
              <a:rPr lang="en-US" sz="2000" b="1" dirty="0">
                <a:effectLst/>
                <a:ea typeface="DengXian" panose="02010600030101010101" pitchFamily="2" charset="-122"/>
                <a:cs typeface="Times New Roman" panose="02020603050405020304" pitchFamily="18" charset="0"/>
              </a:rPr>
              <a:t>realization</a:t>
            </a:r>
            <a:r>
              <a:rPr lang="en-US" sz="2000" dirty="0">
                <a:effectLst/>
                <a:ea typeface="DengXian" panose="02010600030101010101" pitchFamily="2" charset="-122"/>
                <a:cs typeface="Times New Roman" panose="02020603050405020304" pitchFamily="18" charset="0"/>
              </a:rPr>
              <a:t> of trauma’s impact on individuals, groups, communities, and organizations. An awareness of how trauma is threaded into the world of healthcare means that the culture changes. </a:t>
            </a:r>
          </a:p>
          <a:p>
            <a:pPr marL="0" marR="0" indent="0">
              <a:spcBef>
                <a:spcPts val="0"/>
              </a:spcBef>
              <a:spcAft>
                <a:spcPts val="0"/>
              </a:spcAft>
              <a:buNone/>
            </a:pPr>
            <a:endParaRPr lang="en-US" sz="2000" dirty="0">
              <a:effectLst/>
              <a:ea typeface="DengXian" panose="02010600030101010101" pitchFamily="2" charset="-122"/>
              <a:cs typeface="Times New Roman" panose="02020603050405020304" pitchFamily="18" charset="0"/>
            </a:endParaRPr>
          </a:p>
          <a:p>
            <a:pPr marL="0" marR="0" indent="0">
              <a:spcBef>
                <a:spcPts val="0"/>
              </a:spcBef>
              <a:spcAft>
                <a:spcPts val="0"/>
              </a:spcAft>
              <a:buNone/>
            </a:pPr>
            <a:r>
              <a:rPr lang="en-US" sz="2000" dirty="0">
                <a:effectLst/>
                <a:ea typeface="DengXian" panose="02010600030101010101" pitchFamily="2" charset="-122"/>
                <a:cs typeface="Times New Roman" panose="02020603050405020304" pitchFamily="18" charset="0"/>
              </a:rPr>
              <a:t>The realization of trauma changes into </a:t>
            </a:r>
            <a:r>
              <a:rPr lang="en-US" sz="2000" b="1" dirty="0">
                <a:effectLst/>
                <a:ea typeface="DengXian" panose="02010600030101010101" pitchFamily="2" charset="-122"/>
                <a:cs typeface="Times New Roman" panose="02020603050405020304" pitchFamily="18" charset="0"/>
              </a:rPr>
              <a:t>recognition</a:t>
            </a:r>
            <a:r>
              <a:rPr lang="en-US" sz="2000" dirty="0">
                <a:effectLst/>
                <a:ea typeface="DengXian" panose="02010600030101010101" pitchFamily="2" charset="-122"/>
                <a:cs typeface="Times New Roman" panose="02020603050405020304" pitchFamily="18" charset="0"/>
              </a:rPr>
              <a:t> of trauma by changing how assessments are conducted, how interventions are carried out, and how patients and staff are approached. Sensitive racial, ethnic, cultural, gender, and age approaches guide how recognition translates into practices.</a:t>
            </a:r>
          </a:p>
          <a:p>
            <a:pPr marL="0" indent="0">
              <a:buNone/>
            </a:pPr>
            <a:r>
              <a:rPr lang="en-US" sz="2000" dirty="0">
                <a:effectLst/>
                <a:ea typeface="DengXian" panose="02010600030101010101" pitchFamily="2" charset="-122"/>
              </a:rPr>
              <a:t>The third “R” is systemic organizational </a:t>
            </a:r>
            <a:r>
              <a:rPr lang="en-US" sz="2000" b="1" dirty="0">
                <a:effectLst/>
                <a:ea typeface="DengXian" panose="02010600030101010101" pitchFamily="2" charset="-122"/>
              </a:rPr>
              <a:t>response</a:t>
            </a:r>
            <a:r>
              <a:rPr lang="en-US" sz="2000" dirty="0">
                <a:effectLst/>
                <a:ea typeface="DengXian" panose="02010600030101010101" pitchFamily="2" charset="-122"/>
              </a:rPr>
              <a:t>, transforming the culture of the organization to being trauma-sensitive. </a:t>
            </a:r>
          </a:p>
          <a:p>
            <a:pPr marL="0" indent="0">
              <a:buNone/>
            </a:pPr>
            <a:r>
              <a:rPr lang="en-US" sz="2000" dirty="0">
                <a:effectLst/>
                <a:ea typeface="DengXian" panose="02010600030101010101" pitchFamily="2" charset="-122"/>
              </a:rPr>
              <a:t>Organizational missions are revised, and a new discourse reflects this awakening. Each member of an organization is called to transform functioning to become trauma-aware and informed. Last, the organization’s policies and procedures are structured to </a:t>
            </a:r>
            <a:r>
              <a:rPr lang="en-US" sz="2000" b="1" dirty="0">
                <a:effectLst/>
                <a:ea typeface="DengXian" panose="02010600030101010101" pitchFamily="2" charset="-122"/>
              </a:rPr>
              <a:t>resist retraumatization</a:t>
            </a:r>
            <a:r>
              <a:rPr lang="en-US" sz="2000" dirty="0">
                <a:effectLst/>
                <a:ea typeface="DengXian" panose="02010600030101010101" pitchFamily="2" charset="-122"/>
              </a:rPr>
              <a:t> for both staff and clients (SAMHSA, 2014a).</a:t>
            </a:r>
            <a:endParaRPr lang="en-US" sz="2000" dirty="0"/>
          </a:p>
        </p:txBody>
      </p:sp>
    </p:spTree>
    <p:extLst>
      <p:ext uri="{BB962C8B-B14F-4D97-AF65-F5344CB8AC3E}">
        <p14:creationId xmlns:p14="http://schemas.microsoft.com/office/powerpoint/2010/main" val="4205880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1AA6-2922-471E-8F58-DE524B245DFB}"/>
              </a:ext>
            </a:extLst>
          </p:cNvPr>
          <p:cNvSpPr>
            <a:spLocks noGrp="1"/>
          </p:cNvSpPr>
          <p:nvPr>
            <p:ph type="title"/>
          </p:nvPr>
        </p:nvSpPr>
        <p:spPr/>
        <p:txBody>
          <a:bodyPr/>
          <a:lstStyle/>
          <a:p>
            <a:r>
              <a:rPr lang="en-US" sz="4400" b="1" dirty="0">
                <a:solidFill>
                  <a:srgbClr val="231F20"/>
                </a:solidFill>
                <a:effectLst/>
                <a:ea typeface="Calibri" panose="020F0502020204030204" pitchFamily="34" charset="0"/>
                <a:cs typeface="Times New Roman" panose="02020603050405020304" pitchFamily="18" charset="0"/>
              </a:rPr>
              <a:t>The Sanctuary Model®</a:t>
            </a:r>
            <a:endParaRPr lang="en-US" b="1" dirty="0"/>
          </a:p>
        </p:txBody>
      </p:sp>
      <p:sp>
        <p:nvSpPr>
          <p:cNvPr id="3" name="Content Placeholder 2">
            <a:extLst>
              <a:ext uri="{FF2B5EF4-FFF2-40B4-BE49-F238E27FC236}">
                <a16:creationId xmlns:a16="http://schemas.microsoft.com/office/drawing/2014/main" id="{E5557801-1706-42A8-BF54-F81B3AE0F31F}"/>
              </a:ext>
            </a:extLst>
          </p:cNvPr>
          <p:cNvSpPr>
            <a:spLocks noGrp="1"/>
          </p:cNvSpPr>
          <p:nvPr>
            <p:ph idx="1"/>
          </p:nvPr>
        </p:nvSpPr>
        <p:spPr/>
        <p:txBody>
          <a:bodyPr>
            <a:normAutofit/>
          </a:bodyPr>
          <a:lstStyle/>
          <a:p>
            <a:pPr>
              <a:spcBef>
                <a:spcPts val="0"/>
              </a:spcBef>
              <a:spcAft>
                <a:spcPts val="600"/>
              </a:spcAft>
            </a:pPr>
            <a:r>
              <a:rPr lang="en-US" sz="2400" dirty="0">
                <a:solidFill>
                  <a:srgbClr val="231F20"/>
                </a:solidFill>
                <a:effectLst/>
                <a:ea typeface="Calibri" panose="020F0502020204030204" pitchFamily="34" charset="0"/>
                <a:cs typeface="Times New Roman" panose="02020603050405020304" pitchFamily="18" charset="0"/>
              </a:rPr>
              <a:t>The Sanctuary Model® is founded in trauma theory, constructivist self-development theory, burnout theory, and systems theory (Esaki et al., 2013). </a:t>
            </a:r>
          </a:p>
          <a:p>
            <a:pPr>
              <a:spcBef>
                <a:spcPts val="0"/>
              </a:spcBef>
              <a:spcAft>
                <a:spcPts val="600"/>
              </a:spcAft>
            </a:pPr>
            <a:r>
              <a:rPr lang="en-US" sz="2400" dirty="0">
                <a:solidFill>
                  <a:srgbClr val="231F20"/>
                </a:solidFill>
                <a:ea typeface="Calibri" panose="020F0502020204030204" pitchFamily="34" charset="0"/>
                <a:cs typeface="Times New Roman" panose="02020603050405020304" pitchFamily="18" charset="0"/>
              </a:rPr>
              <a:t>T</a:t>
            </a:r>
            <a:r>
              <a:rPr lang="en-US" sz="2400" dirty="0">
                <a:solidFill>
                  <a:srgbClr val="231F20"/>
                </a:solidFill>
                <a:effectLst/>
                <a:ea typeface="Calibri" panose="020F0502020204030204" pitchFamily="34" charset="0"/>
                <a:cs typeface="Times New Roman" panose="02020603050405020304" pitchFamily="18" charset="0"/>
              </a:rPr>
              <a:t>his approach situates both the individual who has experienced traumatic events as well as the system, as characterized by mutual interactions (Esaki et al., 2013). </a:t>
            </a:r>
          </a:p>
          <a:p>
            <a:pPr>
              <a:spcBef>
                <a:spcPts val="0"/>
              </a:spcBef>
              <a:spcAft>
                <a:spcPts val="600"/>
              </a:spcAft>
            </a:pPr>
            <a:r>
              <a:rPr lang="en-US" sz="2400" dirty="0">
                <a:solidFill>
                  <a:srgbClr val="231F20"/>
                </a:solidFill>
                <a:effectLst/>
                <a:ea typeface="Calibri" panose="020F0502020204030204" pitchFamily="34" charset="0"/>
                <a:cs typeface="Times New Roman" panose="02020603050405020304" pitchFamily="18" charset="0"/>
              </a:rPr>
              <a:t>Labeled as an organizational intervention, the Sanctuary Model® calls for shared values, which relies on leadership to model these values, use emotional intelligence, ensure “social immunity” to violence, and employ open communication (Bloom, 2017; Esaki et al., 2013). </a:t>
            </a:r>
          </a:p>
          <a:p>
            <a:pPr>
              <a:spcBef>
                <a:spcPts val="0"/>
              </a:spcBef>
              <a:spcAft>
                <a:spcPts val="600"/>
              </a:spcAft>
            </a:pPr>
            <a:r>
              <a:rPr lang="en-US" sz="2400" dirty="0">
                <a:solidFill>
                  <a:srgbClr val="231F20"/>
                </a:solidFill>
                <a:effectLst/>
                <a:ea typeface="Calibri" panose="020F0502020204030204" pitchFamily="34" charset="0"/>
                <a:cs typeface="Times New Roman" panose="02020603050405020304" pitchFamily="18" charset="0"/>
              </a:rPr>
              <a:t>Recalling how important feeling physically and psychologically safe is to processing and healing from trauma, the Sanctuary Model® uses the acronym “SELF” to structure a common language within organizations: Safety, Emotions, Loss, and Future (Bloom, 2000, 2017). </a:t>
            </a:r>
            <a:endParaRPr lang="en-US" sz="1800" dirty="0">
              <a:effectLst/>
              <a:ea typeface="DengXian" panose="02010600030101010101" pitchFamily="2" charset="-122"/>
              <a:cs typeface="Times New Roman" panose="02020603050405020304" pitchFamily="18" charset="0"/>
            </a:endParaRPr>
          </a:p>
          <a:p>
            <a:endParaRPr lang="en-US" dirty="0"/>
          </a:p>
        </p:txBody>
      </p:sp>
    </p:spTree>
    <p:extLst>
      <p:ext uri="{BB962C8B-B14F-4D97-AF65-F5344CB8AC3E}">
        <p14:creationId xmlns:p14="http://schemas.microsoft.com/office/powerpoint/2010/main" val="2499096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80405-3AA0-4DAD-AF49-3E1B2E7A1F37}"/>
              </a:ext>
            </a:extLst>
          </p:cNvPr>
          <p:cNvSpPr>
            <a:spLocks noGrp="1"/>
          </p:cNvSpPr>
          <p:nvPr>
            <p:ph type="title"/>
          </p:nvPr>
        </p:nvSpPr>
        <p:spPr>
          <a:xfrm>
            <a:off x="838200" y="365125"/>
            <a:ext cx="10515600" cy="739775"/>
          </a:xfrm>
        </p:spPr>
        <p:txBody>
          <a:bodyPr/>
          <a:lstStyle/>
          <a:p>
            <a:r>
              <a:rPr lang="en-US" b="1" dirty="0"/>
              <a:t>Organizational Post-Traumatic Growth</a:t>
            </a:r>
          </a:p>
        </p:txBody>
      </p:sp>
      <p:sp>
        <p:nvSpPr>
          <p:cNvPr id="3" name="Content Placeholder 2">
            <a:extLst>
              <a:ext uri="{FF2B5EF4-FFF2-40B4-BE49-F238E27FC236}">
                <a16:creationId xmlns:a16="http://schemas.microsoft.com/office/drawing/2014/main" id="{67357CE8-E871-4296-BDE1-B32A85756CE7}"/>
              </a:ext>
            </a:extLst>
          </p:cNvPr>
          <p:cNvSpPr>
            <a:spLocks noGrp="1"/>
          </p:cNvSpPr>
          <p:nvPr>
            <p:ph idx="1"/>
          </p:nvPr>
        </p:nvSpPr>
        <p:spPr>
          <a:xfrm>
            <a:off x="304800" y="1253331"/>
            <a:ext cx="10515600" cy="4351338"/>
          </a:xfrm>
        </p:spPr>
        <p:txBody>
          <a:bodyPr>
            <a:noAutofit/>
          </a:bodyPr>
          <a:lstStyle/>
          <a:p>
            <a:r>
              <a:rPr lang="en-US" sz="2400" dirty="0">
                <a:effectLst/>
                <a:ea typeface="Calibri" panose="020F0502020204030204" pitchFamily="34" charset="0"/>
              </a:rPr>
              <a:t>A new organization emerges with collective awareness and insights</a:t>
            </a:r>
          </a:p>
          <a:p>
            <a:r>
              <a:rPr lang="en-US" sz="2400" dirty="0">
                <a:effectLst/>
                <a:ea typeface="Calibri" panose="020F0502020204030204" pitchFamily="34" charset="0"/>
              </a:rPr>
              <a:t>Appreciative Inquiry (AI): a strengths-based method of organizational change </a:t>
            </a:r>
          </a:p>
          <a:p>
            <a:r>
              <a:rPr lang="en-US" sz="2400" dirty="0">
                <a:effectLst/>
                <a:ea typeface="Calibri" panose="020F0502020204030204" pitchFamily="34" charset="0"/>
              </a:rPr>
              <a:t> AI: Discovery, Dream, Design, and Destiny </a:t>
            </a:r>
          </a:p>
          <a:p>
            <a:pPr lvl="1"/>
            <a:r>
              <a:rPr lang="en-US" dirty="0">
                <a:effectLst/>
                <a:ea typeface="Calibri" panose="020F0502020204030204" pitchFamily="34" charset="0"/>
              </a:rPr>
              <a:t>In Discovery, nurses are encouraged to identify what works well in the present, including trauma-informed practices.</a:t>
            </a:r>
          </a:p>
          <a:p>
            <a:pPr lvl="1"/>
            <a:r>
              <a:rPr lang="en-US" dirty="0">
                <a:effectLst/>
                <a:ea typeface="Calibri" panose="020F0502020204030204" pitchFamily="34" charset="0"/>
              </a:rPr>
              <a:t>Dream of what could be now that trauma is mitigated in their organizations.</a:t>
            </a:r>
          </a:p>
          <a:p>
            <a:pPr lvl="1"/>
            <a:r>
              <a:rPr lang="en-US" dirty="0">
                <a:effectLst/>
                <a:ea typeface="Calibri" panose="020F0502020204030204" pitchFamily="34" charset="0"/>
              </a:rPr>
              <a:t>Design the future through shaping innovation, piloting ideas, and drafting processes.</a:t>
            </a:r>
          </a:p>
          <a:p>
            <a:pPr lvl="1"/>
            <a:r>
              <a:rPr lang="en-US" dirty="0"/>
              <a:t>Destiny: </a:t>
            </a:r>
            <a:r>
              <a:rPr lang="en-US" dirty="0">
                <a:effectLst/>
                <a:ea typeface="Calibri" panose="020F0502020204030204" pitchFamily="34" charset="0"/>
              </a:rPr>
              <a:t>Innovations are solidified and tested, and the cycle continues as results are compared to what was Discovered and Dreamt. </a:t>
            </a:r>
            <a:endParaRPr lang="en-US" dirty="0"/>
          </a:p>
        </p:txBody>
      </p:sp>
    </p:spTree>
    <p:extLst>
      <p:ext uri="{BB962C8B-B14F-4D97-AF65-F5344CB8AC3E}">
        <p14:creationId xmlns:p14="http://schemas.microsoft.com/office/powerpoint/2010/main" val="1685706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131CA-1032-4886-824E-F64965F57079}"/>
              </a:ext>
            </a:extLst>
          </p:cNvPr>
          <p:cNvSpPr>
            <a:spLocks noGrp="1"/>
          </p:cNvSpPr>
          <p:nvPr>
            <p:ph type="title"/>
          </p:nvPr>
        </p:nvSpPr>
        <p:spPr/>
        <p:txBody>
          <a:bodyPr>
            <a:normAutofit/>
          </a:bodyPr>
          <a:lstStyle/>
          <a:p>
            <a:r>
              <a:rPr lang="en-US" sz="4400" b="1" dirty="0">
                <a:effectLst/>
                <a:ea typeface="DengXian" panose="02010600030101010101" pitchFamily="2" charset="-122"/>
                <a:cs typeface="Times New Roman" panose="02020603050405020304" pitchFamily="18" charset="0"/>
              </a:rPr>
              <a:t>Implications for Nursing: Integrating Into Praxis </a:t>
            </a:r>
            <a:br>
              <a:rPr lang="en-US" sz="4400" dirty="0">
                <a:effectLst/>
                <a:latin typeface="Calibri" panose="020F0502020204030204" pitchFamily="34" charset="0"/>
                <a:ea typeface="DengXian" panose="02010600030101010101" pitchFamily="2" charset="-122"/>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0CCFF7D-0031-4E2B-9ADC-5A10A6EBD386}"/>
              </a:ext>
            </a:extLst>
          </p:cNvPr>
          <p:cNvSpPr>
            <a:spLocks noGrp="1"/>
          </p:cNvSpPr>
          <p:nvPr>
            <p:ph idx="1"/>
          </p:nvPr>
        </p:nvSpPr>
        <p:spPr>
          <a:xfrm>
            <a:off x="838200" y="1587086"/>
            <a:ext cx="10515600" cy="4351338"/>
          </a:xfrm>
        </p:spPr>
        <p:txBody>
          <a:bodyPr>
            <a:normAutofit fontScale="92500" lnSpcReduction="20000"/>
          </a:bodyPr>
          <a:lstStyle/>
          <a:p>
            <a:pPr>
              <a:spcBef>
                <a:spcPts val="0"/>
              </a:spcBef>
            </a:pPr>
            <a:r>
              <a:rPr lang="en-US" sz="2400" dirty="0">
                <a:solidFill>
                  <a:srgbClr val="231F20"/>
                </a:solidFill>
                <a:effectLst/>
                <a:ea typeface="Calibri" panose="020F0502020204030204" pitchFamily="34" charset="0"/>
                <a:cs typeface="Times New Roman" panose="02020603050405020304" pitchFamily="18" charset="0"/>
              </a:rPr>
              <a:t>The nurse leader’s influence in mitigating</a:t>
            </a:r>
            <a:r>
              <a:rPr lang="en-US" sz="24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solidFill>
                  <a:srgbClr val="231F20"/>
                </a:solidFill>
                <a:effectLst/>
                <a:ea typeface="Calibri" panose="020F0502020204030204" pitchFamily="34" charset="0"/>
                <a:cs typeface="Times New Roman" panose="02020603050405020304" pitchFamily="18" charset="0"/>
              </a:rPr>
              <a:t>and contributing to</a:t>
            </a:r>
            <a:r>
              <a:rPr lang="en-US" sz="24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solidFill>
                  <a:srgbClr val="231F20"/>
                </a:solidFill>
                <a:effectLst/>
                <a:ea typeface="Calibri" panose="020F0502020204030204" pitchFamily="34" charset="0"/>
                <a:cs typeface="Times New Roman" panose="02020603050405020304" pitchFamily="18" charset="0"/>
              </a:rPr>
              <a:t>organizational trauma should be recognized.</a:t>
            </a:r>
          </a:p>
          <a:p>
            <a:pPr>
              <a:spcBef>
                <a:spcPts val="0"/>
              </a:spcBef>
            </a:pPr>
            <a:endParaRPr lang="en-US" sz="2400" dirty="0">
              <a:solidFill>
                <a:srgbClr val="231F20"/>
              </a:solidFill>
              <a:effectLst/>
              <a:ea typeface="Calibri" panose="020F0502020204030204" pitchFamily="34" charset="0"/>
              <a:cs typeface="Times New Roman" panose="02020603050405020304" pitchFamily="18" charset="0"/>
            </a:endParaRPr>
          </a:p>
          <a:p>
            <a:pPr>
              <a:spcBef>
                <a:spcPts val="0"/>
              </a:spcBef>
            </a:pPr>
            <a:r>
              <a:rPr lang="en-US" sz="2400" dirty="0">
                <a:solidFill>
                  <a:srgbClr val="231F20"/>
                </a:solidFill>
                <a:effectLst/>
                <a:ea typeface="Calibri" panose="020F0502020204030204" pitchFamily="34" charset="0"/>
                <a:cs typeface="Times New Roman" panose="02020603050405020304" pitchFamily="18" charset="0"/>
              </a:rPr>
              <a:t>The leader needs to consider what traumas affecting nurses are avoidable and which are integrated into the role of the nurse (Foli et al., 2020). </a:t>
            </a:r>
          </a:p>
          <a:p>
            <a:pPr>
              <a:spcBef>
                <a:spcPts val="0"/>
              </a:spcBef>
            </a:pPr>
            <a:endParaRPr lang="en-US" sz="2400" dirty="0">
              <a:solidFill>
                <a:srgbClr val="231F20"/>
              </a:solidFill>
              <a:effectLst/>
              <a:ea typeface="Calibri" panose="020F0502020204030204" pitchFamily="34" charset="0"/>
              <a:cs typeface="Times New Roman" panose="02020603050405020304" pitchFamily="18" charset="0"/>
            </a:endParaRPr>
          </a:p>
          <a:p>
            <a:pPr>
              <a:spcBef>
                <a:spcPts val="0"/>
              </a:spcBef>
            </a:pPr>
            <a:r>
              <a:rPr lang="en-US" sz="2400" dirty="0">
                <a:solidFill>
                  <a:srgbClr val="231F20"/>
                </a:solidFill>
                <a:effectLst/>
                <a:ea typeface="Calibri" panose="020F0502020204030204" pitchFamily="34" charset="0"/>
                <a:cs typeface="Times New Roman" panose="02020603050405020304" pitchFamily="18" charset="0"/>
              </a:rPr>
              <a:t>Secondary traumatic stress can be viewed as inherent in the role of the comforting, compassionate, caring nurse. </a:t>
            </a:r>
          </a:p>
          <a:p>
            <a:pPr>
              <a:spcBef>
                <a:spcPts val="0"/>
              </a:spcBef>
            </a:pPr>
            <a:endParaRPr lang="en-US" sz="2400" dirty="0">
              <a:solidFill>
                <a:srgbClr val="231F20"/>
              </a:solidFill>
              <a:effectLst/>
              <a:ea typeface="Calibri" panose="020F0502020204030204" pitchFamily="34" charset="0"/>
              <a:cs typeface="Times New Roman" panose="02020603050405020304" pitchFamily="18" charset="0"/>
            </a:endParaRPr>
          </a:p>
          <a:p>
            <a:pPr>
              <a:spcBef>
                <a:spcPts val="0"/>
              </a:spcBef>
            </a:pPr>
            <a:r>
              <a:rPr lang="en-US" sz="2400" dirty="0">
                <a:solidFill>
                  <a:srgbClr val="231F20"/>
                </a:solidFill>
                <a:effectLst/>
                <a:ea typeface="Calibri" panose="020F0502020204030204" pitchFamily="34" charset="0"/>
                <a:cs typeface="Times New Roman" panose="02020603050405020304" pitchFamily="18" charset="0"/>
              </a:rPr>
              <a:t>Secondary traumatic stress is then seen as unavoidable. In contrast, to provide safe and quality patient care, the nurse needs sufficient staffing levels, supplies, access to interdisciplinary team members, and other resources. </a:t>
            </a:r>
          </a:p>
          <a:p>
            <a:pPr>
              <a:spcBef>
                <a:spcPts val="0"/>
              </a:spcBef>
            </a:pPr>
            <a:endParaRPr lang="en-US" sz="2400" dirty="0">
              <a:solidFill>
                <a:srgbClr val="231F20"/>
              </a:solidFill>
              <a:effectLst/>
              <a:ea typeface="Calibri" panose="020F0502020204030204" pitchFamily="34" charset="0"/>
              <a:cs typeface="Times New Roman" panose="02020603050405020304" pitchFamily="18" charset="0"/>
            </a:endParaRPr>
          </a:p>
          <a:p>
            <a:pPr>
              <a:spcBef>
                <a:spcPts val="0"/>
              </a:spcBef>
            </a:pPr>
            <a:r>
              <a:rPr lang="en-US" sz="2400" dirty="0">
                <a:solidFill>
                  <a:srgbClr val="231F20"/>
                </a:solidFill>
                <a:effectLst/>
                <a:ea typeface="Calibri" panose="020F0502020204030204" pitchFamily="34" charset="0"/>
                <a:cs typeface="Times New Roman" panose="02020603050405020304" pitchFamily="18" charset="0"/>
              </a:rPr>
              <a:t>The adequate level of resources and staffing is under the control of organizational and nursing leadership (ANA, 2020), and therefore, insufficient resource trauma is avoidable given a vigilant leader who is able to successfully advocate for the nursing professionals in the organization and ensure they have the resources they need (Foli et al., 2020). </a:t>
            </a:r>
            <a:endParaRPr lang="en-US" sz="2400" dirty="0">
              <a:effectLst/>
              <a:ea typeface="DengXian" panose="02010600030101010101" pitchFamily="2" charset="-122"/>
              <a:cs typeface="Times New Roman" panose="02020603050405020304" pitchFamily="18" charset="0"/>
            </a:endParaRPr>
          </a:p>
          <a:p>
            <a:pPr marL="0" marR="0">
              <a:spcBef>
                <a:spcPts val="0"/>
              </a:spcBef>
              <a:spcAft>
                <a:spcPts val="0"/>
              </a:spcAft>
            </a:pPr>
            <a:endParaRPr lang="en-US" sz="24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US" dirty="0"/>
          </a:p>
        </p:txBody>
      </p:sp>
    </p:spTree>
    <p:extLst>
      <p:ext uri="{BB962C8B-B14F-4D97-AF65-F5344CB8AC3E}">
        <p14:creationId xmlns:p14="http://schemas.microsoft.com/office/powerpoint/2010/main" val="508266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11621-5CA3-4203-AE61-AA49B571AC88}"/>
              </a:ext>
            </a:extLst>
          </p:cNvPr>
          <p:cNvSpPr>
            <a:spLocks noGrp="1"/>
          </p:cNvSpPr>
          <p:nvPr>
            <p:ph type="title"/>
          </p:nvPr>
        </p:nvSpPr>
        <p:spPr/>
        <p:txBody>
          <a:bodyPr/>
          <a:lstStyle/>
          <a:p>
            <a:r>
              <a:rPr lang="en-US" sz="4400" dirty="0">
                <a:effectLst/>
                <a:ea typeface="DengXian" panose="02010600030101010101" pitchFamily="2" charset="-122"/>
                <a:cs typeface="Times New Roman" panose="02020603050405020304" pitchFamily="18" charset="0"/>
              </a:rPr>
              <a:t>Summary</a:t>
            </a:r>
            <a:br>
              <a:rPr lang="en-US" sz="4400" dirty="0">
                <a:effectLst/>
                <a:latin typeface="Calibri" panose="020F0502020204030204" pitchFamily="34" charset="0"/>
                <a:ea typeface="DengXian" panose="02010600030101010101" pitchFamily="2" charset="-122"/>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5077A68-3997-49DE-B794-5DCA90F97568}"/>
              </a:ext>
            </a:extLst>
          </p:cNvPr>
          <p:cNvSpPr>
            <a:spLocks noGrp="1"/>
          </p:cNvSpPr>
          <p:nvPr>
            <p:ph idx="1"/>
          </p:nvPr>
        </p:nvSpPr>
        <p:spPr>
          <a:xfrm>
            <a:off x="838200" y="1364974"/>
            <a:ext cx="10515600" cy="4811989"/>
          </a:xfrm>
        </p:spPr>
        <p:txBody>
          <a:bodyPr>
            <a:normAutofit fontScale="47500" lnSpcReduction="20000"/>
          </a:bodyPr>
          <a:lstStyle/>
          <a:p>
            <a:pPr>
              <a:spcBef>
                <a:spcPts val="0"/>
              </a:spcBef>
            </a:pPr>
            <a:r>
              <a:rPr lang="en-US" sz="4400" dirty="0">
                <a:solidFill>
                  <a:srgbClr val="282828"/>
                </a:solidFill>
                <a:effectLst/>
                <a:ea typeface="DengXian" panose="02010600030101010101" pitchFamily="2" charset="-122"/>
                <a:cs typeface="Times New Roman" panose="02020603050405020304" pitchFamily="18" charset="0"/>
              </a:rPr>
              <a:t>Organizational compassion has a positive effect on employee satisfaction, retention, and productivity, but it’s clear that employees will reward companies that treat them humanely.</a:t>
            </a:r>
            <a:r>
              <a:rPr lang="en-US" sz="4400" dirty="0">
                <a:effectLst/>
                <a:ea typeface="Calibri" panose="020F0502020204030204" pitchFamily="34" charset="0"/>
                <a:cs typeface="Times New Roman" panose="02020603050405020304" pitchFamily="18" charset="0"/>
              </a:rPr>
              <a:t> </a:t>
            </a:r>
          </a:p>
          <a:p>
            <a:pPr>
              <a:spcBef>
                <a:spcPts val="0"/>
              </a:spcBef>
            </a:pPr>
            <a:endParaRPr lang="en-US" sz="4400" dirty="0">
              <a:effectLst/>
              <a:ea typeface="Calibri" panose="020F0502020204030204" pitchFamily="34" charset="0"/>
              <a:cs typeface="Times New Roman" panose="02020603050405020304" pitchFamily="18" charset="0"/>
            </a:endParaRPr>
          </a:p>
          <a:p>
            <a:pPr>
              <a:spcBef>
                <a:spcPts val="0"/>
              </a:spcBef>
            </a:pPr>
            <a:r>
              <a:rPr lang="en-US" sz="4400" dirty="0">
                <a:effectLst/>
                <a:ea typeface="Calibri" panose="020F0502020204030204" pitchFamily="34" charset="0"/>
                <a:cs typeface="Times New Roman" panose="02020603050405020304" pitchFamily="18" charset="0"/>
              </a:rPr>
              <a:t>Typically, it has been found that units with the highest employee satisfaction scores tend to have the highest patient satisfaction, best clinical outcomes, and are on budget (Ananth, 2009).  </a:t>
            </a:r>
          </a:p>
          <a:p>
            <a:pPr>
              <a:spcBef>
                <a:spcPts val="0"/>
              </a:spcBef>
            </a:pPr>
            <a:endParaRPr lang="en-US" sz="4400" dirty="0">
              <a:effectLst/>
              <a:ea typeface="DengXian" panose="02010600030101010101" pitchFamily="2" charset="-122"/>
              <a:cs typeface="Times New Roman" panose="02020603050405020304" pitchFamily="18" charset="0"/>
            </a:endParaRPr>
          </a:p>
          <a:p>
            <a:pPr>
              <a:spcBef>
                <a:spcPts val="0"/>
              </a:spcBef>
            </a:pPr>
            <a:r>
              <a:rPr lang="en-US" sz="4400" dirty="0">
                <a:effectLst/>
                <a:ea typeface="Calibri" panose="020F0502020204030204" pitchFamily="34" charset="0"/>
                <a:cs typeface="Times New Roman" panose="02020603050405020304" pitchFamily="18" charset="0"/>
              </a:rPr>
              <a:t>Leaders should ask themselves if they place people first and show concerns for others. </a:t>
            </a:r>
          </a:p>
          <a:p>
            <a:pPr>
              <a:spcBef>
                <a:spcPts val="0"/>
              </a:spcBef>
            </a:pPr>
            <a:endParaRPr lang="en-US" sz="4400" dirty="0">
              <a:effectLst/>
              <a:ea typeface="Calibri" panose="020F0502020204030204" pitchFamily="34" charset="0"/>
              <a:cs typeface="Times New Roman" panose="02020603050405020304" pitchFamily="18" charset="0"/>
            </a:endParaRPr>
          </a:p>
          <a:p>
            <a:pPr>
              <a:spcBef>
                <a:spcPts val="0"/>
              </a:spcBef>
            </a:pPr>
            <a:r>
              <a:rPr lang="en-US" sz="4400" dirty="0">
                <a:effectLst/>
                <a:ea typeface="Calibri" panose="020F0502020204030204" pitchFamily="34" charset="0"/>
                <a:cs typeface="Times New Roman" panose="02020603050405020304" pitchFamily="18" charset="0"/>
              </a:rPr>
              <a:t>They must design opportunities for employees to build trusting relationships (Bragg, 2001) and strategies for designing healthy work environments. Caring is the foundation for healing organizations. </a:t>
            </a:r>
            <a:endParaRPr lang="en-US" sz="4400" dirty="0">
              <a:effectLst/>
              <a:ea typeface="DengXian" panose="02010600030101010101" pitchFamily="2" charset="-122"/>
              <a:cs typeface="Times New Roman" panose="02020603050405020304" pitchFamily="18" charset="0"/>
            </a:endParaRPr>
          </a:p>
          <a:p>
            <a:pPr marL="0" indent="0">
              <a:spcBef>
                <a:spcPts val="0"/>
              </a:spcBef>
              <a:buNone/>
            </a:pPr>
            <a:endParaRPr lang="en-US" sz="4400" dirty="0">
              <a:effectLst/>
              <a:ea typeface="DengXian" panose="02010600030101010101" pitchFamily="2" charset="-122"/>
              <a:cs typeface="Times New Roman" panose="02020603050405020304" pitchFamily="18" charset="0"/>
            </a:endParaRPr>
          </a:p>
          <a:p>
            <a:pPr>
              <a:spcBef>
                <a:spcPts val="0"/>
              </a:spcBef>
            </a:pPr>
            <a:r>
              <a:rPr lang="en-US" sz="4400" dirty="0">
                <a:effectLst/>
                <a:ea typeface="Calibri" panose="020F0502020204030204" pitchFamily="34" charset="0"/>
                <a:cs typeface="Times New Roman" panose="02020603050405020304" pitchFamily="18" charset="0"/>
              </a:rPr>
              <a:t>Within a trauma-informed context, the nurse leader’s goals include advocating for nurses experiencing STS and enacting policies and practices that transform an organization toward a healing institution. </a:t>
            </a:r>
          </a:p>
          <a:p>
            <a:pPr>
              <a:spcBef>
                <a:spcPts val="0"/>
              </a:spcBef>
            </a:pPr>
            <a:endParaRPr lang="en-US" sz="4400" dirty="0">
              <a:ea typeface="Calibri" panose="020F0502020204030204" pitchFamily="34" charset="0"/>
              <a:cs typeface="Times New Roman" panose="02020603050405020304" pitchFamily="18" charset="0"/>
            </a:endParaRPr>
          </a:p>
          <a:p>
            <a:pPr>
              <a:spcBef>
                <a:spcPts val="0"/>
              </a:spcBef>
            </a:pPr>
            <a:r>
              <a:rPr lang="en-US" sz="4400" dirty="0">
                <a:effectLst/>
                <a:ea typeface="Calibri" panose="020F0502020204030204" pitchFamily="34" charset="0"/>
                <a:cs typeface="Times New Roman" panose="02020603050405020304" pitchFamily="18" charset="0"/>
              </a:rPr>
              <a:t>Cultural shifts in system-wide practices should be designed to understand what happened to people and the organization, versus placing blame on people or events that occurred.</a:t>
            </a:r>
            <a:endParaRPr lang="en-US" sz="4400" dirty="0">
              <a:effectLst/>
              <a:ea typeface="DengXian" panose="02010600030101010101" pitchFamily="2" charset="-122"/>
              <a:cs typeface="Times New Roman" panose="02020603050405020304" pitchFamily="18" charset="0"/>
            </a:endParaRPr>
          </a:p>
          <a:p>
            <a:endParaRPr lang="en-US" dirty="0"/>
          </a:p>
        </p:txBody>
      </p:sp>
    </p:spTree>
    <p:extLst>
      <p:ext uri="{BB962C8B-B14F-4D97-AF65-F5344CB8AC3E}">
        <p14:creationId xmlns:p14="http://schemas.microsoft.com/office/powerpoint/2010/main" val="1820507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61E89-D045-4B7A-A885-66255BEEF4CB}"/>
              </a:ext>
            </a:extLst>
          </p:cNvPr>
          <p:cNvSpPr>
            <a:spLocks noGrp="1"/>
          </p:cNvSpPr>
          <p:nvPr>
            <p:ph type="ctrTitle"/>
          </p:nvPr>
        </p:nvSpPr>
        <p:spPr>
          <a:xfrm>
            <a:off x="1524000" y="781051"/>
            <a:ext cx="9144000" cy="1809750"/>
          </a:xfrm>
        </p:spPr>
        <p:txBody>
          <a:bodyPr>
            <a:normAutofit fontScale="90000"/>
          </a:bodyPr>
          <a:lstStyle/>
          <a:p>
            <a:pPr algn="l"/>
            <a:br>
              <a:rPr lang="en-US" sz="4500" dirty="0">
                <a:latin typeface="+mn-lt"/>
              </a:rPr>
            </a:br>
            <a:br>
              <a:rPr lang="en-US" sz="4500" dirty="0">
                <a:latin typeface="+mn-lt"/>
              </a:rPr>
            </a:br>
            <a:r>
              <a:rPr lang="en-US" sz="4900" b="1" dirty="0">
                <a:latin typeface="+mn-lt"/>
              </a:rPr>
              <a:t>Chapter 7. </a:t>
            </a:r>
            <a:r>
              <a:rPr lang="en-US" sz="4900" b="1" dirty="0">
                <a:effectLst/>
                <a:latin typeface="+mn-lt"/>
                <a:ea typeface="DengXian" panose="020B0503020204020204" pitchFamily="2" charset="-122"/>
              </a:rPr>
              <a:t>Leadership Roles in Mitigating Organizational Trauma </a:t>
            </a:r>
            <a:br>
              <a:rPr lang="en-US" sz="4800" dirty="0">
                <a:latin typeface="+mj-lt"/>
              </a:rPr>
            </a:br>
            <a:endParaRPr lang="en-US" sz="4500" dirty="0">
              <a:latin typeface="+mn-lt"/>
            </a:endParaRPr>
          </a:p>
        </p:txBody>
      </p:sp>
      <p:sp>
        <p:nvSpPr>
          <p:cNvPr id="5" name="Rectangle 4">
            <a:extLst>
              <a:ext uri="{FF2B5EF4-FFF2-40B4-BE49-F238E27FC236}">
                <a16:creationId xmlns:a16="http://schemas.microsoft.com/office/drawing/2014/main" id="{A0DB0A1D-DEA8-344B-8CE3-9C3D3789C780}"/>
              </a:ext>
            </a:extLst>
          </p:cNvPr>
          <p:cNvSpPr/>
          <p:nvPr/>
        </p:nvSpPr>
        <p:spPr>
          <a:xfrm>
            <a:off x="1524000" y="4353339"/>
            <a:ext cx="9143999" cy="1138773"/>
          </a:xfrm>
          <a:prstGeom prst="rect">
            <a:avLst/>
          </a:prstGeom>
        </p:spPr>
        <p:txBody>
          <a:bodyPr wrap="square">
            <a:spAutoFit/>
          </a:bodyPr>
          <a:lstStyle/>
          <a:p>
            <a:r>
              <a:rPr lang="en-US" sz="2600" dirty="0">
                <a:ea typeface="DengXian" panose="02010600030101010101" pitchFamily="2" charset="-122"/>
                <a:cs typeface="Times New Roman" panose="02020603050405020304" pitchFamily="18" charset="0"/>
              </a:rPr>
              <a:t>Contributors</a:t>
            </a:r>
            <a:r>
              <a:rPr lang="en-US" dirty="0">
                <a:ea typeface="DengXian" panose="02010600030101010101" pitchFamily="2" charset="-122"/>
                <a:cs typeface="Times New Roman" panose="02020603050405020304" pitchFamily="18" charset="0"/>
              </a:rPr>
              <a:t>		</a:t>
            </a:r>
            <a:r>
              <a:rPr lang="en-US" sz="2400" b="1" dirty="0">
                <a:ea typeface="DengXian" panose="02010600030101010101" pitchFamily="2" charset="-122"/>
                <a:cs typeface="Times New Roman" panose="02020603050405020304" pitchFamily="18" charset="0"/>
              </a:rPr>
              <a:t>Sonya R. Hardin</a:t>
            </a:r>
            <a:r>
              <a:rPr lang="en-US" sz="2400" dirty="0">
                <a:ea typeface="DengXian" panose="02010600030101010101" pitchFamily="2" charset="-122"/>
                <a:cs typeface="Times New Roman" panose="02020603050405020304" pitchFamily="18" charset="0"/>
              </a:rPr>
              <a:t>, PhD, CCRN, NP-C, FAAN</a:t>
            </a:r>
          </a:p>
          <a:p>
            <a:r>
              <a:rPr lang="en-US" sz="2400" dirty="0">
                <a:ea typeface="Times New Roman" panose="02020603050405020304" pitchFamily="18" charset="0"/>
                <a:cs typeface="Times New Roman" panose="02020603050405020304" pitchFamily="18" charset="0"/>
              </a:rPr>
              <a:t>			</a:t>
            </a:r>
            <a:r>
              <a:rPr lang="en-US" sz="2400" b="1" dirty="0">
                <a:ea typeface="Times New Roman" panose="02020603050405020304" pitchFamily="18" charset="0"/>
                <a:cs typeface="Times New Roman" panose="02020603050405020304" pitchFamily="18" charset="0"/>
              </a:rPr>
              <a:t>Karen J. Foli</a:t>
            </a:r>
            <a:r>
              <a:rPr lang="en-US" sz="2400" dirty="0">
                <a:ea typeface="Times New Roman" panose="02020603050405020304" pitchFamily="18" charset="0"/>
                <a:cs typeface="Times New Roman" panose="02020603050405020304" pitchFamily="18" charset="0"/>
              </a:rPr>
              <a:t>, PhD, RN, ANEF, FAAN</a:t>
            </a:r>
            <a:endParaRPr lang="en-US" sz="2400" dirty="0">
              <a:ea typeface="DengXian" panose="02010600030101010101" pitchFamily="2" charset="-122"/>
              <a:cs typeface="Times New Roman" panose="02020603050405020304" pitchFamily="18" charset="0"/>
            </a:endParaRPr>
          </a:p>
          <a:p>
            <a:endParaRPr lang="en-US" dirty="0"/>
          </a:p>
        </p:txBody>
      </p:sp>
    </p:spTree>
    <p:extLst>
      <p:ext uri="{BB962C8B-B14F-4D97-AF65-F5344CB8AC3E}">
        <p14:creationId xmlns:p14="http://schemas.microsoft.com/office/powerpoint/2010/main" val="2823666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E746C-E081-478C-B4BE-B135BDD98C48}"/>
              </a:ext>
            </a:extLst>
          </p:cNvPr>
          <p:cNvSpPr>
            <a:spLocks noGrp="1"/>
          </p:cNvSpPr>
          <p:nvPr>
            <p:ph type="title"/>
          </p:nvPr>
        </p:nvSpPr>
        <p:spPr/>
        <p:txBody>
          <a:bodyPr/>
          <a:lstStyle/>
          <a:p>
            <a:r>
              <a:rPr lang="en-US" b="1" dirty="0"/>
              <a:t>Learning Objectives</a:t>
            </a:r>
          </a:p>
        </p:txBody>
      </p:sp>
      <p:sp>
        <p:nvSpPr>
          <p:cNvPr id="3" name="Content Placeholder 2">
            <a:extLst>
              <a:ext uri="{FF2B5EF4-FFF2-40B4-BE49-F238E27FC236}">
                <a16:creationId xmlns:a16="http://schemas.microsoft.com/office/drawing/2014/main" id="{E48EAC7F-4413-4405-89A1-219039695777}"/>
              </a:ext>
            </a:extLst>
          </p:cNvPr>
          <p:cNvSpPr>
            <a:spLocks noGrp="1"/>
          </p:cNvSpPr>
          <p:nvPr>
            <p:ph idx="1"/>
          </p:nvPr>
        </p:nvSpPr>
        <p:spPr>
          <a:xfrm>
            <a:off x="838200" y="1690688"/>
            <a:ext cx="10515600" cy="4745728"/>
          </a:xfrm>
        </p:spPr>
        <p:txBody>
          <a:bodyPr>
            <a:normAutofit/>
          </a:bodyPr>
          <a:lstStyle/>
          <a:p>
            <a:pPr marR="0" lvl="0">
              <a:spcBef>
                <a:spcPts val="0"/>
              </a:spcBef>
              <a:spcAft>
                <a:spcPts val="600"/>
              </a:spcAft>
            </a:pPr>
            <a:r>
              <a:rPr lang="en-US" sz="2000" dirty="0">
                <a:effectLst/>
                <a:ea typeface="DengXian" panose="02010600030101010101" pitchFamily="2" charset="-122"/>
                <a:cs typeface="Times New Roman" panose="02020603050405020304" pitchFamily="18" charset="0"/>
              </a:rPr>
              <a:t>Describe how organizational trauma occurs from devastating events</a:t>
            </a:r>
          </a:p>
          <a:p>
            <a:pPr marR="0" lvl="0">
              <a:spcBef>
                <a:spcPts val="0"/>
              </a:spcBef>
              <a:spcAft>
                <a:spcPts val="600"/>
              </a:spcAft>
            </a:pPr>
            <a:r>
              <a:rPr lang="en-US" sz="2000" dirty="0">
                <a:effectLst/>
                <a:ea typeface="DengXian" panose="02010600030101010101" pitchFamily="2" charset="-122"/>
                <a:cs typeface="Times New Roman" panose="02020603050405020304" pitchFamily="18" charset="0"/>
              </a:rPr>
              <a:t>Discuss the cumulative impacts of organizational trauma on leadership and organizational culture and behaviors</a:t>
            </a:r>
          </a:p>
          <a:p>
            <a:pPr marR="0" lvl="0">
              <a:spcBef>
                <a:spcPts val="0"/>
              </a:spcBef>
              <a:spcAft>
                <a:spcPts val="600"/>
              </a:spcAft>
            </a:pPr>
            <a:r>
              <a:rPr lang="en-US" sz="2000" dirty="0">
                <a:effectLst/>
                <a:ea typeface="DengXian" panose="02010600030101010101" pitchFamily="2" charset="-122"/>
                <a:cs typeface="Times New Roman" panose="02020603050405020304" pitchFamily="18" charset="0"/>
              </a:rPr>
              <a:t>Relate destructive organizational despair and rapid turnover of personnel, large miscalculations resulting in financial loss, budget cuts, and layoffs</a:t>
            </a:r>
          </a:p>
          <a:p>
            <a:pPr marR="0" lvl="0">
              <a:spcBef>
                <a:spcPts val="0"/>
              </a:spcBef>
              <a:spcAft>
                <a:spcPts val="600"/>
              </a:spcAft>
            </a:pPr>
            <a:r>
              <a:rPr lang="en-US" sz="2000" dirty="0">
                <a:effectLst/>
                <a:ea typeface="DengXian" panose="02010600030101010101" pitchFamily="2" charset="-122"/>
                <a:cs typeface="Times New Roman" panose="02020603050405020304" pitchFamily="18" charset="0"/>
              </a:rPr>
              <a:t>Critique supervisor/middle manager’s interactions with nurses who experience secondary traumatic stress</a:t>
            </a:r>
          </a:p>
          <a:p>
            <a:pPr marR="0" lvl="0">
              <a:spcBef>
                <a:spcPts val="0"/>
              </a:spcBef>
              <a:spcAft>
                <a:spcPts val="600"/>
              </a:spcAft>
            </a:pPr>
            <a:r>
              <a:rPr lang="en-US" sz="2000" dirty="0">
                <a:effectLst/>
                <a:ea typeface="DengXian" panose="02010600030101010101" pitchFamily="2" charset="-122"/>
                <a:cs typeface="Times New Roman" panose="02020603050405020304" pitchFamily="18" charset="0"/>
              </a:rPr>
              <a:t>Convey ways of using caring consciousness and actions to promote organizational caring-healing system environments</a:t>
            </a:r>
          </a:p>
          <a:p>
            <a:pPr marR="0" lvl="0">
              <a:spcBef>
                <a:spcPts val="0"/>
              </a:spcBef>
              <a:spcAft>
                <a:spcPts val="600"/>
              </a:spcAft>
            </a:pPr>
            <a:r>
              <a:rPr lang="en-US" sz="2000" dirty="0">
                <a:effectLst/>
                <a:ea typeface="DengXian" panose="02010600030101010101" pitchFamily="2" charset="-122"/>
                <a:cs typeface="Times New Roman" panose="02020603050405020304" pitchFamily="18" charset="0"/>
              </a:rPr>
              <a:t>Examine the goals of a trauma-informed and healing organization</a:t>
            </a:r>
          </a:p>
          <a:p>
            <a:pPr marR="0" lvl="0">
              <a:spcBef>
                <a:spcPts val="0"/>
              </a:spcBef>
              <a:spcAft>
                <a:spcPts val="600"/>
              </a:spcAft>
            </a:pPr>
            <a:r>
              <a:rPr lang="en-US" sz="2000" dirty="0">
                <a:effectLst/>
                <a:ea typeface="DengXian" panose="02010600030101010101" pitchFamily="2" charset="-122"/>
                <a:cs typeface="Times New Roman" panose="02020603050405020304" pitchFamily="18" charset="0"/>
              </a:rPr>
              <a:t>Defend the Sanctuary Model as a viable approach to trauma-informed institutional change and problem-solving</a:t>
            </a:r>
          </a:p>
          <a:p>
            <a:pPr>
              <a:spcBef>
                <a:spcPts val="0"/>
              </a:spcBef>
              <a:spcAft>
                <a:spcPts val="600"/>
              </a:spcAft>
            </a:pPr>
            <a:r>
              <a:rPr lang="en-US" sz="2000" dirty="0">
                <a:cs typeface="Times New Roman" panose="02020603050405020304" pitchFamily="18" charset="0"/>
              </a:rPr>
              <a:t>Analyze ways to enhance organizational post-traumatic growth</a:t>
            </a:r>
          </a:p>
          <a:p>
            <a:pPr marR="0" lvl="0">
              <a:spcBef>
                <a:spcPts val="0"/>
              </a:spcBef>
              <a:spcAft>
                <a:spcPts val="600"/>
              </a:spcAft>
            </a:pPr>
            <a:r>
              <a:rPr lang="en-US" sz="2000" dirty="0">
                <a:effectLst/>
                <a:ea typeface="DengXian" panose="02010600030101010101" pitchFamily="2" charset="-122"/>
                <a:cs typeface="Times New Roman" panose="02020603050405020304" pitchFamily="18" charset="0"/>
              </a:rPr>
              <a:t>Select implications for nursing leaders within a trauma-informed context</a:t>
            </a:r>
          </a:p>
          <a:p>
            <a:pPr marL="0" indent="0">
              <a:buNone/>
            </a:pPr>
            <a:endParaRPr lang="en-US" dirty="0"/>
          </a:p>
        </p:txBody>
      </p:sp>
    </p:spTree>
    <p:extLst>
      <p:ext uri="{BB962C8B-B14F-4D97-AF65-F5344CB8AC3E}">
        <p14:creationId xmlns:p14="http://schemas.microsoft.com/office/powerpoint/2010/main" val="1523520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5EA7A-85C9-491B-9645-530134F90C10}"/>
              </a:ext>
            </a:extLst>
          </p:cNvPr>
          <p:cNvSpPr>
            <a:spLocks noGrp="1"/>
          </p:cNvSpPr>
          <p:nvPr>
            <p:ph type="title"/>
          </p:nvPr>
        </p:nvSpPr>
        <p:spPr/>
        <p:txBody>
          <a:bodyPr/>
          <a:lstStyle/>
          <a:p>
            <a:r>
              <a:rPr lang="en-US" sz="4400" b="1" dirty="0">
                <a:effectLst/>
                <a:ea typeface="DengXian" panose="02010600030101010101" pitchFamily="2" charset="-122"/>
                <a:cs typeface="Times New Roman" panose="02020603050405020304" pitchFamily="18" charset="0"/>
              </a:rPr>
              <a:t>Organizational Trauma</a:t>
            </a:r>
            <a:br>
              <a:rPr lang="en-US" sz="4400" dirty="0">
                <a:effectLst/>
                <a:latin typeface="Calibri" panose="020F0502020204030204" pitchFamily="34" charset="0"/>
                <a:ea typeface="DengXian" panose="02010600030101010101" pitchFamily="2" charset="-122"/>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8AB414D-CBF0-4129-A689-9CBFF9C4A27F}"/>
              </a:ext>
            </a:extLst>
          </p:cNvPr>
          <p:cNvSpPr>
            <a:spLocks noGrp="1"/>
          </p:cNvSpPr>
          <p:nvPr>
            <p:ph idx="1"/>
          </p:nvPr>
        </p:nvSpPr>
        <p:spPr/>
        <p:txBody>
          <a:bodyPr/>
          <a:lstStyle/>
          <a:p>
            <a:pPr marL="342900" marR="0" lvl="0" indent="-342900">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en-US" sz="18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US" dirty="0"/>
          </a:p>
        </p:txBody>
      </p:sp>
      <p:sp>
        <p:nvSpPr>
          <p:cNvPr id="5" name="TextBox 4">
            <a:extLst>
              <a:ext uri="{FF2B5EF4-FFF2-40B4-BE49-F238E27FC236}">
                <a16:creationId xmlns:a16="http://schemas.microsoft.com/office/drawing/2014/main" id="{745E1B10-65F1-413A-AAED-3BC12BE8D033}"/>
              </a:ext>
            </a:extLst>
          </p:cNvPr>
          <p:cNvSpPr txBox="1"/>
          <p:nvPr/>
        </p:nvSpPr>
        <p:spPr>
          <a:xfrm>
            <a:off x="1351722" y="1825625"/>
            <a:ext cx="7792278" cy="3785652"/>
          </a:xfrm>
          <a:prstGeom prst="rect">
            <a:avLst/>
          </a:prstGeom>
          <a:noFill/>
        </p:spPr>
        <p:txBody>
          <a:bodyPr wrap="square">
            <a:spAutoFit/>
          </a:bodyPr>
          <a:lstStyle/>
          <a:p>
            <a:r>
              <a:rPr lang="en-US" sz="4000" dirty="0">
                <a:effectLst/>
                <a:ea typeface="DengXian" panose="02010600030101010101" pitchFamily="2" charset="-122"/>
              </a:rPr>
              <a:t>Organizational trauma may result from a single or many devastating events as well as from a pattern of events which results in a culmination of persistent unhealthy organizational dynamics.</a:t>
            </a:r>
            <a:endParaRPr lang="en-US" sz="4000" dirty="0"/>
          </a:p>
        </p:txBody>
      </p:sp>
    </p:spTree>
    <p:extLst>
      <p:ext uri="{BB962C8B-B14F-4D97-AF65-F5344CB8AC3E}">
        <p14:creationId xmlns:p14="http://schemas.microsoft.com/office/powerpoint/2010/main" val="2654920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177D5-0792-453A-9E06-2F141EA8A323}"/>
              </a:ext>
            </a:extLst>
          </p:cNvPr>
          <p:cNvSpPr>
            <a:spLocks noGrp="1"/>
          </p:cNvSpPr>
          <p:nvPr>
            <p:ph type="title"/>
          </p:nvPr>
        </p:nvSpPr>
        <p:spPr/>
        <p:txBody>
          <a:bodyPr/>
          <a:lstStyle/>
          <a:p>
            <a:r>
              <a:rPr lang="en-US" sz="4400" b="1" dirty="0">
                <a:effectLst/>
                <a:ea typeface="DengXian" panose="02010600030101010101" pitchFamily="2" charset="-122"/>
              </a:rPr>
              <a:t>Organizational trauma may occur through four different avenues:</a:t>
            </a:r>
            <a:endParaRPr lang="en-US" b="1" dirty="0"/>
          </a:p>
        </p:txBody>
      </p:sp>
      <p:sp>
        <p:nvSpPr>
          <p:cNvPr id="3" name="Content Placeholder 2">
            <a:extLst>
              <a:ext uri="{FF2B5EF4-FFF2-40B4-BE49-F238E27FC236}">
                <a16:creationId xmlns:a16="http://schemas.microsoft.com/office/drawing/2014/main" id="{513B4D9D-0BB3-45EB-A8F9-2653D0BAE521}"/>
              </a:ext>
            </a:extLst>
          </p:cNvPr>
          <p:cNvSpPr>
            <a:spLocks noGrp="1"/>
          </p:cNvSpPr>
          <p:nvPr>
            <p:ph idx="1"/>
          </p:nvPr>
        </p:nvSpPr>
        <p:spPr/>
        <p:txBody>
          <a:bodyPr>
            <a:normAutofit/>
          </a:bodyPr>
          <a:lstStyle/>
          <a:p>
            <a:pPr marL="514350" indent="-514350">
              <a:buFont typeface="+mj-lt"/>
              <a:buAutoNum type="arabicPeriod"/>
            </a:pPr>
            <a:r>
              <a:rPr lang="en-US" dirty="0">
                <a:ea typeface="DengXian" panose="02010600030101010101" pitchFamily="2" charset="-122"/>
              </a:rPr>
              <a:t>S</a:t>
            </a:r>
            <a:r>
              <a:rPr lang="en-US" dirty="0">
                <a:effectLst/>
                <a:ea typeface="DengXian" panose="02010600030101010101" pitchFamily="2" charset="-122"/>
              </a:rPr>
              <a:t>udden event that destabilizes an organization such as a natural disaster, embezzlement, death of an employee </a:t>
            </a:r>
          </a:p>
          <a:p>
            <a:pPr marL="514350" indent="-514350">
              <a:buFont typeface="+mj-lt"/>
              <a:buAutoNum type="arabicPeriod"/>
            </a:pPr>
            <a:r>
              <a:rPr lang="en-US" dirty="0">
                <a:effectLst/>
                <a:ea typeface="DengXian" panose="02010600030101010101" pitchFamily="2" charset="-122"/>
              </a:rPr>
              <a:t>Cumulative effects of oppression, authoritative leadership, hostile relationships, individuals feeling constantly under attack emotionally</a:t>
            </a:r>
          </a:p>
          <a:p>
            <a:pPr marL="514350" indent="-514350">
              <a:buFont typeface="+mj-lt"/>
              <a:buAutoNum type="arabicPeriod"/>
            </a:pPr>
            <a:r>
              <a:rPr lang="en-US" dirty="0">
                <a:ea typeface="DengXian" panose="02010600030101010101" pitchFamily="2" charset="-122"/>
              </a:rPr>
              <a:t>N</a:t>
            </a:r>
            <a:r>
              <a:rPr lang="en-US" dirty="0">
                <a:effectLst/>
                <a:ea typeface="DengXian" panose="02010600030101010101" pitchFamily="2" charset="-122"/>
              </a:rPr>
              <a:t>ature of the work which can be overwhelming due to the type of work, amount of work, or team members displaying toxic hostility </a:t>
            </a:r>
          </a:p>
          <a:p>
            <a:pPr marL="514350" indent="-514350">
              <a:buFont typeface="+mj-lt"/>
              <a:buAutoNum type="arabicPeriod"/>
            </a:pPr>
            <a:r>
              <a:rPr lang="en-US" dirty="0">
                <a:effectLst/>
                <a:ea typeface="DengXian" panose="02010600030101010101" pitchFamily="2" charset="-122"/>
              </a:rPr>
              <a:t>Level of empathetic work required in the organization such as caring for others through emotional or physical labor that creates an intensity </a:t>
            </a:r>
            <a:endParaRPr lang="en-US" dirty="0"/>
          </a:p>
        </p:txBody>
      </p:sp>
    </p:spTree>
    <p:extLst>
      <p:ext uri="{BB962C8B-B14F-4D97-AF65-F5344CB8AC3E}">
        <p14:creationId xmlns:p14="http://schemas.microsoft.com/office/powerpoint/2010/main" val="2185511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54E26-E9CE-4E5C-8F16-4DEEC82C4AC3}"/>
              </a:ext>
            </a:extLst>
          </p:cNvPr>
          <p:cNvSpPr>
            <a:spLocks noGrp="1"/>
          </p:cNvSpPr>
          <p:nvPr>
            <p:ph type="title"/>
          </p:nvPr>
        </p:nvSpPr>
        <p:spPr/>
        <p:txBody>
          <a:bodyPr/>
          <a:lstStyle/>
          <a:p>
            <a:r>
              <a:rPr lang="en-US" sz="4400" b="1" dirty="0">
                <a:effectLst/>
                <a:ea typeface="DengXian" panose="02010600030101010101" pitchFamily="2" charset="-122"/>
                <a:cs typeface="Times New Roman" panose="02020603050405020304" pitchFamily="18" charset="0"/>
              </a:rPr>
              <a:t>Patterns of Trauma in Organizations</a:t>
            </a:r>
            <a:br>
              <a:rPr lang="en-US" sz="4400" dirty="0">
                <a:effectLst/>
                <a:latin typeface="Calibri" panose="020F0502020204030204" pitchFamily="34" charset="0"/>
                <a:ea typeface="DengXian" panose="02010600030101010101" pitchFamily="2" charset="-122"/>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B5960B6-3573-45B3-BF92-E99595F178CB}"/>
              </a:ext>
            </a:extLst>
          </p:cNvPr>
          <p:cNvSpPr>
            <a:spLocks noGrp="1"/>
          </p:cNvSpPr>
          <p:nvPr>
            <p:ph idx="1"/>
          </p:nvPr>
        </p:nvSpPr>
        <p:spPr/>
        <p:txBody>
          <a:bodyPr>
            <a:noAutofit/>
          </a:bodyPr>
          <a:lstStyle/>
          <a:p>
            <a:r>
              <a:rPr lang="en-US" sz="2400" dirty="0">
                <a:effectLst/>
                <a:ea typeface="DengXian" panose="02010600030101010101" pitchFamily="2" charset="-122"/>
              </a:rPr>
              <a:t>Collusion </a:t>
            </a:r>
          </a:p>
          <a:p>
            <a:r>
              <a:rPr lang="en-US" sz="2400" dirty="0">
                <a:ea typeface="DengXian" panose="02010600030101010101" pitchFamily="2" charset="-122"/>
              </a:rPr>
              <a:t>G</a:t>
            </a:r>
            <a:r>
              <a:rPr lang="en-US" sz="2400" dirty="0">
                <a:effectLst/>
                <a:ea typeface="DengXian" panose="02010600030101010101" pitchFamily="2" charset="-122"/>
              </a:rPr>
              <a:t>roupthink </a:t>
            </a:r>
          </a:p>
          <a:p>
            <a:r>
              <a:rPr lang="en-US" sz="2400" dirty="0">
                <a:ea typeface="DengXian" panose="02010600030101010101" pitchFamily="2" charset="-122"/>
              </a:rPr>
              <a:t>S</a:t>
            </a:r>
            <a:r>
              <a:rPr lang="en-US" sz="2400" dirty="0">
                <a:effectLst/>
                <a:ea typeface="DengXian" panose="02010600030101010101" pitchFamily="2" charset="-122"/>
              </a:rPr>
              <a:t>capegoating </a:t>
            </a:r>
          </a:p>
          <a:p>
            <a:r>
              <a:rPr lang="en-US" sz="2400" dirty="0">
                <a:ea typeface="DengXian" panose="02010600030101010101" pitchFamily="2" charset="-122"/>
              </a:rPr>
              <a:t>C</a:t>
            </a:r>
            <a:r>
              <a:rPr lang="en-US" sz="2400" dirty="0">
                <a:effectLst/>
                <a:ea typeface="DengXian" panose="02010600030101010101" pitchFamily="2" charset="-122"/>
              </a:rPr>
              <a:t>losed boundaries </a:t>
            </a:r>
          </a:p>
          <a:p>
            <a:r>
              <a:rPr lang="en-US" sz="2400" dirty="0">
                <a:ea typeface="DengXian" panose="02010600030101010101" pitchFamily="2" charset="-122"/>
              </a:rPr>
              <a:t>S</a:t>
            </a:r>
            <a:r>
              <a:rPr lang="en-US" sz="2400" dirty="0">
                <a:effectLst/>
                <a:ea typeface="DengXian" panose="02010600030101010101" pitchFamily="2" charset="-122"/>
              </a:rPr>
              <a:t>tress and anxiety contagion </a:t>
            </a:r>
          </a:p>
          <a:p>
            <a:r>
              <a:rPr lang="en-US" sz="2400" dirty="0">
                <a:ea typeface="DengXian" panose="02010600030101010101" pitchFamily="2" charset="-122"/>
              </a:rPr>
              <a:t>O</a:t>
            </a:r>
            <a:r>
              <a:rPr lang="en-US" sz="2400" dirty="0">
                <a:effectLst/>
                <a:ea typeface="DengXian" panose="02010600030101010101" pitchFamily="2" charset="-122"/>
              </a:rPr>
              <a:t>rganizational amnesia </a:t>
            </a:r>
          </a:p>
          <a:p>
            <a:r>
              <a:rPr lang="en-US" sz="2400" dirty="0">
                <a:ea typeface="DengXian" panose="02010600030101010101" pitchFamily="2" charset="-122"/>
              </a:rPr>
              <a:t>U</a:t>
            </a:r>
            <a:r>
              <a:rPr lang="en-US" sz="2400" dirty="0">
                <a:effectLst/>
                <a:ea typeface="DengXian" panose="02010600030101010101" pitchFamily="2" charset="-122"/>
              </a:rPr>
              <a:t>nrecognized wounding </a:t>
            </a:r>
          </a:p>
          <a:p>
            <a:r>
              <a:rPr lang="en-US" sz="2400" dirty="0">
                <a:ea typeface="DengXian" panose="02010600030101010101" pitchFamily="2" charset="-122"/>
              </a:rPr>
              <a:t>U</a:t>
            </a:r>
            <a:r>
              <a:rPr lang="en-US" sz="2400" dirty="0">
                <a:effectLst/>
                <a:ea typeface="DengXian" panose="02010600030101010101" pitchFamily="2" charset="-122"/>
              </a:rPr>
              <a:t>nproductive relationships </a:t>
            </a:r>
          </a:p>
          <a:p>
            <a:r>
              <a:rPr lang="en-US" sz="2400" dirty="0">
                <a:ea typeface="DengXian" panose="02010600030101010101" pitchFamily="2" charset="-122"/>
              </a:rPr>
              <a:t>N</a:t>
            </a:r>
            <a:r>
              <a:rPr lang="en-US" sz="2400" dirty="0">
                <a:effectLst/>
                <a:ea typeface="DengXian" panose="02010600030101010101" pitchFamily="2" charset="-122"/>
              </a:rPr>
              <a:t>arrowing worldview </a:t>
            </a:r>
          </a:p>
          <a:p>
            <a:r>
              <a:rPr lang="en-US" sz="2400" dirty="0">
                <a:ea typeface="DengXian" panose="02010600030101010101" pitchFamily="2" charset="-122"/>
              </a:rPr>
              <a:t>D</a:t>
            </a:r>
            <a:r>
              <a:rPr lang="en-US" sz="2400" dirty="0">
                <a:effectLst/>
                <a:ea typeface="DengXian" panose="02010600030101010101" pitchFamily="2" charset="-122"/>
              </a:rPr>
              <a:t>epression</a:t>
            </a:r>
            <a:endParaRPr lang="en-US" sz="2400" dirty="0"/>
          </a:p>
        </p:txBody>
      </p:sp>
    </p:spTree>
    <p:extLst>
      <p:ext uri="{BB962C8B-B14F-4D97-AF65-F5344CB8AC3E}">
        <p14:creationId xmlns:p14="http://schemas.microsoft.com/office/powerpoint/2010/main" val="2676398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EB3FD-62D9-4DEB-B7FF-2D0FDF4B9F90}"/>
              </a:ext>
            </a:extLst>
          </p:cNvPr>
          <p:cNvSpPr>
            <a:spLocks noGrp="1"/>
          </p:cNvSpPr>
          <p:nvPr>
            <p:ph type="title"/>
          </p:nvPr>
        </p:nvSpPr>
        <p:spPr/>
        <p:txBody>
          <a:bodyPr/>
          <a:lstStyle/>
          <a:p>
            <a:r>
              <a:rPr lang="en-US" b="1" dirty="0"/>
              <a:t>Stress Types</a:t>
            </a:r>
          </a:p>
        </p:txBody>
      </p:sp>
      <p:sp>
        <p:nvSpPr>
          <p:cNvPr id="3" name="Content Placeholder 2">
            <a:extLst>
              <a:ext uri="{FF2B5EF4-FFF2-40B4-BE49-F238E27FC236}">
                <a16:creationId xmlns:a16="http://schemas.microsoft.com/office/drawing/2014/main" id="{57F89CBD-0C12-4ED2-9D0B-9C3BBF519C01}"/>
              </a:ext>
            </a:extLst>
          </p:cNvPr>
          <p:cNvSpPr>
            <a:spLocks noGrp="1"/>
          </p:cNvSpPr>
          <p:nvPr>
            <p:ph idx="1"/>
          </p:nvPr>
        </p:nvSpPr>
        <p:spPr/>
        <p:txBody>
          <a:bodyPr/>
          <a:lstStyle/>
          <a:p>
            <a:r>
              <a:rPr lang="en-US" sz="2800" i="1" dirty="0">
                <a:ea typeface="Times New Roman" panose="02020603050405020304" pitchFamily="18" charset="0"/>
              </a:rPr>
              <a:t>S</a:t>
            </a:r>
            <a:r>
              <a:rPr lang="en-US" sz="2800" i="1" dirty="0">
                <a:effectLst/>
                <a:ea typeface="Times New Roman" panose="02020603050405020304" pitchFamily="18" charset="0"/>
              </a:rPr>
              <a:t>econdary traumatic stress </a:t>
            </a:r>
            <a:r>
              <a:rPr lang="en-US" sz="2800" dirty="0">
                <a:effectLst/>
                <a:ea typeface="Times New Roman" panose="02020603050405020304" pitchFamily="18" charset="0"/>
              </a:rPr>
              <a:t>(STS), which is the emotional toll and distress resulting from co-experiencing the firsthand trauma expressed by another </a:t>
            </a:r>
          </a:p>
          <a:p>
            <a:r>
              <a:rPr lang="en-US" sz="2800" dirty="0">
                <a:effectLst/>
                <a:ea typeface="Times New Roman" panose="02020603050405020304" pitchFamily="18" charset="0"/>
              </a:rPr>
              <a:t>Post-traumatic stress disorder (PTSD)-like symptoms were found to be defining attributes of STS and included avoidance, intrusion, and arousal</a:t>
            </a:r>
            <a:endParaRPr lang="en-US" sz="2800" dirty="0">
              <a:effectLst/>
              <a:ea typeface="DengXian" panose="02010600030101010101" pitchFamily="2" charset="-122"/>
            </a:endParaRPr>
          </a:p>
          <a:p>
            <a:endParaRPr lang="en-US" dirty="0"/>
          </a:p>
        </p:txBody>
      </p:sp>
    </p:spTree>
    <p:extLst>
      <p:ext uri="{BB962C8B-B14F-4D97-AF65-F5344CB8AC3E}">
        <p14:creationId xmlns:p14="http://schemas.microsoft.com/office/powerpoint/2010/main" val="894696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A8F15-F8FF-401A-8A05-DEC4CD524685}"/>
              </a:ext>
            </a:extLst>
          </p:cNvPr>
          <p:cNvSpPr>
            <a:spLocks noGrp="1"/>
          </p:cNvSpPr>
          <p:nvPr>
            <p:ph type="title"/>
          </p:nvPr>
        </p:nvSpPr>
        <p:spPr/>
        <p:txBody>
          <a:bodyPr/>
          <a:lstStyle/>
          <a:p>
            <a:r>
              <a:rPr lang="en-US" sz="4400" b="1" dirty="0">
                <a:effectLst/>
                <a:ea typeface="DengXian" panose="02010600030101010101" pitchFamily="2" charset="-122"/>
                <a:cs typeface="Times New Roman" panose="02020603050405020304" pitchFamily="18" charset="0"/>
              </a:rPr>
              <a:t>The Role of The Supervisor/Middle Manager</a:t>
            </a:r>
            <a:endParaRPr lang="en-US" b="1" dirty="0"/>
          </a:p>
        </p:txBody>
      </p:sp>
      <p:sp>
        <p:nvSpPr>
          <p:cNvPr id="3" name="Content Placeholder 2">
            <a:extLst>
              <a:ext uri="{FF2B5EF4-FFF2-40B4-BE49-F238E27FC236}">
                <a16:creationId xmlns:a16="http://schemas.microsoft.com/office/drawing/2014/main" id="{16AAA849-118E-4EE5-A817-8EBFA19648CB}"/>
              </a:ext>
            </a:extLst>
          </p:cNvPr>
          <p:cNvSpPr>
            <a:spLocks noGrp="1"/>
          </p:cNvSpPr>
          <p:nvPr>
            <p:ph idx="1"/>
          </p:nvPr>
        </p:nvSpPr>
        <p:spPr/>
        <p:txBody>
          <a:bodyPr>
            <a:normAutofit/>
          </a:bodyPr>
          <a:lstStyle/>
          <a:p>
            <a:endParaRPr lang="en-US" sz="1800" dirty="0">
              <a:latin typeface="Times New Roman" panose="02020603050405020304" pitchFamily="18" charset="0"/>
              <a:ea typeface="DengXian" panose="02010600030101010101" pitchFamily="2" charset="-122"/>
            </a:endParaRPr>
          </a:p>
          <a:p>
            <a:r>
              <a:rPr lang="en-US" dirty="0">
                <a:effectLst/>
                <a:ea typeface="DengXian" panose="02010600030101010101" pitchFamily="2" charset="-122"/>
              </a:rPr>
              <a:t>Trauma-informed supervisors may be able to mitigate such symptoms when knowledgeable support is offered to the bedside nurse who is experiencing secondary traumatic stress.</a:t>
            </a:r>
            <a:endParaRPr lang="en-US" dirty="0">
              <a:effectLst/>
              <a:ea typeface="Times New Roman" panose="02020603050405020304" pitchFamily="18" charset="0"/>
            </a:endParaRPr>
          </a:p>
          <a:p>
            <a:endParaRPr lang="en-US" dirty="0">
              <a:ea typeface="Times New Roman" panose="02020603050405020304" pitchFamily="18" charset="0"/>
            </a:endParaRPr>
          </a:p>
          <a:p>
            <a:r>
              <a:rPr lang="en-US" dirty="0">
                <a:effectLst/>
                <a:ea typeface="Times New Roman" panose="02020603050405020304" pitchFamily="18" charset="0"/>
              </a:rPr>
              <a:t>Trauma-informed organizations infuse and sustain trauma awareness, knowledge, and skills into their organizational cultures, practices, and policies.</a:t>
            </a:r>
          </a:p>
          <a:p>
            <a:endParaRPr lang="en-US" dirty="0"/>
          </a:p>
        </p:txBody>
      </p:sp>
    </p:spTree>
    <p:extLst>
      <p:ext uri="{BB962C8B-B14F-4D97-AF65-F5344CB8AC3E}">
        <p14:creationId xmlns:p14="http://schemas.microsoft.com/office/powerpoint/2010/main" val="3837744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20EDD-7F8D-4559-AE9C-E8D168AEA182}"/>
              </a:ext>
            </a:extLst>
          </p:cNvPr>
          <p:cNvSpPr>
            <a:spLocks noGrp="1"/>
          </p:cNvSpPr>
          <p:nvPr>
            <p:ph type="title"/>
          </p:nvPr>
        </p:nvSpPr>
        <p:spPr>
          <a:xfrm>
            <a:off x="838200" y="604911"/>
            <a:ext cx="10515600" cy="1085777"/>
          </a:xfrm>
        </p:spPr>
        <p:txBody>
          <a:bodyPr>
            <a:normAutofit fontScale="90000"/>
          </a:bodyPr>
          <a:lstStyle/>
          <a:p>
            <a:r>
              <a:rPr lang="en-US" sz="4400" b="1" dirty="0">
                <a:effectLst/>
                <a:ea typeface="DengXian" panose="02010600030101010101" pitchFamily="2" charset="-122"/>
                <a:cs typeface="Times New Roman" panose="02020603050405020304" pitchFamily="18" charset="0"/>
              </a:rPr>
              <a:t>A Healing Organization</a:t>
            </a:r>
            <a:br>
              <a:rPr lang="en-US" sz="4400" dirty="0">
                <a:effectLst/>
                <a:latin typeface="Calibri" panose="020F0502020204030204" pitchFamily="34" charset="0"/>
                <a:ea typeface="DengXian" panose="02010600030101010101" pitchFamily="2" charset="-122"/>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6A24571-EFEF-4BCF-88FC-6BF5F3C29D3A}"/>
              </a:ext>
            </a:extLst>
          </p:cNvPr>
          <p:cNvSpPr>
            <a:spLocks noGrp="1"/>
          </p:cNvSpPr>
          <p:nvPr>
            <p:ph idx="1"/>
          </p:nvPr>
        </p:nvSpPr>
        <p:spPr>
          <a:xfrm>
            <a:off x="838200" y="1507572"/>
            <a:ext cx="10515600" cy="4351338"/>
          </a:xfrm>
        </p:spPr>
        <p:txBody>
          <a:bodyPr>
            <a:normAutofit fontScale="92500" lnSpcReduction="10000"/>
          </a:bodyPr>
          <a:lstStyle/>
          <a:p>
            <a:r>
              <a:rPr lang="en-US" sz="3200" dirty="0">
                <a:effectLst/>
                <a:ea typeface="Calibri" panose="020F0502020204030204" pitchFamily="34" charset="0"/>
                <a:cs typeface="Times New Roman" panose="02020603050405020304" pitchFamily="18" charset="0"/>
              </a:rPr>
              <a:t>A trauma-informed organization is also a healing organization. </a:t>
            </a:r>
          </a:p>
          <a:p>
            <a:r>
              <a:rPr lang="en-US" sz="3200" i="1" dirty="0">
                <a:effectLst/>
                <a:ea typeface="Calibri" panose="020F0502020204030204" pitchFamily="34" charset="0"/>
                <a:cs typeface="Times New Roman" panose="02020603050405020304" pitchFamily="18" charset="0"/>
              </a:rPr>
              <a:t>Healing</a:t>
            </a:r>
            <a:r>
              <a:rPr lang="en-US" sz="3200" dirty="0">
                <a:effectLst/>
                <a:ea typeface="Calibri" panose="020F0502020204030204" pitchFamily="34" charset="0"/>
                <a:cs typeface="Times New Roman" panose="02020603050405020304" pitchFamily="18" charset="0"/>
              </a:rPr>
              <a:t> is defined as action that enables relationships to restore an employee’s interpersonal connections (Powley, 2012, 2013). </a:t>
            </a:r>
          </a:p>
          <a:p>
            <a:r>
              <a:rPr lang="en-US" sz="3200" dirty="0">
                <a:effectLst/>
                <a:ea typeface="Calibri" panose="020F0502020204030204" pitchFamily="34" charset="0"/>
                <a:cs typeface="Times New Roman" panose="02020603050405020304" pitchFamily="18" charset="0"/>
              </a:rPr>
              <a:t>Healing moves the organization from a disabled state to a place of renewed energy (Powley, 2012).</a:t>
            </a:r>
          </a:p>
          <a:p>
            <a:r>
              <a:rPr lang="en-US" sz="3200" dirty="0">
                <a:effectLst/>
                <a:ea typeface="Calibri" panose="020F0502020204030204" pitchFamily="34" charset="0"/>
                <a:cs typeface="Times New Roman" panose="02020603050405020304" pitchFamily="18" charset="0"/>
              </a:rPr>
              <a:t>Organizational healing requires attention to employee’s well-being, as employees also transformed are healed.</a:t>
            </a:r>
          </a:p>
          <a:p>
            <a:r>
              <a:rPr lang="en-US" sz="3200" dirty="0">
                <a:effectLst/>
                <a:ea typeface="Calibri" panose="020F0502020204030204" pitchFamily="34" charset="0"/>
                <a:cs typeface="Times New Roman" panose="02020603050405020304" pitchFamily="18" charset="0"/>
              </a:rPr>
              <a:t>Employee’s well-being can be measured by factors such as mental and physical health, psychological functioning, and demonstrated behaviors (Gallego-Toledo, 2015). </a:t>
            </a:r>
            <a:endParaRPr lang="en-US" sz="3200" dirty="0">
              <a:effectLst/>
              <a:ea typeface="DengXian" panose="02010600030101010101" pitchFamily="2" charset="-122"/>
              <a:cs typeface="Times New Roman" panose="02020603050405020304" pitchFamily="18" charset="0"/>
            </a:endParaRPr>
          </a:p>
          <a:p>
            <a:endParaRPr lang="en-US" dirty="0"/>
          </a:p>
        </p:txBody>
      </p:sp>
    </p:spTree>
    <p:extLst>
      <p:ext uri="{BB962C8B-B14F-4D97-AF65-F5344CB8AC3E}">
        <p14:creationId xmlns:p14="http://schemas.microsoft.com/office/powerpoint/2010/main" val="4263917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4962</TotalTime>
  <Words>1653</Words>
  <Application>Microsoft Office PowerPoint</Application>
  <PresentationFormat>Widescreen</PresentationFormat>
  <Paragraphs>121</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Symbol</vt:lpstr>
      <vt:lpstr>Times New Roman</vt:lpstr>
      <vt:lpstr>Office Theme</vt:lpstr>
      <vt:lpstr>Visionary Leadership in Healthcare  Excellence in Practice, Policy, and Ethics</vt:lpstr>
      <vt:lpstr>  Chapter 7. Leadership Roles in Mitigating Organizational Trauma  </vt:lpstr>
      <vt:lpstr>Learning Objectives</vt:lpstr>
      <vt:lpstr>Organizational Trauma </vt:lpstr>
      <vt:lpstr>Organizational trauma may occur through four different avenues:</vt:lpstr>
      <vt:lpstr>Patterns of Trauma in Organizations </vt:lpstr>
      <vt:lpstr>Stress Types</vt:lpstr>
      <vt:lpstr>The Role of The Supervisor/Middle Manager</vt:lpstr>
      <vt:lpstr>A Healing Organization </vt:lpstr>
      <vt:lpstr>A Healing Culture</vt:lpstr>
      <vt:lpstr>Becoming Whole </vt:lpstr>
      <vt:lpstr>Praxis of Embracing </vt:lpstr>
      <vt:lpstr>Patterning of Embracing the Organization for Healing </vt:lpstr>
      <vt:lpstr>Organizational Transformation </vt:lpstr>
      <vt:lpstr>A Framework for Organizations and Systems to Address Trauma</vt:lpstr>
      <vt:lpstr>The Sanctuary Model®</vt:lpstr>
      <vt:lpstr>Organizational Post-Traumatic Growth</vt:lpstr>
      <vt:lpstr>Implications for Nursing: Integrating Into Praxis  </vt:lpstr>
      <vt:lpstr>Summary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dc:title>
  <dc:creator>Hardin,Sonya R</dc:creator>
  <cp:lastModifiedBy>Jill Stanley</cp:lastModifiedBy>
  <cp:revision>24</cp:revision>
  <dcterms:created xsi:type="dcterms:W3CDTF">2021-05-05T00:15:29Z</dcterms:created>
  <dcterms:modified xsi:type="dcterms:W3CDTF">2022-01-26T16:08:03Z</dcterms:modified>
</cp:coreProperties>
</file>