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261" r:id="rId8"/>
    <p:sldId id="262" r:id="rId9"/>
    <p:sldId id="263" r:id="rId10"/>
    <p:sldId id="264" r:id="rId11"/>
    <p:sldId id="275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7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 Stanley" userId="8e0e8236-892f-4a03-81d6-aa217787c5a2" providerId="ADAL" clId="{BE45A4DD-791D-48FF-A067-C16F19443D90}"/>
    <pc:docChg chg="custSel modSld">
      <pc:chgData name="Jill Stanley" userId="8e0e8236-892f-4a03-81d6-aa217787c5a2" providerId="ADAL" clId="{BE45A4DD-791D-48FF-A067-C16F19443D90}" dt="2022-01-26T17:43:08.887" v="53" actId="20577"/>
      <pc:docMkLst>
        <pc:docMk/>
      </pc:docMkLst>
      <pc:sldChg chg="modSp mod">
        <pc:chgData name="Jill Stanley" userId="8e0e8236-892f-4a03-81d6-aa217787c5a2" providerId="ADAL" clId="{BE45A4DD-791D-48FF-A067-C16F19443D90}" dt="2022-01-26T17:43:08.887" v="53" actId="20577"/>
        <pc:sldMkLst>
          <pc:docMk/>
          <pc:sldMk cId="3157627158" sldId="257"/>
        </pc:sldMkLst>
        <pc:spChg chg="mod">
          <ac:chgData name="Jill Stanley" userId="8e0e8236-892f-4a03-81d6-aa217787c5a2" providerId="ADAL" clId="{BE45A4DD-791D-48FF-A067-C16F19443D90}" dt="2022-01-26T17:43:08.887" v="53" actId="20577"/>
          <ac:spMkLst>
            <pc:docMk/>
            <pc:sldMk cId="3157627158" sldId="257"/>
            <ac:spMk id="2" creationId="{AC5BC741-C5AC-D442-BD5E-3CB09AC01B23}"/>
          </ac:spMkLst>
        </pc:spChg>
        <pc:spChg chg="mod">
          <ac:chgData name="Jill Stanley" userId="8e0e8236-892f-4a03-81d6-aa217787c5a2" providerId="ADAL" clId="{BE45A4DD-791D-48FF-A067-C16F19443D90}" dt="2022-01-26T15:33:08.187" v="31" actId="113"/>
          <ac:spMkLst>
            <pc:docMk/>
            <pc:sldMk cId="3157627158" sldId="257"/>
            <ac:spMk id="3" creationId="{27B60616-8459-9142-BC2F-F386CB7E0EEB}"/>
          </ac:spMkLst>
        </pc:spChg>
      </pc:sldChg>
      <pc:sldChg chg="modSp mod">
        <pc:chgData name="Jill Stanley" userId="8e0e8236-892f-4a03-81d6-aa217787c5a2" providerId="ADAL" clId="{BE45A4DD-791D-48FF-A067-C16F19443D90}" dt="2022-01-26T15:33:59.740" v="45" actId="12"/>
        <pc:sldMkLst>
          <pc:docMk/>
          <pc:sldMk cId="1428206262" sldId="258"/>
        </pc:sldMkLst>
        <pc:spChg chg="mod">
          <ac:chgData name="Jill Stanley" userId="8e0e8236-892f-4a03-81d6-aa217787c5a2" providerId="ADAL" clId="{BE45A4DD-791D-48FF-A067-C16F19443D90}" dt="2022-01-26T15:33:18.992" v="40" actId="20577"/>
          <ac:spMkLst>
            <pc:docMk/>
            <pc:sldMk cId="1428206262" sldId="258"/>
            <ac:spMk id="2" creationId="{EBD68E38-70D8-8E48-A774-8EFB89962BBA}"/>
          </ac:spMkLst>
        </pc:spChg>
        <pc:spChg chg="mod">
          <ac:chgData name="Jill Stanley" userId="8e0e8236-892f-4a03-81d6-aa217787c5a2" providerId="ADAL" clId="{BE45A4DD-791D-48FF-A067-C16F19443D90}" dt="2022-01-26T15:33:59.740" v="45" actId="12"/>
          <ac:spMkLst>
            <pc:docMk/>
            <pc:sldMk cId="1428206262" sldId="258"/>
            <ac:spMk id="3" creationId="{DC93441A-6924-3242-B034-5926DE4ED8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AF65-18B4-B84F-8697-9F29D86E0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A77C3-A644-E14A-9B30-7F29F55B5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1C14A-10F1-7A44-8735-BA3D4196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51771-15A9-6A45-808B-0F368487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96851-BC8D-3B4D-9E5E-3F7E49A5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73B6C-CAA1-324C-85AC-EDE73131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9AD40-A85A-414A-A4E6-A76BAE0DE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3AC2A-5AD8-D544-BA8D-29E4FE6E2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12AFB-6E9E-0848-B7DA-D74FCFED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C0B14-E7BF-CB41-A2E8-AFDAC279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0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DED4B-AFBF-D647-B1AA-CED21E1B1E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EA0B17-9E01-AD48-B600-3D96CC09C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ED669-92E9-C241-8FEC-73E77A615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C5FAF-AF3D-434B-B7AC-7659C99C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29A9E-F041-374B-89A4-B211D607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6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EFCB4-DF2D-E142-B8ED-661EE3C55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A8F55-A366-BD41-98B6-71AF7DC79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AAD10-370D-AD48-B53A-73E791021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F2F33-0C90-C54E-8548-446095B6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7415D-360D-BE4A-8C31-17ED961C1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6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40416-615D-FC44-AB28-04AA02F1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89418B-4698-9F48-BFCF-BF4AAE34D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C400E-9027-C64B-9881-3D89A6444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56570-3830-1E44-924C-58E7A346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2A72E-94D0-4647-9DED-C85EB747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0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46F34-5ACA-2F46-A9D2-79E74EBD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C08D9-A4FF-4948-B361-A356DCBC0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6819C-DF08-7F49-A282-B4E297A52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65DA4-8BCB-7E48-8A60-A097467E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7042E-7DFA-204B-82D3-4CC62D5FB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14C65-1C9F-D448-BE51-5ADB4D0F1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7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50F4-D596-2D44-8CDC-F477F5537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CAD1-B09A-984A-B235-A0CA73B97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58D9D-2A0C-8845-8171-4648AB6A3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6E5FD0-C563-D041-A8CF-44D2D8F93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378E20-86AB-F34E-964A-11A906516F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FD7F97-0939-A244-9002-10657732A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11BD30-EE1E-E345-BF2D-1D158341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674F7F-F3F5-AC48-AEB2-C024611F5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8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2E24E-D2DC-DF4B-991E-3BC35381A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5BA45-904A-9443-AC9E-F3EEA314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B7396-91E6-5547-956E-D49FC9F9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440B9-491B-A646-B47B-BEEF0ECA1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5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2C2AD-75C7-414F-B5F6-99B9A0E7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2A4A63-A45D-3A4B-A40B-7D3A2BD5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9AA32-B24B-904B-B0E1-30C01D12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6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2679-09D7-E541-A182-31C7ED41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F4693-3891-EC4A-8E99-5CA4D7675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83C8E-8484-D546-AA14-9B307E4ED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AFF08-FAAE-A541-8440-CED90102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D2446-F72B-7C41-AD3E-D6DA3315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71342-A6BE-D949-ABBF-9A1F45AD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1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9A2B-0534-E84D-9179-D07D65B88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0AA6CC-6257-4847-AC79-78E1C0981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D1A31-5B72-AC4B-BB63-EC993DEF9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29921-0E07-F94E-A1CF-3BFCEC29A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CCBA3-6CEB-C144-90ED-CDACEF5E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9A94BD-B28E-0443-9731-CAD980C5B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5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AE1FE4-7CC5-7642-B87C-A6C1913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62F8C-EFB5-DE41-9D14-551156E18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E3502-26C3-5941-9DFF-99496E3B6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99BD1-9CAF-D94B-960B-B818FD67FE3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5F153-54AF-1D41-8EFE-2715F67E43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94563-C8DE-C543-9BC4-55EC63C8C3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4D179-0B07-E24F-87CD-096793364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1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yamericannurse.com/the-power-of-self-care-an-energy-model-to-combat-clinician-burnout/#:~:text=Wellness-,The%20power%20of%20self%2Dcare%3A%20An%20ENERGY,model%20to%20combat%20clinician%20burnout&amp;text=It's%20more%20important%20than%20ever,Takeaways%3A&amp;text=The%20ENERGY%20model%20provides%20clinicians,stress%20and%20job%2Drelated%20burnout." TargetMode="External"/><Relationship Id="rId3" Type="http://schemas.openxmlformats.org/officeDocument/2006/relationships/hyperlink" Target="https://online.hbs.edu/blog/post/emotional-intelligence-in-leadership" TargetMode="External"/><Relationship Id="rId7" Type="http://schemas.openxmlformats.org/officeDocument/2006/relationships/hyperlink" Target="https://doi.org/10.1016/j.mnl.2020.04.002" TargetMode="External"/><Relationship Id="rId12" Type="http://schemas.openxmlformats.org/officeDocument/2006/relationships/hyperlink" Target="https://doi.org/10.1016/j.ijnss.2018.04.010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4037/ccn2020621" TargetMode="External"/><Relationship Id="rId11" Type="http://schemas.openxmlformats.org/officeDocument/2006/relationships/hyperlink" Target="https://eastcarolina.summon.serialssolutions.com/#!/search?bookMark=ePnHCXMwTV3NDsIgDCbGg7_v0BdYgtvqijdjND6AHg2BAcl2mEbn-7uCfzeaUA4NtA35vq8zsTSMze76yOFy4q30EzFVTds9WCN7RVFfdCVHPPoNGRxQ5OO_9eT7TYIKFdFUXIawQSTZwDVAz0a6_GxGwAMwkgn--WHQdHFnat8gtW8b2MJPJRkSQ2Qhxv39OSTk82F_2h2z9yCCrB4Su8yc9JaCNblRRrl1ZU1J6CtFz" TargetMode="External"/><Relationship Id="rId5" Type="http://schemas.openxmlformats.org/officeDocument/2006/relationships/hyperlink" Target="https://doi.org/10.1080/13561820.2019.1641476" TargetMode="External"/><Relationship Id="rId10" Type="http://schemas.openxmlformats.org/officeDocument/2006/relationships/hyperlink" Target="https://doi.org/10.1016/j.ijnss.2018.12.001" TargetMode="External"/><Relationship Id="rId4" Type="http://schemas.openxmlformats.org/officeDocument/2006/relationships/hyperlink" Target="https://doi.org/10.1016/j.apnr.2020.151316" TargetMode="External"/><Relationship Id="rId9" Type="http://schemas.openxmlformats.org/officeDocument/2006/relationships/hyperlink" Target="https://doi.org/10.1111/jonm.1273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A21FA-EBE2-0A4D-8C8C-C087E61EB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3581"/>
            <a:ext cx="9144000" cy="2572381"/>
          </a:xfrm>
        </p:spPr>
        <p:txBody>
          <a:bodyPr>
            <a:noAutofit/>
          </a:bodyPr>
          <a:lstStyle/>
          <a:p>
            <a:r>
              <a:rPr lang="en-US" sz="4400" dirty="0"/>
              <a:t>Visionary Leadership in Healthcare</a:t>
            </a:r>
            <a:br>
              <a:rPr lang="en-US" sz="4400" dirty="0"/>
            </a:br>
            <a:r>
              <a:rPr lang="en-US" sz="4400" dirty="0"/>
              <a:t> </a:t>
            </a:r>
            <a:r>
              <a:rPr lang="en-US" sz="3200" dirty="0"/>
              <a:t>Excellence in Practice, Policy, and Ethics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5727D-0293-C748-9A35-AD73255732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Holly Wei</a:t>
            </a:r>
            <a:r>
              <a:rPr lang="en-US" dirty="0"/>
              <a:t>, PhD, RN, NEA-BC, FAAN </a:t>
            </a:r>
          </a:p>
          <a:p>
            <a:r>
              <a:rPr lang="en-US" b="1" dirty="0"/>
              <a:t>Sara Horton-Deutsch</a:t>
            </a:r>
            <a:r>
              <a:rPr lang="en-US" dirty="0"/>
              <a:t>, PhD, RN</a:t>
            </a:r>
            <a:r>
              <a:rPr lang="en-US"/>
              <a:t>, </a:t>
            </a:r>
            <a:r>
              <a:rPr lang="en-US" i="0" u="none" strike="noStrike" baseline="0">
                <a:solidFill>
                  <a:srgbClr val="211D1E"/>
                </a:solidFill>
              </a:rPr>
              <a:t>PMHCNS, </a:t>
            </a:r>
            <a:r>
              <a:rPr lang="en-US"/>
              <a:t>FAAN</a:t>
            </a:r>
            <a:r>
              <a:rPr lang="en-US" dirty="0"/>
              <a:t>, ANEF</a:t>
            </a:r>
          </a:p>
        </p:txBody>
      </p:sp>
    </p:spTree>
    <p:extLst>
      <p:ext uri="{BB962C8B-B14F-4D97-AF65-F5344CB8AC3E}">
        <p14:creationId xmlns:p14="http://schemas.microsoft.com/office/powerpoint/2010/main" val="3433711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0B558-572F-A046-835D-D585B6F3B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Politics “p”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502E4-27BA-E440-A748-E50FD4124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Understanding organizational politics important to career advancement</a:t>
            </a:r>
          </a:p>
          <a:p>
            <a:r>
              <a:rPr lang="en-US" dirty="0"/>
              <a:t>Advancement provides opportunity to influence change and culture</a:t>
            </a:r>
          </a:p>
          <a:p>
            <a:r>
              <a:rPr lang="en-US" dirty="0"/>
              <a:t>Identifying political structure </a:t>
            </a:r>
          </a:p>
          <a:p>
            <a:pPr lvl="1"/>
            <a:r>
              <a:rPr lang="en-US" dirty="0"/>
              <a:t>Seek advice from a seasoned leader who is successful</a:t>
            </a:r>
          </a:p>
          <a:p>
            <a:pPr lvl="1"/>
            <a:r>
              <a:rPr lang="en-US" dirty="0"/>
              <a:t>Observe how successful leaders communicate </a:t>
            </a:r>
          </a:p>
          <a:p>
            <a:pPr lvl="1"/>
            <a:r>
              <a:rPr lang="en-US" dirty="0"/>
              <a:t>Identify formal and informal (shadow) systems important to success</a:t>
            </a:r>
          </a:p>
          <a:p>
            <a:r>
              <a:rPr lang="en-US" dirty="0"/>
              <a:t>Tips on successful proposals</a:t>
            </a:r>
          </a:p>
          <a:p>
            <a:pPr lvl="1"/>
            <a:r>
              <a:rPr lang="en-US" dirty="0"/>
              <a:t>Frame proposal to align with strategic priorities</a:t>
            </a:r>
          </a:p>
          <a:p>
            <a:pPr lvl="1"/>
            <a:r>
              <a:rPr lang="en-US" dirty="0"/>
              <a:t>Develop human capital (intellectual, social, and political)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157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Power combined with politics provides the ability to influence decisions.</a:t>
            </a:r>
          </a:p>
        </p:txBody>
      </p:sp>
    </p:spTree>
    <p:extLst>
      <p:ext uri="{BB962C8B-B14F-4D97-AF65-F5344CB8AC3E}">
        <p14:creationId xmlns:p14="http://schemas.microsoft.com/office/powerpoint/2010/main" val="3865805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4CF1E-A933-2542-ADB0-AF2D3D74E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Sources of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3005F-F65C-EF49-B596-D8C35BCC6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01582"/>
            <a:ext cx="10646113" cy="5001941"/>
          </a:xfrm>
        </p:spPr>
        <p:txBody>
          <a:bodyPr>
            <a:normAutofit lnSpcReduction="10000"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US" dirty="0"/>
              <a:t>Coercive power—a perceived or real fear of one person by another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Reward power—the belief that someone may bestow a reward or favor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Legitimate (or positional) power—power associated with an organizational position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Expert power—the power derived from an individual’s expertise or unique talents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Referent power—the power generated from association with another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Information power—the belief that one has power based on special information the person has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Connection power—the power derived from being connected with an individual or organization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Empowerment—a source of power when one in power shares authority and/or influence </a:t>
            </a:r>
          </a:p>
          <a:p>
            <a:pPr marL="457200" lvl="1" indent="0">
              <a:buNone/>
            </a:pPr>
            <a:r>
              <a:rPr lang="en-US" dirty="0"/>
              <a:t>(Disch, 2020, p. 5)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506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BE18F-231C-E94F-B173-337D44E20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Cultivation of Power: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FF1A5-30C8-FF47-AD55-B5AEB6621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a power base</a:t>
            </a:r>
          </a:p>
          <a:p>
            <a:pPr lvl="1"/>
            <a:r>
              <a:rPr lang="en-US" dirty="0"/>
              <a:t>Position power may be enhanced by assisting other leaders</a:t>
            </a:r>
          </a:p>
          <a:p>
            <a:pPr lvl="1"/>
            <a:r>
              <a:rPr lang="en-US" dirty="0"/>
              <a:t>Referent power: Developing relationships with experts and more senior leaders </a:t>
            </a:r>
          </a:p>
          <a:p>
            <a:pPr lvl="1"/>
            <a:r>
              <a:rPr lang="en-US" dirty="0"/>
              <a:t>Expert power: Becoming the “go-to” person in a specific area or new service </a:t>
            </a:r>
          </a:p>
          <a:p>
            <a:pPr lvl="1"/>
            <a:r>
              <a:rPr lang="en-US" dirty="0"/>
              <a:t>Increased responsibility leads to information and connection power</a:t>
            </a:r>
          </a:p>
          <a:p>
            <a:r>
              <a:rPr lang="en-US" dirty="0"/>
              <a:t>Transition to empowerment of the team </a:t>
            </a:r>
          </a:p>
          <a:p>
            <a:pPr lvl="1"/>
            <a:r>
              <a:rPr lang="en-US" dirty="0"/>
              <a:t>Ideally power isn’t just concentrated at the top</a:t>
            </a:r>
          </a:p>
          <a:p>
            <a:pPr lvl="1"/>
            <a:r>
              <a:rPr lang="en-US" dirty="0"/>
              <a:t>Successful leaders empower the team to initiate change and improve care at all levels of an organization. (Porter O’Grady &amp; Malloch, 2018)</a:t>
            </a:r>
          </a:p>
        </p:txBody>
      </p:sp>
    </p:spTree>
    <p:extLst>
      <p:ext uri="{BB962C8B-B14F-4D97-AF65-F5344CB8AC3E}">
        <p14:creationId xmlns:p14="http://schemas.microsoft.com/office/powerpoint/2010/main" val="2600883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D9C8F-FAF5-C34C-A74D-1116C63F7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Effective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062C8-63F6-2F4B-AB5F-E38385A62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Communication: “a mechanism or strategic tool through which planned and intentional leadership outcomes occur” </a:t>
            </a:r>
            <a:r>
              <a:rPr lang="en-US" sz="1200" dirty="0"/>
              <a:t>(Ruben &amp; Gigliotti, 2016, p. 467)</a:t>
            </a:r>
          </a:p>
          <a:p>
            <a:r>
              <a:rPr lang="en-US" dirty="0"/>
              <a:t>Classical Linear Model: Sender sends message to Receiver who interprets and acts upon message</a:t>
            </a:r>
          </a:p>
          <a:p>
            <a:r>
              <a:rPr lang="en-US" dirty="0">
                <a:sym typeface="Wingdings" panose="05000000000000000000" pitchFamily="2" charset="2"/>
              </a:rPr>
              <a:t>Interactional Model: Sender sends message to Receiver who interprets and acts upon message and sends message back to the sender. Non-verbal and verbal cues are involved.</a:t>
            </a:r>
          </a:p>
          <a:p>
            <a:r>
              <a:rPr lang="en-US" dirty="0">
                <a:sym typeface="Wingdings" panose="05000000000000000000" pitchFamily="2" charset="2"/>
              </a:rPr>
              <a:t>Systems Model: Sender sends message to Receiver who interprets, acts upon it, and sends message back. Factors in life experiences such as culture, values, aspirations, and education.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E7C54B-E935-4C16-9ECB-D765D34628F6}"/>
              </a:ext>
            </a:extLst>
          </p:cNvPr>
          <p:cNvSpPr txBox="1"/>
          <p:nvPr/>
        </p:nvSpPr>
        <p:spPr>
          <a:xfrm>
            <a:off x="8435083" y="5910238"/>
            <a:ext cx="17341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(Ruben &amp; Gigliotti, 2016)</a:t>
            </a:r>
          </a:p>
        </p:txBody>
      </p:sp>
    </p:spTree>
    <p:extLst>
      <p:ext uri="{BB962C8B-B14F-4D97-AF65-F5344CB8AC3E}">
        <p14:creationId xmlns:p14="http://schemas.microsoft.com/office/powerpoint/2010/main" val="2348524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62BAE-BEC6-E441-B982-73689486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b="1" dirty="0"/>
              <a:t>Communication: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69AE0-E562-5B43-A11E-4A5565514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Target Audience – choose the most appropriate mode of communication</a:t>
            </a:r>
          </a:p>
          <a:p>
            <a:r>
              <a:rPr lang="en-US" dirty="0"/>
              <a:t>Message – consider what needs to be conveyed and how often that message needs to be conveyed</a:t>
            </a:r>
          </a:p>
          <a:p>
            <a:r>
              <a:rPr lang="en-US" dirty="0"/>
              <a:t>Time – how soon the message needs to be conveyed</a:t>
            </a:r>
          </a:p>
          <a:p>
            <a:r>
              <a:rPr lang="en-US" dirty="0"/>
              <a:t>Potential Impact of Message – anticipate how the message will be received by the audience and any potential actions by the receivers</a:t>
            </a:r>
          </a:p>
          <a:p>
            <a:r>
              <a:rPr lang="en-US" dirty="0"/>
              <a:t>Method – consider the best method for the message. More sensitive messages may need to be delivered in person.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06D25B-2C51-4902-82A5-D9529C0DB2E0}"/>
              </a:ext>
            </a:extLst>
          </p:cNvPr>
          <p:cNvSpPr txBox="1"/>
          <p:nvPr/>
        </p:nvSpPr>
        <p:spPr>
          <a:xfrm>
            <a:off x="8712486" y="5814780"/>
            <a:ext cx="1744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(Sherman, 2021)</a:t>
            </a:r>
          </a:p>
        </p:txBody>
      </p:sp>
    </p:spTree>
    <p:extLst>
      <p:ext uri="{BB962C8B-B14F-4D97-AF65-F5344CB8AC3E}">
        <p14:creationId xmlns:p14="http://schemas.microsoft.com/office/powerpoint/2010/main" val="1241907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E220A-108E-2041-9B9A-214AD9CFD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Conflict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FC73C-CB73-C143-9534-2529C89D6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Horizontal violence or incivility</a:t>
            </a:r>
          </a:p>
          <a:p>
            <a:r>
              <a:rPr lang="en-US" dirty="0"/>
              <a:t>Can originate from differences in gender, culture, ethnicity, race, income, education, personal beliefs, and ethics and be influenced by mental health, intelligence, and emotional maturity. </a:t>
            </a:r>
            <a:r>
              <a:rPr lang="en-US" sz="1200" dirty="0"/>
              <a:t>(Porter-O’Grady &amp; Malloch, 2011).</a:t>
            </a:r>
          </a:p>
          <a:p>
            <a:r>
              <a:rPr lang="en-US" dirty="0"/>
              <a:t>Healthcare environments that contain such conflict have been linked to nurses’ intent to leave, increasing turnover rates of staff nurses. </a:t>
            </a:r>
            <a:r>
              <a:rPr lang="en-US" sz="1200" dirty="0"/>
              <a:t>(Reinhardt, et al., 2020)</a:t>
            </a:r>
          </a:p>
          <a:p>
            <a:r>
              <a:rPr lang="en-US" dirty="0"/>
              <a:t>Framework for decreasing horizontal violence/incivility: American Association of Critical-Care Nurses, “Healthy Work Environment”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926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DB40D-79EB-A443-A679-89A335CF3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Managing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D7E5C-F535-BB44-A7C7-18B42DE28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Bring involved individuals together and establish safe and professional milieu for the meeting.</a:t>
            </a:r>
          </a:p>
          <a:p>
            <a:r>
              <a:rPr lang="en-US" dirty="0"/>
              <a:t>Identify ground rules for the group to abide by during discussions.</a:t>
            </a:r>
          </a:p>
          <a:p>
            <a:r>
              <a:rPr lang="en-US" dirty="0"/>
              <a:t>Have each member of the conflict share their concerns/statements.</a:t>
            </a:r>
          </a:p>
          <a:p>
            <a:r>
              <a:rPr lang="en-US" dirty="0"/>
              <a:t>Do not allow interruptions; permit commentary after each speaker.</a:t>
            </a:r>
          </a:p>
          <a:p>
            <a:r>
              <a:rPr lang="en-US" dirty="0"/>
              <a:t>Identify commonalities between the parties.</a:t>
            </a:r>
          </a:p>
          <a:p>
            <a:r>
              <a:rPr lang="en-US" dirty="0"/>
              <a:t>Assist each team member to identify a common solution or intervention that addresses the concerns.</a:t>
            </a:r>
          </a:p>
          <a:p>
            <a:r>
              <a:rPr lang="en-US" dirty="0"/>
              <a:t>Help the group to visualize a common goal.</a:t>
            </a:r>
          </a:p>
          <a:p>
            <a:r>
              <a:rPr lang="en-US" dirty="0"/>
              <a:t>Establish follow-up as needed.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17653D-04CF-4F38-9DB1-2B2B9F90A32E}"/>
              </a:ext>
            </a:extLst>
          </p:cNvPr>
          <p:cNvSpPr txBox="1"/>
          <p:nvPr/>
        </p:nvSpPr>
        <p:spPr>
          <a:xfrm>
            <a:off x="9709078" y="5599415"/>
            <a:ext cx="1223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(Sherman, 2021)</a:t>
            </a:r>
          </a:p>
        </p:txBody>
      </p:sp>
    </p:spTree>
    <p:extLst>
      <p:ext uri="{BB962C8B-B14F-4D97-AF65-F5344CB8AC3E}">
        <p14:creationId xmlns:p14="http://schemas.microsoft.com/office/powerpoint/2010/main" val="1424117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Team Building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Healthcare environments are complex, multi-site, multi-layered systems.</a:t>
            </a:r>
          </a:p>
          <a:p>
            <a:r>
              <a:rPr lang="en-US" dirty="0"/>
              <a:t>Healthcare systems are made up of many types of teams.</a:t>
            </a:r>
          </a:p>
          <a:p>
            <a:r>
              <a:rPr lang="en-US" i="1" dirty="0"/>
              <a:t>Team</a:t>
            </a:r>
            <a:r>
              <a:rPr lang="en-US" dirty="0"/>
              <a:t> – “a group composed of a small number of people, with complementary skills who are committed to a common purpose, set of performance goals and approach for which they hold themselves mutually accountable.” </a:t>
            </a:r>
            <a:r>
              <a:rPr lang="en-US" sz="1200" dirty="0"/>
              <a:t>(Hakanen, et al., 2015, p.44)</a:t>
            </a:r>
          </a:p>
          <a:p>
            <a:r>
              <a:rPr lang="en-US" dirty="0"/>
              <a:t>Team cohesion is derived from trust within the team.</a:t>
            </a:r>
          </a:p>
          <a:p>
            <a:r>
              <a:rPr lang="en-US" dirty="0"/>
              <a:t>Teams can be virtual as well as in-person.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27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Tips for Teams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Have a common purpose to work for and achieve</a:t>
            </a:r>
          </a:p>
          <a:p>
            <a:r>
              <a:rPr lang="en-US" dirty="0"/>
              <a:t>Communicate openly and clearly</a:t>
            </a:r>
          </a:p>
          <a:p>
            <a:r>
              <a:rPr lang="en-US" dirty="0"/>
              <a:t>Build trust</a:t>
            </a:r>
          </a:p>
          <a:p>
            <a:r>
              <a:rPr lang="en-US" dirty="0"/>
              <a:t>Respect the role and contributions of each member</a:t>
            </a:r>
          </a:p>
          <a:p>
            <a:r>
              <a:rPr lang="en-US" dirty="0"/>
              <a:t>Provide team back up to one another when needed</a:t>
            </a:r>
          </a:p>
          <a:p>
            <a:r>
              <a:rPr lang="en-US" dirty="0"/>
              <a:t>Make it safe to ask questions and make mistakes</a:t>
            </a:r>
          </a:p>
          <a:p>
            <a:r>
              <a:rPr lang="en-US" dirty="0"/>
              <a:t>Appreciate that value in diversity and successfully manage conflict</a:t>
            </a:r>
          </a:p>
          <a:p>
            <a:r>
              <a:rPr lang="en-US" dirty="0"/>
              <a:t>View work as having an impact</a:t>
            </a:r>
          </a:p>
          <a:p>
            <a:r>
              <a:rPr lang="en-US" dirty="0"/>
              <a:t>Recognize that different team members have different work styles, and each is important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BC6AF1-4ADA-4040-970A-31971B1BFE45}"/>
              </a:ext>
            </a:extLst>
          </p:cNvPr>
          <p:cNvSpPr txBox="1"/>
          <p:nvPr/>
        </p:nvSpPr>
        <p:spPr>
          <a:xfrm>
            <a:off x="9596062" y="6038463"/>
            <a:ext cx="1223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(Sherman, 2021)</a:t>
            </a:r>
          </a:p>
        </p:txBody>
      </p:sp>
    </p:spTree>
    <p:extLst>
      <p:ext uri="{BB962C8B-B14F-4D97-AF65-F5344CB8AC3E}">
        <p14:creationId xmlns:p14="http://schemas.microsoft.com/office/powerpoint/2010/main" val="149189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BC741-C5AC-D442-BD5E-3CB09AC01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84123"/>
          </a:xfrm>
        </p:spPr>
        <p:txBody>
          <a:bodyPr>
            <a:noAutofit/>
          </a:bodyPr>
          <a:lstStyle/>
          <a:p>
            <a:pPr algn="l"/>
            <a:r>
              <a:rPr lang="en-US" sz="4500" dirty="0">
                <a:latin typeface="+mn-lt"/>
              </a:rPr>
              <a:t>Chapter 4. Developing </a:t>
            </a:r>
            <a:r>
              <a:rPr lang="en-US" sz="4500">
                <a:latin typeface="+mn-lt"/>
              </a:rPr>
              <a:t>Effective Leadership </a:t>
            </a:r>
            <a:r>
              <a:rPr lang="en-US" sz="4500" dirty="0">
                <a:latin typeface="+mn-lt"/>
              </a:rPr>
              <a:t>Skills and Capacity</a:t>
            </a:r>
            <a:r>
              <a:rPr lang="en-US" sz="4500" dirty="0">
                <a:effectLst/>
                <a:latin typeface="+mn-lt"/>
              </a:rPr>
              <a:t> </a:t>
            </a:r>
            <a:endParaRPr lang="en-US" sz="45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B60616-8459-9142-BC2F-F386CB7E0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0546"/>
            <a:ext cx="9937315" cy="2235091"/>
          </a:xfrm>
        </p:spPr>
        <p:txBody>
          <a:bodyPr>
            <a:normAutofit/>
          </a:bodyPr>
          <a:lstStyle/>
          <a:p>
            <a:pPr marL="1030288" indent="-1030288" algn="l"/>
            <a:r>
              <a:rPr lang="en-US" dirty="0"/>
              <a:t>Contributors</a:t>
            </a:r>
            <a:r>
              <a:rPr lang="en-US" sz="2000" dirty="0"/>
              <a:t>	</a:t>
            </a:r>
            <a:r>
              <a:rPr lang="en-US" sz="2000" b="1" dirty="0"/>
              <a:t>Nancy M. Ballard</a:t>
            </a:r>
            <a:r>
              <a:rPr lang="en-US" sz="2000" dirty="0"/>
              <a:t>, PhD, RN, NEA-BC</a:t>
            </a:r>
          </a:p>
          <a:p>
            <a:pPr marL="1030288" indent="-1030288" algn="l"/>
            <a:r>
              <a:rPr lang="en-US" sz="2000" dirty="0"/>
              <a:t>		</a:t>
            </a:r>
            <a:r>
              <a:rPr lang="en-US" sz="2000" b="1" dirty="0"/>
              <a:t>Todd E. Tussing</a:t>
            </a:r>
            <a:r>
              <a:rPr lang="en-US" sz="2000" dirty="0"/>
              <a:t>, DNP, RN, CENP, NEA-BC</a:t>
            </a:r>
          </a:p>
          <a:p>
            <a:pPr marL="1030288" indent="-1030288" algn="l"/>
            <a:r>
              <a:rPr lang="en-US" sz="2000" dirty="0"/>
              <a:t>		</a:t>
            </a:r>
            <a:r>
              <a:rPr lang="en-US" sz="2000" b="1" dirty="0"/>
              <a:t>Holly Wei</a:t>
            </a:r>
            <a:r>
              <a:rPr lang="en-US" sz="2000" dirty="0"/>
              <a:t>, PhD, RN, NEA-BC, FAAN</a:t>
            </a:r>
          </a:p>
        </p:txBody>
      </p:sp>
    </p:spTree>
    <p:extLst>
      <p:ext uri="{BB962C8B-B14F-4D97-AF65-F5344CB8AC3E}">
        <p14:creationId xmlns:p14="http://schemas.microsoft.com/office/powerpoint/2010/main" val="31576271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Improve the Influence of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Important leadership tool for nurse leaders = influence</a:t>
            </a:r>
          </a:p>
          <a:p>
            <a:r>
              <a:rPr lang="en-US" dirty="0"/>
              <a:t>Nursing leaders need to enhance employee performance, and this can be accomplished through influence.</a:t>
            </a:r>
          </a:p>
          <a:p>
            <a:r>
              <a:rPr lang="en-US" dirty="0"/>
              <a:t>Influence – “the ability to persuade others based on authority, communication traits, knowledge-based competencies, status and timing.” </a:t>
            </a:r>
            <a:r>
              <a:rPr lang="en-US" sz="1200" dirty="0"/>
              <a:t>(Johnson &amp; Costa, 2019, p. 108)</a:t>
            </a:r>
          </a:p>
          <a:p>
            <a:r>
              <a:rPr lang="en-US" dirty="0"/>
              <a:t>Influence is based on the relationship between leader and follower.</a:t>
            </a:r>
          </a:p>
          <a:p>
            <a:r>
              <a:rPr lang="en-US" dirty="0"/>
              <a:t>Transformational Leadership style has been determined to be the relationship-based leadership style that most significantly influences teams. </a:t>
            </a:r>
            <a:r>
              <a:rPr lang="en-US" sz="1300" dirty="0"/>
              <a:t>(Cummings et al., 2018; Majeed &amp; Jamshed, 2021; Waltz et al., 2020; Wang et al., 2017)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02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9D99E-EF9F-47E8-9813-8E9E8CBA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Improve the Influence of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84C77-7646-4365-96B3-0E40CA503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Emotional intelligence (EI) is “the ability to understand and manage your own emotions, as well as recognize and influence the emotions of those around you.” </a:t>
            </a:r>
            <a:r>
              <a:rPr lang="en-US" sz="1200" dirty="0"/>
              <a:t>(Landry, 2019)</a:t>
            </a:r>
          </a:p>
          <a:p>
            <a:r>
              <a:rPr lang="en-US" dirty="0"/>
              <a:t>Four components of EI: self-awareness, self-management, social awareness, and relationship management. </a:t>
            </a:r>
            <a:r>
              <a:rPr lang="en-US" sz="1200" dirty="0"/>
              <a:t>( Johnson &amp; Costa, 2019)</a:t>
            </a:r>
          </a:p>
          <a:p>
            <a:r>
              <a:rPr lang="en-US" dirty="0"/>
              <a:t>Leaders must appear to be “authentic” to followers</a:t>
            </a:r>
          </a:p>
          <a:p>
            <a:r>
              <a:rPr lang="en-US" dirty="0"/>
              <a:t>Three aspects of authenticity: 1) match between conscious awareness and actual experience, 2) being true to oneself in most situations, and 3) living in accordance with one’s values and beliefs. </a:t>
            </a:r>
            <a:r>
              <a:rPr lang="en-US" sz="1200" dirty="0"/>
              <a:t>(Zheng et al., 2020)</a:t>
            </a:r>
          </a:p>
        </p:txBody>
      </p:sp>
    </p:spTree>
    <p:extLst>
      <p:ext uri="{BB962C8B-B14F-4D97-AF65-F5344CB8AC3E}">
        <p14:creationId xmlns:p14="http://schemas.microsoft.com/office/powerpoint/2010/main" val="20519082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CE872-939D-4F70-9FD2-3F234A883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120529"/>
            <a:ext cx="10515600" cy="4019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43E6C-12AA-42CE-B997-D99B28277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728" y="522515"/>
            <a:ext cx="11854543" cy="6214956"/>
          </a:xfrm>
        </p:spPr>
        <p:txBody>
          <a:bodyPr>
            <a:noAutofit/>
          </a:bodyPr>
          <a:lstStyle/>
          <a:p>
            <a:pPr marL="466725" marR="0" indent="-45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Cummings, G. G., Tate, K., Lee, S., Wong, C. A., </a:t>
            </a:r>
            <a:r>
              <a:rPr lang="en-US" sz="99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Paananen</a:t>
            </a:r>
            <a:r>
              <a:rPr lang="en-US" sz="9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T., </a:t>
            </a:r>
            <a:r>
              <a:rPr lang="en-US" sz="99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Micaroni</a:t>
            </a:r>
            <a:r>
              <a:rPr lang="en-US" sz="9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S. P. M., &amp; Chatterjee, G. E. (2018). Leadership style and outcome patterns for the nursing workforce and work environment: A systematic review. </a:t>
            </a:r>
            <a:r>
              <a:rPr lang="en-US" sz="99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 Journal of Nursing Studies, 85</a:t>
            </a:r>
            <a:r>
              <a:rPr lang="en-US" sz="9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 – 60.</a:t>
            </a:r>
          </a:p>
          <a:p>
            <a:pPr marL="466725" indent="-45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Disch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(2020). </a:t>
            </a:r>
            <a:r>
              <a:rPr lang="en-US" sz="99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Nursing leadership in policy formation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Nursing Forum, 55, 4-10. </a:t>
            </a:r>
            <a:r>
              <a:rPr lang="en-US" sz="99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10.1111/nuf.12375</a:t>
            </a:r>
          </a:p>
          <a:p>
            <a:pPr marL="466725" indent="-45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Gottlieb, L. N., Gottlieb, B., &amp; </a:t>
            </a:r>
            <a:r>
              <a:rPr lang="en-US" sz="99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Shamian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(2012). Principles of strengths-based nursing leadership for strengths-Based nursing care: A New paradigm for nursing and healthcare for the 21st century. </a:t>
            </a:r>
            <a:r>
              <a:rPr lang="en-US" sz="99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Nursing Leadership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99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10.12927/cjnl.2012.22960</a:t>
            </a:r>
            <a:endParaRPr lang="en-US" sz="99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6725" marR="0" indent="-45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Hakanen</a:t>
            </a:r>
            <a:r>
              <a:rPr lang="en-US" sz="9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M., </a:t>
            </a:r>
            <a:r>
              <a:rPr lang="en-US" sz="99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Hakkinen</a:t>
            </a:r>
            <a:r>
              <a:rPr lang="en-US" sz="9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M., &amp; </a:t>
            </a:r>
            <a:r>
              <a:rPr lang="en-US" sz="99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Soudunsaari</a:t>
            </a:r>
            <a:r>
              <a:rPr lang="en-US" sz="9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 (2015). Trust in building high-performing teams- conceptual approach. </a:t>
            </a:r>
            <a:r>
              <a:rPr lang="en-US" sz="99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 Journal of Business Ethics and Organizational Studies, 20</a:t>
            </a:r>
            <a:r>
              <a:rPr lang="en-US" sz="9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(2), 43 – 53.</a:t>
            </a:r>
          </a:p>
          <a:p>
            <a:pPr marL="466725" marR="0" indent="-45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9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9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http://ejbo.jyu.fi/pdf/ejbo_vol20_no2_pages_43-53.pfd</a:t>
            </a:r>
            <a:endParaRPr lang="en-US" sz="99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6725" marR="0" indent="-45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Johnson, J. E., &amp; Costa, L. L. (2019). </a:t>
            </a:r>
            <a:r>
              <a:rPr lang="en-US" sz="99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DNP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99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urse in executive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99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eadership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99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oles</a:t>
            </a:r>
            <a:r>
              <a:rPr lang="en-US" sz="9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99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DEStech</a:t>
            </a:r>
            <a:r>
              <a:rPr lang="en-US" sz="9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Publications.</a:t>
            </a:r>
          </a:p>
          <a:p>
            <a:pPr marL="466725" marR="0" indent="-45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Landry, L. (2019). Why emotional intelligence is important in leadership. Harvard Business School Online. </a:t>
            </a:r>
            <a:r>
              <a:rPr lang="en-US" sz="99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https://online.hbs.edu/blog/post/emotional-intelligence-in-leadership</a:t>
            </a:r>
            <a:endParaRPr lang="en-US" sz="99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6725" marR="0" indent="-45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Majeed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N., </a:t>
            </a:r>
            <a:r>
              <a:rPr lang="en-US" sz="99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Jamshed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S. (2021). Nursing turnover intentions: The role of leader emotional intelligence and team culture.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 of Nursing Management, 29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229 – 239.</a:t>
            </a:r>
          </a:p>
          <a:p>
            <a:pPr marL="466725" marR="0" indent="-4572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Patton, R., &amp; </a:t>
            </a:r>
            <a:r>
              <a:rPr lang="en-US" sz="99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Zalon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M., &amp; </a:t>
            </a:r>
            <a:r>
              <a:rPr lang="en-US" sz="99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Ludwick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R. (2015). Nurses Making Policy. American Nurses Association &amp; Springer Publishing, New York, NY.</a:t>
            </a:r>
          </a:p>
          <a:p>
            <a:pPr marL="466725" indent="-466725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Peterson, G., &amp; Seligman, M. E. P. (2004). </a:t>
            </a:r>
            <a:r>
              <a:rPr lang="en-US" sz="99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 strengths and virtues: A handbook and classification.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York, NY: Oxford University Press.</a:t>
            </a:r>
          </a:p>
          <a:p>
            <a:pPr marL="466725" indent="-466725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Porter-O’Grady, T. &amp; Malloch, K. (2011).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Quantum leadership advancing innovation, transforming health care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</a:t>
            </a:r>
            <a:r>
              <a:rPr lang="en-US" sz="99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edition). Jones &amp; Bartlett Learning.</a:t>
            </a:r>
          </a:p>
          <a:p>
            <a:pPr marL="466725" indent="-466725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Porter-O'Grady, T. &amp; Malloch, K. (2018</a:t>
            </a:r>
            <a:r>
              <a:rPr lang="en-US" sz="99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Quantum leadership: Creating sustainable value in health care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5th Edition. Jones &amp; Bartlett Learning, Burlington, MA.</a:t>
            </a:r>
          </a:p>
          <a:p>
            <a:pPr marL="466725" indent="-466725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99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Politics”.</a:t>
            </a:r>
            <a:r>
              <a:rPr lang="en-US" sz="99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Merriam</a:t>
            </a:r>
            <a:r>
              <a:rPr lang="en-US" sz="99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-Webster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Retrieved May, 2021 from https://</a:t>
            </a:r>
            <a:r>
              <a:rPr lang="en-US" sz="99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www.merriam-webster.com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/politics</a:t>
            </a:r>
            <a:endParaRPr lang="en-US" sz="99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6725" marR="0" indent="-466725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Reinhardt, A. C., Leon, T. G., &amp; </a:t>
            </a:r>
            <a:r>
              <a:rPr lang="en-US" sz="99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Amatya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 (2020). Why nurses stay: Analysis of the registered nurse workforce and the relationship to work environments.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Nursing Research,  55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99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https://doi.org/10.1016/j.apnr.2020.151316</a:t>
            </a:r>
            <a:endParaRPr lang="en-US" sz="990" u="sng" dirty="0">
              <a:solidFill>
                <a:srgbClr val="0563C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6725" indent="-466725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Roberts, L. M., et al.. (2005). Composing the reflected best-self portrait: Building pathways for becoming extraordinary in work organizations. </a:t>
            </a:r>
            <a:r>
              <a:rPr lang="en-US" sz="99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Academy of Management Review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30, 712–736. doi:10.5465/AMR.2005.18378874</a:t>
            </a:r>
            <a:endParaRPr lang="en-US" sz="99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6725" marR="0" indent="-466725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Ruben, B. D. &amp; Gigliotti, R. A. (2016). Leadership as social influence: An expanded view of leadership  communication theory and practice.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 of Leadership &amp; Organizational Studies, 23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(4), 467 – 479.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Sherman, R. O. (2021).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nuts and bolts of nursing leadership. Your toolkit for success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Rose O. Sherman Publisher.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Waltz, L. A., Munoz, L., Johnson, H.W., &amp; Rodriguez, T. (2020). Exploring job satisfaction and workplace engagement in millennial nurses.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Journal of Nursing Management, 28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673 – 681.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Wang, L., Tao, H. T., Bowers, B. J., Brown, R., &amp; Zhang, Y. (2017). When nurse emotional intelligence matters: How transformational leadership influences intent to stay.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Journal of Nursing Management, 26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358 – 365.</a:t>
            </a:r>
          </a:p>
          <a:p>
            <a:pPr marL="0" indent="-4572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Welch, D., </a:t>
            </a:r>
            <a:r>
              <a:rPr lang="en-US" sz="99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Grossaint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K., Reid, K., &amp; Walker, C. (2014). </a:t>
            </a:r>
            <a:r>
              <a:rPr lang="en-US" sz="99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Strengths based leadership development: Insights from expert coaches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Consulting Psychology Journal: Practice and Research, 66(1), 20-37. </a:t>
            </a:r>
            <a:r>
              <a:rPr lang="en-US" sz="99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9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10.1037/cpb0000002</a:t>
            </a:r>
            <a:endParaRPr lang="en-US" sz="99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6725" marR="0" indent="-466725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Wei, H., Corbett, R. W., Ray, J., &amp; Wei, T. L. (2020). A culture of caring: The essence of healthcare interprofessional collaboration. 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Journal of Interprofessional Care, 34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(3), 321-334. </a:t>
            </a:r>
            <a:r>
              <a:rPr lang="en-US" sz="99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https://doi.org/10.1080/13561820.2019.1641476</a:t>
            </a:r>
            <a:endParaRPr lang="en-US" sz="99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6725" marR="0" indent="-466725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Wei. H, </a:t>
            </a:r>
            <a:r>
              <a:rPr lang="en-US" sz="99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Kifner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H., Dawes, M. E., Wei, T. L., &amp; Boyd, J. M. (2020). Self-care strategies to combat burnout among pediatric critical care nurses and physicians. 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Critical Care Nurse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40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(2): 1-11. </a:t>
            </a:r>
            <a:r>
              <a:rPr lang="en-US" sz="99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https://doi.org/10.4037/ccn2020621</a:t>
            </a:r>
            <a:endParaRPr lang="en-US" sz="99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6725" marR="0" indent="-466725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Wei, H., King, A., Jiang., Y., &amp; Lake, D. (2020). The impact of nurse leadership styles on nurse burnout: A systematic literature review.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Nurse Leader, </a:t>
            </a:r>
            <a:r>
              <a:rPr lang="en-US" sz="990" i="1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18</a:t>
            </a:r>
            <a:r>
              <a:rPr lang="en-US" sz="99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(5):439-450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99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7" tooltip="Persistent link using digital object identifi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https://doi.org/10.1016/j.mnl.2020.04.002</a:t>
            </a:r>
            <a:endParaRPr lang="en-US" sz="99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6725" marR="0" indent="-466725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9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Wei, H., &amp; Wei, T. L. (2020). The power of self-care: An ENERGY Model to combat clinician burnout. </a:t>
            </a:r>
            <a:r>
              <a:rPr lang="en-US" sz="990" i="1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American Nurse,</a:t>
            </a:r>
            <a:r>
              <a:rPr lang="en-US" sz="99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90" i="1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15</a:t>
            </a:r>
            <a:r>
              <a:rPr lang="en-US" sz="99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(10):28-31</a:t>
            </a:r>
            <a:endParaRPr lang="en-US" sz="99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6725" marR="0" indent="-466725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Wei, H., Roberts, P., Stricker, J., &amp; Corbett, R. (2019). Nurse Leaders’ Strategies to Foster Nurse Resilience. 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Journal of Nursing Management,27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(4), 681-687. </a:t>
            </a:r>
            <a:r>
              <a:rPr lang="en-US" sz="99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10.1111/jonm.12736</a:t>
            </a:r>
            <a:endParaRPr lang="en-US" sz="99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6725" marR="0" indent="-466725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Wei, H. &amp; Watson, J. (2019). Healthcare interprofessional team members’ perspectives on human caring: A directed content analysis study.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International Journal of Nursing Sciences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(1), 17-23. </a:t>
            </a:r>
            <a:r>
              <a:rPr lang="en-US" sz="99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0" tooltip="Persistent link using digital object identifi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https://doi.org/10.1016/j.ijnss.2018.12.001</a:t>
            </a:r>
            <a:endParaRPr lang="en-US" sz="99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6725" marR="0" indent="-466725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Wei, H., Sewell, K. A., Woody, G., &amp; Rose, M. A. (2018). The state of the science of nurse work environments in the United States</a:t>
            </a:r>
            <a:r>
              <a:rPr lang="en-US" sz="99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99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systematic review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International Journal of Nursing Sciences, 5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(3), 287-300. </a:t>
            </a:r>
            <a:r>
              <a:rPr lang="en-US" sz="99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2" tooltip="Persistent link using digital object identifi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https://doi.org/10.1016/j.ijnss.2018.04.010</a:t>
            </a:r>
            <a:endParaRPr lang="en-US" sz="99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66725" marR="0" indent="-466725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Zheng, M. X., Yuan, Y., van </a:t>
            </a:r>
            <a:r>
              <a:rPr lang="en-US" sz="99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Dijke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M., De Cremer, D., &amp; Van </a:t>
            </a:r>
            <a:r>
              <a:rPr lang="en-US" sz="99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Hiel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A. (2020). The interactive effect of a leader’s sense of uniqueness and sense of belongingness on followers’ perceptions of leader authenticity. </a:t>
            </a:r>
            <a:r>
              <a:rPr lang="en-US" sz="99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Journal of Business Ethics, 164</a:t>
            </a:r>
            <a:r>
              <a:rPr lang="en-US" sz="9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515 – 533.</a:t>
            </a:r>
          </a:p>
          <a:p>
            <a:pPr marL="466725" marR="0" indent="-466725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9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6725" indent="-466725">
              <a:lnSpc>
                <a:spcPct val="110000"/>
              </a:lnSpc>
              <a:spcBef>
                <a:spcPts val="0"/>
              </a:spcBef>
              <a:buNone/>
            </a:pPr>
            <a:endParaRPr lang="en-US" sz="99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9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9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9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9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99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16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68E38-70D8-8E48-A774-8EFB8996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3441A-6924-3242-B034-5926DE4ED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/>
              <a:t>After completing this chapter, the learner will be able to:</a:t>
            </a:r>
          </a:p>
          <a:p>
            <a:r>
              <a:rPr lang="en-US"/>
              <a:t>Identify </a:t>
            </a:r>
            <a:r>
              <a:rPr lang="en-US" dirty="0"/>
              <a:t>principles and strategies to support strengths-based leadership</a:t>
            </a:r>
          </a:p>
          <a:p>
            <a:r>
              <a:rPr lang="en-US" dirty="0"/>
              <a:t>Define the role of politics and power in leadership</a:t>
            </a:r>
          </a:p>
          <a:p>
            <a:r>
              <a:rPr lang="en-US" dirty="0"/>
              <a:t>List strategies for dealing with politics and power in the leadership role</a:t>
            </a:r>
          </a:p>
          <a:p>
            <a:pPr marL="228600" marR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Identify components of effective communication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28600" marR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Describe the role conflict plays within work teams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28600" marR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Explain the role emotional intelligence and authenticity play in effective leadership</a:t>
            </a:r>
          </a:p>
          <a:p>
            <a:pPr marL="228600" marR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Develop positive leadership skills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20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F40B5-2200-9847-8456-F469BCD3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Strengths-Based Leadership (SBL)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4C96E-4405-D941-A945-50B60AF88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1990s- </a:t>
            </a:r>
            <a:r>
              <a:rPr lang="en-US" sz="2400" dirty="0"/>
              <a:t>Focus</a:t>
            </a:r>
            <a:r>
              <a:rPr lang="en-US" dirty="0"/>
              <a:t> </a:t>
            </a:r>
            <a:r>
              <a:rPr lang="en-US" sz="2400" dirty="0"/>
              <a:t>shift from identified weakness to maximizing strength (Welch et al., 2014)</a:t>
            </a:r>
          </a:p>
          <a:p>
            <a:r>
              <a:rPr lang="en-US" dirty="0"/>
              <a:t>Donald Clifton with Gallop Organization- </a:t>
            </a:r>
            <a:r>
              <a:rPr lang="en-US" i="1" dirty="0"/>
              <a:t>Clifton Strength Finder</a:t>
            </a:r>
          </a:p>
          <a:p>
            <a:pPr lvl="1"/>
            <a:r>
              <a:rPr lang="en-US" dirty="0"/>
              <a:t>Improved Strengths + Knowledge &amp; Skills = Better Outcomes</a:t>
            </a:r>
          </a:p>
          <a:p>
            <a:r>
              <a:rPr lang="en-US" dirty="0"/>
              <a:t>Other Tools developed</a:t>
            </a:r>
          </a:p>
          <a:p>
            <a:pPr lvl="1"/>
            <a:r>
              <a:rPr lang="en-US" i="1" dirty="0"/>
              <a:t>Values in Action</a:t>
            </a:r>
            <a:r>
              <a:rPr lang="en-US" dirty="0"/>
              <a:t> inventory of strengths (Peterson &amp; Seligman, 2004)</a:t>
            </a:r>
          </a:p>
          <a:p>
            <a:pPr lvl="1"/>
            <a:r>
              <a:rPr lang="en-US" i="1" dirty="0"/>
              <a:t>Realize2</a:t>
            </a:r>
            <a:r>
              <a:rPr lang="en-US" dirty="0"/>
              <a:t> (Linley et al., 2010)</a:t>
            </a:r>
          </a:p>
          <a:p>
            <a:pPr lvl="1"/>
            <a:r>
              <a:rPr lang="en-US" i="1" dirty="0"/>
              <a:t>Reflected Best Self</a:t>
            </a:r>
            <a:r>
              <a:rPr lang="en-US" dirty="0"/>
              <a:t> (Roberts, et al., 2005)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21445" y="6127234"/>
            <a:ext cx="2340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0948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6BD3E-2782-9A4F-9B87-B4C8F68F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Strengths-Based Nursing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E34B8-46EC-EE45-8FF7-3CB2056CE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Valuing the whole while recognizing the inter-relationship of the parts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Recognizing the uniqueness of all team roles as well as the organization’s role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Creating a healthy work environment that promotes development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Understanding subjective reality and the need for meaning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Recognizing that the person and the environment should complement the work done and capitalize on the strengths that are associated with a good fit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Leaders promote learning and recognize that readiness and timing are important to success </a:t>
            </a:r>
          </a:p>
          <a:p>
            <a:pPr marL="0" indent="0">
              <a:buNone/>
            </a:pPr>
            <a:r>
              <a:rPr lang="en-US" dirty="0"/>
              <a:t>(Gottlieb, et al., 2012)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08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ED2BB-952E-4E4A-A6E5-36A1C77E4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Positive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B5B96-BD80-2045-8559-74E2765E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774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positive leadership?</a:t>
            </a:r>
          </a:p>
          <a:p>
            <a:pPr lvl="1"/>
            <a:r>
              <a:rPr lang="en-US" dirty="0"/>
              <a:t>An emerging leadership practice, evolving with the field of positive psychology. </a:t>
            </a:r>
          </a:p>
          <a:p>
            <a:pPr lvl="1"/>
            <a:r>
              <a:rPr lang="en-US" dirty="0"/>
              <a:t>The performance in which leaders facilitate optimistic transformations, cultivate favorable organizational cultures, and bring out the best of human conditions. </a:t>
            </a:r>
          </a:p>
          <a:p>
            <a:r>
              <a:rPr lang="en-US" dirty="0"/>
              <a:t>What is the foci of positive leadership?</a:t>
            </a:r>
          </a:p>
          <a:p>
            <a:pPr lvl="1"/>
            <a:r>
              <a:rPr lang="en-US" dirty="0"/>
              <a:t>It focuses on building human relationships and well-being and creating </a:t>
            </a:r>
            <a:r>
              <a:rPr lang="en-US" i="1" dirty="0"/>
              <a:t>abundance gaps</a:t>
            </a:r>
            <a:r>
              <a:rPr lang="en-US" dirty="0"/>
              <a:t>, the difference between ordinary and extraordinary performance. </a:t>
            </a:r>
          </a:p>
          <a:p>
            <a:r>
              <a:rPr lang="en-US" dirty="0"/>
              <a:t>What is the outcome of positive leadership?</a:t>
            </a:r>
          </a:p>
          <a:p>
            <a:pPr lvl="1"/>
            <a:r>
              <a:rPr lang="en-US" dirty="0"/>
              <a:t>The potential to foster positivity and meaningful work and inspire followers to perform and accomplish.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98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E4AC6-D95F-B840-98A6-726E21F4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Associated With SBL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05EAF-0F07-794F-9FA4-6112B110C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Strength intrinsically motivated and energizing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Energized leaders build energy in the team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Teams/partnerships incorporating complementary strengths lead to better outcomes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Culture built on success and role-modelling by leaders important to quality</a:t>
            </a:r>
          </a:p>
        </p:txBody>
      </p:sp>
    </p:spTree>
    <p:extLst>
      <p:ext uri="{BB962C8B-B14F-4D97-AF65-F5344CB8AC3E}">
        <p14:creationId xmlns:p14="http://schemas.microsoft.com/office/powerpoint/2010/main" val="1668894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EC337-C72D-0149-B733-A48AF4650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Politics &amp;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F55DA-94DD-A149-A9C6-DEA099EF4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“The art or science of guiding or influencing . . .” (Merriam-Webster.com)</a:t>
            </a:r>
          </a:p>
          <a:p>
            <a:endParaRPr lang="en-US" sz="3200" dirty="0"/>
          </a:p>
          <a:p>
            <a:r>
              <a:rPr lang="en-US" sz="3200" dirty="0"/>
              <a:t>Two levels:</a:t>
            </a:r>
          </a:p>
          <a:p>
            <a:pPr lvl="1"/>
            <a:r>
              <a:rPr lang="en-US" sz="2800" dirty="0"/>
              <a:t>“P” – State and National level</a:t>
            </a:r>
          </a:p>
          <a:p>
            <a:pPr lvl="1"/>
            <a:r>
              <a:rPr lang="en-US" sz="2800" dirty="0"/>
              <a:t>“p” – Organizational politics </a:t>
            </a:r>
            <a:r>
              <a:rPr lang="en-US" sz="1800" dirty="0"/>
              <a:t>(Patton et al., 2015)</a:t>
            </a:r>
          </a:p>
        </p:txBody>
      </p:sp>
    </p:spTree>
    <p:extLst>
      <p:ext uri="{BB962C8B-B14F-4D97-AF65-F5344CB8AC3E}">
        <p14:creationId xmlns:p14="http://schemas.microsoft.com/office/powerpoint/2010/main" val="1119529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D54BA-34E3-C643-A916-50931E009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Politics “P”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F0D42-992F-B641-B223-90FF2F32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Involvement with professional organization  </a:t>
            </a:r>
          </a:p>
          <a:p>
            <a:pPr lvl="1"/>
            <a:r>
              <a:rPr lang="en-US" dirty="0"/>
              <a:t>Volunteer for legislative committee </a:t>
            </a:r>
          </a:p>
          <a:p>
            <a:pPr lvl="1"/>
            <a:r>
              <a:rPr lang="en-US" dirty="0"/>
              <a:t>Lobbying on behalf of the profession as a whole on policy issues</a:t>
            </a:r>
          </a:p>
          <a:p>
            <a:pPr lvl="1"/>
            <a:endParaRPr lang="en-US" dirty="0"/>
          </a:p>
          <a:p>
            <a:r>
              <a:rPr lang="en-US" dirty="0"/>
              <a:t>Participation as a leader in a healthcare </a:t>
            </a:r>
          </a:p>
          <a:p>
            <a:pPr lvl="1"/>
            <a:r>
              <a:rPr lang="en-US" dirty="0"/>
              <a:t>Letter writing to impact proposed legislation</a:t>
            </a:r>
          </a:p>
          <a:p>
            <a:pPr lvl="1"/>
            <a:r>
              <a:rPr lang="en-US" dirty="0"/>
              <a:t>Gaining access to voice nursing perspective via involvement in campaigns</a:t>
            </a:r>
          </a:p>
          <a:p>
            <a:pPr lvl="1"/>
            <a:r>
              <a:rPr lang="en-US" dirty="0"/>
              <a:t>Interpreting and providing examples of impact of proposed legislation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Nurses on Boards Coalition</a:t>
            </a:r>
          </a:p>
        </p:txBody>
      </p:sp>
    </p:spTree>
    <p:extLst>
      <p:ext uri="{BB962C8B-B14F-4D97-AF65-F5344CB8AC3E}">
        <p14:creationId xmlns:p14="http://schemas.microsoft.com/office/powerpoint/2010/main" val="237655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2838</Words>
  <Application>Microsoft Office PowerPoint</Application>
  <PresentationFormat>Widescreen</PresentationFormat>
  <Paragraphs>189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Visionary Leadership in Healthcare  Excellence in Practice, Policy, and Ethics</vt:lpstr>
      <vt:lpstr>Chapter 4. Developing Effective Leadership Skills and Capacity </vt:lpstr>
      <vt:lpstr>Learning Objectives </vt:lpstr>
      <vt:lpstr>Strengths-Based Leadership (SBL) History</vt:lpstr>
      <vt:lpstr>Strengths-Based Nursing Leadership</vt:lpstr>
      <vt:lpstr>Positive Leadership</vt:lpstr>
      <vt:lpstr>Benefits Associated With SBL </vt:lpstr>
      <vt:lpstr>Politics &amp; Leadership</vt:lpstr>
      <vt:lpstr>Politics “P”</vt:lpstr>
      <vt:lpstr>Politics “p”</vt:lpstr>
      <vt:lpstr>Power</vt:lpstr>
      <vt:lpstr>Sources of Power</vt:lpstr>
      <vt:lpstr>Cultivation of Power: Strategies</vt:lpstr>
      <vt:lpstr>Effective Communication</vt:lpstr>
      <vt:lpstr> Communication: Considerations</vt:lpstr>
      <vt:lpstr>Conflict Management</vt:lpstr>
      <vt:lpstr>Managing Conflict</vt:lpstr>
      <vt:lpstr>Team Building</vt:lpstr>
      <vt:lpstr>Tips for Teams</vt:lpstr>
      <vt:lpstr>Improve the Influence of Leadership</vt:lpstr>
      <vt:lpstr>Improve the Influence of Leadership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Nurse-Led Visionary Leadership in Healthcare  Excellence in Practice, Policy, and Ethics</dc:title>
  <dc:creator>Wei, Holly Lee</dc:creator>
  <cp:lastModifiedBy>Jill Stanley</cp:lastModifiedBy>
  <cp:revision>62</cp:revision>
  <dcterms:created xsi:type="dcterms:W3CDTF">2021-04-24T19:15:55Z</dcterms:created>
  <dcterms:modified xsi:type="dcterms:W3CDTF">2022-01-26T17:43:17Z</dcterms:modified>
</cp:coreProperties>
</file>