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57" r:id="rId4"/>
    <p:sldId id="258" r:id="rId5"/>
    <p:sldId id="259" r:id="rId6"/>
    <p:sldId id="260" r:id="rId7"/>
    <p:sldId id="261" r:id="rId8"/>
    <p:sldId id="262" r:id="rId9"/>
    <p:sldId id="263" r:id="rId10"/>
    <p:sldId id="264" r:id="rId11"/>
    <p:sldId id="266" r:id="rId12"/>
    <p:sldId id="265"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6327"/>
  </p:normalViewPr>
  <p:slideViewPr>
    <p:cSldViewPr snapToGrid="0">
      <p:cViewPr varScale="1">
        <p:scale>
          <a:sx n="106" d="100"/>
          <a:sy n="106" d="100"/>
        </p:scale>
        <p:origin x="18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 Stanley" userId="8e0e8236-892f-4a03-81d6-aa217787c5a2" providerId="ADAL" clId="{06A10103-0B28-407F-A4CB-714D8006C349}"/>
    <pc:docChg chg="undo custSel modSld">
      <pc:chgData name="Jill Stanley" userId="8e0e8236-892f-4a03-81d6-aa217787c5a2" providerId="ADAL" clId="{06A10103-0B28-407F-A4CB-714D8006C349}" dt="2022-01-26T15:26:51.934" v="95" actId="12"/>
      <pc:docMkLst>
        <pc:docMk/>
      </pc:docMkLst>
      <pc:sldChg chg="modSp mod">
        <pc:chgData name="Jill Stanley" userId="8e0e8236-892f-4a03-81d6-aa217787c5a2" providerId="ADAL" clId="{06A10103-0B28-407F-A4CB-714D8006C349}" dt="2022-01-26T15:21:15.121" v="87" actId="113"/>
        <pc:sldMkLst>
          <pc:docMk/>
          <pc:sldMk cId="935305258" sldId="256"/>
        </pc:sldMkLst>
        <pc:spChg chg="mod">
          <ac:chgData name="Jill Stanley" userId="8e0e8236-892f-4a03-81d6-aa217787c5a2" providerId="ADAL" clId="{06A10103-0B28-407F-A4CB-714D8006C349}" dt="2022-01-26T15:17:45.612" v="35" actId="14100"/>
          <ac:spMkLst>
            <pc:docMk/>
            <pc:sldMk cId="935305258" sldId="256"/>
            <ac:spMk id="2" creationId="{453D0036-192E-47C9-907C-25F4DD2F2E6D}"/>
          </ac:spMkLst>
        </pc:spChg>
        <pc:spChg chg="mod">
          <ac:chgData name="Jill Stanley" userId="8e0e8236-892f-4a03-81d6-aa217787c5a2" providerId="ADAL" clId="{06A10103-0B28-407F-A4CB-714D8006C349}" dt="2022-01-26T15:21:15.121" v="87" actId="113"/>
          <ac:spMkLst>
            <pc:docMk/>
            <pc:sldMk cId="935305258" sldId="256"/>
            <ac:spMk id="3" creationId="{930101C3-D2BE-D44B-99F9-0C3173056FD1}"/>
          </ac:spMkLst>
        </pc:spChg>
      </pc:sldChg>
      <pc:sldChg chg="modSp mod">
        <pc:chgData name="Jill Stanley" userId="8e0e8236-892f-4a03-81d6-aa217787c5a2" providerId="ADAL" clId="{06A10103-0B28-407F-A4CB-714D8006C349}" dt="2022-01-26T15:26:51.934" v="95" actId="12"/>
        <pc:sldMkLst>
          <pc:docMk/>
          <pc:sldMk cId="181223436" sldId="257"/>
        </pc:sldMkLst>
        <pc:spChg chg="mod">
          <ac:chgData name="Jill Stanley" userId="8e0e8236-892f-4a03-81d6-aa217787c5a2" providerId="ADAL" clId="{06A10103-0B28-407F-A4CB-714D8006C349}" dt="2022-01-26T15:26:51.934" v="95" actId="12"/>
          <ac:spMkLst>
            <pc:docMk/>
            <pc:sldMk cId="181223436" sldId="257"/>
            <ac:spMk id="3" creationId="{7E3C83FA-713E-48B2-B18F-53B734C9FBA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30D4F-F4BA-4624-8A01-0D8EFEEF5A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8CE674-FE12-41EB-AFD6-F58ACBCC7C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590EEA-8A42-47CA-8360-7A2BDE028AEA}"/>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5" name="Footer Placeholder 4">
            <a:extLst>
              <a:ext uri="{FF2B5EF4-FFF2-40B4-BE49-F238E27FC236}">
                <a16:creationId xmlns:a16="http://schemas.microsoft.com/office/drawing/2014/main" id="{F56D8EFC-9967-4479-93CA-F4C846FB75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9DF817-BADD-4ED4-A145-CE8A14E992F8}"/>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66635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78F80-EEFE-432D-A99E-62E0C3AD9BA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3958D4-9A00-493C-B78F-9B5BFD374B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15C3A6-FC5D-4CDA-9772-ED80122E361B}"/>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5" name="Footer Placeholder 4">
            <a:extLst>
              <a:ext uri="{FF2B5EF4-FFF2-40B4-BE49-F238E27FC236}">
                <a16:creationId xmlns:a16="http://schemas.microsoft.com/office/drawing/2014/main" id="{46F54180-F46E-4DFA-9AA3-896C26FE3D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7745FB-39BE-49FE-AF47-5C1FD1EDBB9D}"/>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122877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D511B8-C169-4B8E-AA7F-1AD3D93687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FD099D-5C0F-41A1-88F4-5115C8D692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A16CBF-9337-4779-A47A-9FF69D20F578}"/>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5" name="Footer Placeholder 4">
            <a:extLst>
              <a:ext uri="{FF2B5EF4-FFF2-40B4-BE49-F238E27FC236}">
                <a16:creationId xmlns:a16="http://schemas.microsoft.com/office/drawing/2014/main" id="{74FA1A0D-BB29-415B-9F76-6E686DF3D8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F67703B-8973-4FF6-AF84-A3C0F19DAB41}"/>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1993073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4D96-CD48-486C-A8A4-0A446C49AB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5275CD-0D5B-4DFE-9696-0D75A6290A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FF9808-4410-413C-8DA7-A94C569831ED}"/>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5" name="Footer Placeholder 4">
            <a:extLst>
              <a:ext uri="{FF2B5EF4-FFF2-40B4-BE49-F238E27FC236}">
                <a16:creationId xmlns:a16="http://schemas.microsoft.com/office/drawing/2014/main" id="{137BF221-7837-40CD-89E1-8AD12EFD06C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340E16-E98E-47F8-B3BA-7B874123DAA8}"/>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2293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6D0A6-F189-46E9-8F26-75C8CE5DED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DD82C3-52CA-40BA-8BA9-B8F2CB7231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B9A040-D980-46DE-BDF8-E556B0A28275}"/>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5" name="Footer Placeholder 4">
            <a:extLst>
              <a:ext uri="{FF2B5EF4-FFF2-40B4-BE49-F238E27FC236}">
                <a16:creationId xmlns:a16="http://schemas.microsoft.com/office/drawing/2014/main" id="{0AF5F8C7-EB96-4E39-9202-743785E66D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003BEDF-C0DC-4367-B2BB-B4CBF72C91EA}"/>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3846825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ABDB2-FB67-4142-B16C-CB2AEA648B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492AA4-BF2E-4BB3-B4E8-BB1D667F0F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370995-A29C-4F5E-AB3B-4B39C9EF9E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584066-500C-42AD-A85E-748A2E6AB254}"/>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6" name="Footer Placeholder 5">
            <a:extLst>
              <a:ext uri="{FF2B5EF4-FFF2-40B4-BE49-F238E27FC236}">
                <a16:creationId xmlns:a16="http://schemas.microsoft.com/office/drawing/2014/main" id="{18E906FA-EC6E-4F58-9253-26A1F5F302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344803-BFBE-45C6-AA41-A6FD6F3B42CF}"/>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950165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06E2E-3413-4A1F-8218-FBE36F0918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6A2B74-D202-46E3-AAB1-C0C752459D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9053A7-FEA5-4544-806B-5E0154420C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6D0195-A02D-4DE1-B009-282E416307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79C9C7-B27E-48CA-A23A-5192B3ACD0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410830-F287-4FD1-A0B1-FAD0199780DA}"/>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8" name="Footer Placeholder 7">
            <a:extLst>
              <a:ext uri="{FF2B5EF4-FFF2-40B4-BE49-F238E27FC236}">
                <a16:creationId xmlns:a16="http://schemas.microsoft.com/office/drawing/2014/main" id="{C37CBD8D-5F86-459F-9EF9-5201BEF6522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273820C-497C-4C3B-A6AA-F7CE7BA67DC3}"/>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79069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28D65-1017-4F82-BC53-04894B15E4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465831-E7A8-4F67-9EA7-387FF023808A}"/>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4" name="Footer Placeholder 3">
            <a:extLst>
              <a:ext uri="{FF2B5EF4-FFF2-40B4-BE49-F238E27FC236}">
                <a16:creationId xmlns:a16="http://schemas.microsoft.com/office/drawing/2014/main" id="{CF188128-2550-4F45-A90D-514BB54A3DD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DF9D237-56B0-4AC4-8A8F-5DBFE476035B}"/>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297876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47C714-55BF-4A2B-AC26-49C90F5C2643}"/>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3" name="Footer Placeholder 2">
            <a:extLst>
              <a:ext uri="{FF2B5EF4-FFF2-40B4-BE49-F238E27FC236}">
                <a16:creationId xmlns:a16="http://schemas.microsoft.com/office/drawing/2014/main" id="{A1DBDB73-A8FD-4A99-BABB-529F59BBD34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EA25E82-8933-464F-AC23-88001546F76B}"/>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395513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1A2D1-84F9-4842-AB1E-C482872076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0C2D15-8D9B-4539-89D2-05E6F9AA07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06EB08-7DDF-404E-B39B-164CC474C1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E8F94F-4EEF-490E-B6CA-847DC13D1B2D}"/>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6" name="Footer Placeholder 5">
            <a:extLst>
              <a:ext uri="{FF2B5EF4-FFF2-40B4-BE49-F238E27FC236}">
                <a16:creationId xmlns:a16="http://schemas.microsoft.com/office/drawing/2014/main" id="{9F3F5970-CEBB-424F-B55B-09E6F01A56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8447BCA-C851-4BB5-951E-1967B3754C3C}"/>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239428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A442B-ED80-4EE4-A3E2-4D85615B96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2EC6D4-BD00-4B9F-A269-8AB07D1EAC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5B968E1-EC84-4F7A-9586-EC2975165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AE6762-3DA8-4236-8D09-124C07C94FB2}"/>
              </a:ext>
            </a:extLst>
          </p:cNvPr>
          <p:cNvSpPr>
            <a:spLocks noGrp="1"/>
          </p:cNvSpPr>
          <p:nvPr>
            <p:ph type="dt" sz="half" idx="10"/>
          </p:nvPr>
        </p:nvSpPr>
        <p:spPr/>
        <p:txBody>
          <a:bodyPr/>
          <a:lstStyle/>
          <a:p>
            <a:fld id="{2C1DCA67-69B7-40FD-A8A5-F894E3D96CA2}" type="datetimeFigureOut">
              <a:rPr lang="en-US" smtClean="0"/>
              <a:t>1/26/2022</a:t>
            </a:fld>
            <a:endParaRPr lang="en-US" dirty="0"/>
          </a:p>
        </p:txBody>
      </p:sp>
      <p:sp>
        <p:nvSpPr>
          <p:cNvPr id="6" name="Footer Placeholder 5">
            <a:extLst>
              <a:ext uri="{FF2B5EF4-FFF2-40B4-BE49-F238E27FC236}">
                <a16:creationId xmlns:a16="http://schemas.microsoft.com/office/drawing/2014/main" id="{685B28EC-1B69-4902-9196-3D1B2306CD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F87B6EF-26C5-4B73-BFB6-6DFE22FD18F1}"/>
              </a:ext>
            </a:extLst>
          </p:cNvPr>
          <p:cNvSpPr>
            <a:spLocks noGrp="1"/>
          </p:cNvSpPr>
          <p:nvPr>
            <p:ph type="sldNum" sz="quarter" idx="12"/>
          </p:nvPr>
        </p:nvSpPr>
        <p:spPr/>
        <p:txBody>
          <a:bodyPr/>
          <a:lstStyle/>
          <a:p>
            <a:fld id="{2A64430F-9F26-4C6D-B9EB-1866C61006C5}" type="slidenum">
              <a:rPr lang="en-US" smtClean="0"/>
              <a:t>‹#›</a:t>
            </a:fld>
            <a:endParaRPr lang="en-US" dirty="0"/>
          </a:p>
        </p:txBody>
      </p:sp>
    </p:spTree>
    <p:extLst>
      <p:ext uri="{BB962C8B-B14F-4D97-AF65-F5344CB8AC3E}">
        <p14:creationId xmlns:p14="http://schemas.microsoft.com/office/powerpoint/2010/main" val="1951998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27FABE-E38D-4971-941A-5426FF0AC8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BA780C-E3C3-403A-B238-63E77AE041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5957DB-24BC-46EE-9F17-61E57F8B77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DCA67-69B7-40FD-A8A5-F894E3D96CA2}" type="datetimeFigureOut">
              <a:rPr lang="en-US" smtClean="0"/>
              <a:t>1/26/2022</a:t>
            </a:fld>
            <a:endParaRPr lang="en-US" dirty="0"/>
          </a:p>
        </p:txBody>
      </p:sp>
      <p:sp>
        <p:nvSpPr>
          <p:cNvPr id="5" name="Footer Placeholder 4">
            <a:extLst>
              <a:ext uri="{FF2B5EF4-FFF2-40B4-BE49-F238E27FC236}">
                <a16:creationId xmlns:a16="http://schemas.microsoft.com/office/drawing/2014/main" id="{B9038521-6C9B-4335-B0C3-E97459B13A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0ADFF58-E077-4BD6-808A-B0AC6F1148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64430F-9F26-4C6D-B9EB-1866C61006C5}" type="slidenum">
              <a:rPr lang="en-US" smtClean="0"/>
              <a:t>‹#›</a:t>
            </a:fld>
            <a:endParaRPr lang="en-US" dirty="0"/>
          </a:p>
        </p:txBody>
      </p:sp>
    </p:spTree>
    <p:extLst>
      <p:ext uri="{BB962C8B-B14F-4D97-AF65-F5344CB8AC3E}">
        <p14:creationId xmlns:p14="http://schemas.microsoft.com/office/powerpoint/2010/main" val="3410767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A21FA-EBE2-0A4D-8C8C-C087E61EBB06}"/>
              </a:ext>
            </a:extLst>
          </p:cNvPr>
          <p:cNvSpPr>
            <a:spLocks noGrp="1"/>
          </p:cNvSpPr>
          <p:nvPr>
            <p:ph type="ctrTitle"/>
          </p:nvPr>
        </p:nvSpPr>
        <p:spPr>
          <a:xfrm>
            <a:off x="1524000" y="853441"/>
            <a:ext cx="9144000" cy="2281646"/>
          </a:xfrm>
        </p:spPr>
        <p:txBody>
          <a:bodyPr>
            <a:noAutofit/>
          </a:bodyPr>
          <a:lstStyle/>
          <a:p>
            <a:r>
              <a:rPr lang="en-US" sz="4400" dirty="0"/>
              <a:t>Visionary Leadership in Healthcare</a:t>
            </a:r>
            <a:br>
              <a:rPr lang="en-US" sz="4400" dirty="0"/>
            </a:br>
            <a:r>
              <a:rPr lang="en-US" sz="4400" dirty="0"/>
              <a:t> </a:t>
            </a:r>
            <a:r>
              <a:rPr lang="en-US" sz="3200" dirty="0"/>
              <a:t>Excellence in Practice, Policy, and Ethics</a:t>
            </a:r>
          </a:p>
        </p:txBody>
      </p:sp>
      <p:sp>
        <p:nvSpPr>
          <p:cNvPr id="3" name="Subtitle 2">
            <a:extLst>
              <a:ext uri="{FF2B5EF4-FFF2-40B4-BE49-F238E27FC236}">
                <a16:creationId xmlns:a16="http://schemas.microsoft.com/office/drawing/2014/main" id="{86D5727D-0293-C748-9A35-AD73255732BE}"/>
              </a:ext>
            </a:extLst>
          </p:cNvPr>
          <p:cNvSpPr>
            <a:spLocks noGrp="1"/>
          </p:cNvSpPr>
          <p:nvPr>
            <p:ph type="subTitle" idx="1"/>
          </p:nvPr>
        </p:nvSpPr>
        <p:spPr/>
        <p:txBody>
          <a:bodyPr/>
          <a:lstStyle/>
          <a:p>
            <a:endParaRPr lang="en-US" b="1" dirty="0"/>
          </a:p>
          <a:p>
            <a:r>
              <a:rPr lang="en-US" b="1" dirty="0"/>
              <a:t>Holly Wei</a:t>
            </a:r>
            <a:r>
              <a:rPr lang="en-US" dirty="0"/>
              <a:t>, PhD, RN, NEA-BC, FAAN </a:t>
            </a:r>
          </a:p>
          <a:p>
            <a:r>
              <a:rPr lang="en-US" b="1" dirty="0"/>
              <a:t>Sara Horton-Deutsch</a:t>
            </a:r>
            <a:r>
              <a:rPr lang="en-US" dirty="0"/>
              <a:t>, PhD, RN</a:t>
            </a:r>
            <a:r>
              <a:rPr lang="en-US"/>
              <a:t>, </a:t>
            </a:r>
            <a:r>
              <a:rPr lang="en-US" i="0" u="none" strike="noStrike" baseline="0">
                <a:solidFill>
                  <a:srgbClr val="211D1E"/>
                </a:solidFill>
              </a:rPr>
              <a:t>PMHCNS, </a:t>
            </a:r>
            <a:r>
              <a:rPr lang="en-US"/>
              <a:t>FAAN</a:t>
            </a:r>
            <a:r>
              <a:rPr lang="en-US" dirty="0"/>
              <a:t>, ANEF</a:t>
            </a:r>
          </a:p>
        </p:txBody>
      </p:sp>
    </p:spTree>
    <p:extLst>
      <p:ext uri="{BB962C8B-B14F-4D97-AF65-F5344CB8AC3E}">
        <p14:creationId xmlns:p14="http://schemas.microsoft.com/office/powerpoint/2010/main" val="3433711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a:xfrm>
            <a:off x="838199" y="419101"/>
            <a:ext cx="10515600" cy="1219199"/>
          </a:xfrm>
        </p:spPr>
        <p:txBody>
          <a:bodyPr>
            <a:normAutofit fontScale="90000"/>
          </a:bodyPr>
          <a:lstStyle/>
          <a:p>
            <a:r>
              <a:rPr lang="en-US" b="1" dirty="0"/>
              <a:t>Sigma Theta Tau International Honor Society of Nursing (Sigma)</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838199" y="1819276"/>
            <a:ext cx="11072813" cy="4695824"/>
          </a:xfrm>
        </p:spPr>
        <p:txBody>
          <a:bodyPr>
            <a:noAutofit/>
          </a:bodyPr>
          <a:lstStyle/>
          <a:p>
            <a:pPr>
              <a:spcBef>
                <a:spcPts val="0"/>
              </a:spcBef>
              <a:tabLst>
                <a:tab pos="0" algn="l"/>
              </a:tabLst>
            </a:pPr>
            <a:r>
              <a:rPr lang="en-US" sz="2400" dirty="0">
                <a:effectLst/>
                <a:latin typeface="+mj-lt"/>
                <a:ea typeface="DengXian" panose="02010600030101010101" pitchFamily="2" charset="-122"/>
                <a:cs typeface="Arial" panose="020B0604020202020204" pitchFamily="34" charset="0"/>
              </a:rPr>
              <a:t>An organization dedicated </a:t>
            </a:r>
            <a:r>
              <a:rPr lang="en-US" sz="2400" dirty="0">
                <a:latin typeface="+mj-lt"/>
                <a:ea typeface="DengXian" panose="02010600030101010101" pitchFamily="2" charset="-122"/>
                <a:cs typeface="Arial" panose="020B0604020202020204" pitchFamily="34" charset="0"/>
              </a:rPr>
              <a:t>to a</a:t>
            </a:r>
            <a:r>
              <a:rPr lang="en-US" sz="2400" dirty="0">
                <a:effectLst/>
                <a:latin typeface="+mj-lt"/>
                <a:ea typeface="DengXian" panose="02010600030101010101" pitchFamily="2" charset="-122"/>
                <a:cs typeface="Arial" panose="020B0604020202020204" pitchFamily="34" charset="0"/>
              </a:rPr>
              <a:t>dvancing the status of nursing as a profession</a:t>
            </a:r>
          </a:p>
          <a:p>
            <a:pPr marL="0" marR="0" indent="0">
              <a:spcBef>
                <a:spcPts val="0"/>
              </a:spcBef>
              <a:spcAft>
                <a:spcPts val="0"/>
              </a:spcAft>
              <a:buNone/>
              <a:tabLst>
                <a:tab pos="0" algn="l"/>
              </a:tabLst>
            </a:pPr>
            <a:endParaRPr lang="en-US" sz="2400" dirty="0">
              <a:latin typeface="+mj-lt"/>
              <a:ea typeface="DengXian" panose="02010600030101010101" pitchFamily="2" charset="-122"/>
              <a:cs typeface="Arial" panose="020B0604020202020204" pitchFamily="34" charset="0"/>
            </a:endParaRPr>
          </a:p>
          <a:p>
            <a:pPr>
              <a:spcBef>
                <a:spcPts val="0"/>
              </a:spcBef>
              <a:tabLst>
                <a:tab pos="0" algn="l"/>
              </a:tabLst>
            </a:pPr>
            <a:r>
              <a:rPr lang="en-US" sz="2400" dirty="0">
                <a:effectLst/>
                <a:latin typeface="+mj-lt"/>
                <a:ea typeface="DengXian" panose="02010600030101010101" pitchFamily="2" charset="-122"/>
                <a:cs typeface="Arial" panose="020B0604020202020204" pitchFamily="34" charset="0"/>
              </a:rPr>
              <a:t>Focuses on professional leadership and career development for all nurses </a:t>
            </a:r>
          </a:p>
          <a:p>
            <a:pPr>
              <a:spcBef>
                <a:spcPts val="0"/>
              </a:spcBef>
              <a:tabLst>
                <a:tab pos="0" algn="l"/>
              </a:tabLst>
            </a:pPr>
            <a:endParaRPr lang="en-US" sz="2400" dirty="0">
              <a:effectLst/>
              <a:latin typeface="+mj-lt"/>
              <a:ea typeface="Times New Roman" panose="02020603050405020304" pitchFamily="18" charset="0"/>
            </a:endParaRPr>
          </a:p>
          <a:p>
            <a:pPr>
              <a:spcBef>
                <a:spcPts val="0"/>
              </a:spcBef>
              <a:tabLst>
                <a:tab pos="0" algn="l"/>
              </a:tabLst>
            </a:pPr>
            <a:r>
              <a:rPr lang="en-US" sz="2400" dirty="0">
                <a:latin typeface="+mj-lt"/>
                <a:ea typeface="Times New Roman" panose="02020603050405020304" pitchFamily="18" charset="0"/>
              </a:rPr>
              <a:t>W</a:t>
            </a:r>
            <a:r>
              <a:rPr lang="en-US" sz="2400" dirty="0">
                <a:effectLst/>
                <a:latin typeface="+mj-lt"/>
                <a:ea typeface="Times New Roman" panose="02020603050405020304" pitchFamily="18" charset="0"/>
              </a:rPr>
              <a:t>as the first organization in the United States to fund nursing research in 1936 </a:t>
            </a:r>
          </a:p>
          <a:p>
            <a:pPr>
              <a:spcBef>
                <a:spcPts val="0"/>
              </a:spcBef>
              <a:tabLst>
                <a:tab pos="0" algn="l"/>
              </a:tabLst>
            </a:pPr>
            <a:endParaRPr lang="en-US" sz="2400" dirty="0">
              <a:effectLst/>
              <a:latin typeface="+mj-lt"/>
              <a:ea typeface="Times New Roman" panose="02020603050405020304" pitchFamily="18" charset="0"/>
            </a:endParaRPr>
          </a:p>
          <a:p>
            <a:pPr>
              <a:spcBef>
                <a:spcPts val="0"/>
              </a:spcBef>
              <a:tabLst>
                <a:tab pos="0" algn="l"/>
              </a:tabLst>
            </a:pPr>
            <a:r>
              <a:rPr lang="en-US" sz="2400" dirty="0">
                <a:effectLst/>
                <a:latin typeface="+mj-lt"/>
                <a:ea typeface="Times New Roman" panose="02020603050405020304" pitchFamily="18" charset="0"/>
              </a:rPr>
              <a:t>Recognized the need for nurses to obtain knowledge and skills in leadership, scholarship, and service</a:t>
            </a:r>
            <a:r>
              <a:rPr lang="en-US" sz="3200" dirty="0">
                <a:effectLst/>
                <a:latin typeface="+mj-lt"/>
                <a:ea typeface="Times New Roman" panose="02020603050405020304" pitchFamily="18" charset="0"/>
              </a:rPr>
              <a:t> </a:t>
            </a:r>
            <a:endParaRPr lang="en-US" sz="3200" dirty="0">
              <a:latin typeface="+mj-lt"/>
              <a:ea typeface="DengXian" panose="02010600030101010101" pitchFamily="2" charset="-122"/>
              <a:cs typeface="Arial" panose="020B0604020202020204" pitchFamily="34" charset="0"/>
            </a:endParaRPr>
          </a:p>
          <a:p>
            <a:pPr marL="0" marR="0" indent="0">
              <a:spcBef>
                <a:spcPts val="0"/>
              </a:spcBef>
              <a:spcAft>
                <a:spcPts val="0"/>
              </a:spcAft>
              <a:buNone/>
              <a:tabLst>
                <a:tab pos="0" algn="l"/>
              </a:tabLst>
            </a:pPr>
            <a:endParaRPr lang="en-US" sz="2000" dirty="0">
              <a:effectLst/>
              <a:latin typeface="+mj-lt"/>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2979188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a:xfrm>
            <a:off x="838200" y="485776"/>
            <a:ext cx="10515600" cy="1219199"/>
          </a:xfrm>
        </p:spPr>
        <p:txBody>
          <a:bodyPr/>
          <a:lstStyle/>
          <a:p>
            <a:r>
              <a:rPr lang="en-US" b="1" dirty="0"/>
              <a:t>Sigma Programming </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936674" y="1533524"/>
            <a:ext cx="10515600" cy="4838700"/>
          </a:xfrm>
        </p:spPr>
        <p:txBody>
          <a:bodyPr>
            <a:noAutofit/>
          </a:bodyPr>
          <a:lstStyle/>
          <a:p>
            <a:pPr marL="0" marR="0" indent="0">
              <a:spcBef>
                <a:spcPts val="0"/>
              </a:spcBef>
              <a:spcAft>
                <a:spcPts val="0"/>
              </a:spcAft>
              <a:buNone/>
              <a:tabLst>
                <a:tab pos="0" algn="l"/>
              </a:tabLst>
            </a:pPr>
            <a:endParaRPr lang="en-US" sz="2400" dirty="0">
              <a:effectLst/>
              <a:latin typeface="+mj-lt"/>
              <a:ea typeface="DengXian" panose="02010600030101010101" pitchFamily="2" charset="-122"/>
              <a:cs typeface="Arial" panose="020B0604020202020204" pitchFamily="34" charset="0"/>
            </a:endParaRPr>
          </a:p>
          <a:p>
            <a:pPr>
              <a:spcBef>
                <a:spcPts val="0"/>
              </a:spcBef>
              <a:tabLst>
                <a:tab pos="0" algn="l"/>
              </a:tabLst>
            </a:pPr>
            <a:r>
              <a:rPr lang="en-US" sz="2400" dirty="0">
                <a:latin typeface="+mj-lt"/>
                <a:ea typeface="DengXian" panose="02010600030101010101" pitchFamily="2" charset="-122"/>
                <a:cs typeface="Arial" panose="020B0604020202020204" pitchFamily="34" charset="0"/>
              </a:rPr>
              <a:t>Established and utilizes l</a:t>
            </a:r>
            <a:r>
              <a:rPr lang="en-US" sz="2400" dirty="0">
                <a:effectLst/>
                <a:latin typeface="+mj-lt"/>
                <a:ea typeface="DengXian" panose="02010600030101010101" pitchFamily="2" charset="-122"/>
                <a:cs typeface="Arial" panose="020B0604020202020204" pitchFamily="34" charset="0"/>
              </a:rPr>
              <a:t>eadership academies to provide formal leadership development to nurses within clinical and academic settings</a:t>
            </a:r>
          </a:p>
          <a:p>
            <a:pPr lvl="2">
              <a:spcBef>
                <a:spcPts val="0"/>
              </a:spcBef>
              <a:tabLst>
                <a:tab pos="0" algn="l"/>
              </a:tabLst>
            </a:pPr>
            <a:r>
              <a:rPr lang="en-US" sz="2400" dirty="0">
                <a:latin typeface="+mj-lt"/>
                <a:ea typeface="DengXian" panose="02010600030101010101" pitchFamily="2" charset="-122"/>
                <a:cs typeface="Arial" panose="020B0604020202020204" pitchFamily="34" charset="0"/>
              </a:rPr>
              <a:t>Current leadership academies:</a:t>
            </a:r>
          </a:p>
          <a:p>
            <a:pPr lvl="3">
              <a:spcBef>
                <a:spcPts val="0"/>
              </a:spcBef>
              <a:tabLst>
                <a:tab pos="0" algn="l"/>
              </a:tabLst>
            </a:pPr>
            <a:r>
              <a:rPr lang="en-US" sz="2400" dirty="0">
                <a:latin typeface="+mj-lt"/>
                <a:ea typeface="DengXian" panose="02010600030101010101" pitchFamily="2" charset="-122"/>
                <a:cs typeface="Arial" panose="020B0604020202020204" pitchFamily="34" charset="0"/>
              </a:rPr>
              <a:t>Experienced Academic Leadership Academy</a:t>
            </a:r>
          </a:p>
          <a:p>
            <a:pPr lvl="3">
              <a:spcBef>
                <a:spcPts val="0"/>
              </a:spcBef>
              <a:tabLst>
                <a:tab pos="0" algn="l"/>
              </a:tabLst>
            </a:pPr>
            <a:r>
              <a:rPr lang="en-US" sz="2400" dirty="0">
                <a:latin typeface="+mj-lt"/>
                <a:ea typeface="DengXian" panose="02010600030101010101" pitchFamily="2" charset="-122"/>
                <a:cs typeface="Arial" panose="020B0604020202020204" pitchFamily="34" charset="0"/>
              </a:rPr>
              <a:t>New Academic Leadership Academy</a:t>
            </a:r>
          </a:p>
          <a:p>
            <a:pPr lvl="3">
              <a:spcBef>
                <a:spcPts val="0"/>
              </a:spcBef>
              <a:tabLst>
                <a:tab pos="0" algn="l"/>
              </a:tabLst>
            </a:pPr>
            <a:r>
              <a:rPr lang="en-US" sz="2400" dirty="0">
                <a:latin typeface="+mj-lt"/>
                <a:ea typeface="DengXian" panose="02010600030101010101" pitchFamily="2" charset="-122"/>
                <a:cs typeface="Arial" panose="020B0604020202020204" pitchFamily="34" charset="0"/>
              </a:rPr>
              <a:t>Nurse Leadership Academy for Practice </a:t>
            </a:r>
          </a:p>
          <a:p>
            <a:pPr lvl="3">
              <a:spcBef>
                <a:spcPts val="0"/>
              </a:spcBef>
              <a:tabLst>
                <a:tab pos="0" algn="l"/>
              </a:tabLst>
            </a:pPr>
            <a:endParaRPr lang="en-US" sz="2400" dirty="0">
              <a:latin typeface="+mj-lt"/>
              <a:ea typeface="DengXian" panose="02010600030101010101" pitchFamily="2" charset="-122"/>
              <a:cs typeface="Arial" panose="020B0604020202020204" pitchFamily="34" charset="0"/>
            </a:endParaRPr>
          </a:p>
          <a:p>
            <a:pPr>
              <a:spcBef>
                <a:spcPts val="0"/>
              </a:spcBef>
              <a:tabLst>
                <a:tab pos="0" algn="l"/>
              </a:tabLst>
            </a:pPr>
            <a:r>
              <a:rPr lang="en-US" sz="2400" dirty="0">
                <a:effectLst/>
                <a:latin typeface="+mj-lt"/>
                <a:ea typeface="Times New Roman" panose="02020603050405020304" pitchFamily="18" charset="0"/>
              </a:rPr>
              <a:t>Developed asynchronous educational programming to enhance the knowledge and skills of nurse leaders at various stages of their professional development</a:t>
            </a:r>
            <a:endParaRPr lang="en-US" sz="2400" dirty="0">
              <a:latin typeface="+mj-lt"/>
              <a:ea typeface="DengXian" panose="02010600030101010101" pitchFamily="2" charset="-122"/>
              <a:cs typeface="Arial" panose="020B0604020202020204" pitchFamily="34" charset="0"/>
            </a:endParaRPr>
          </a:p>
          <a:p>
            <a:pPr lvl="2">
              <a:spcBef>
                <a:spcPts val="0"/>
              </a:spcBef>
              <a:tabLst>
                <a:tab pos="0" algn="l"/>
              </a:tabLst>
            </a:pPr>
            <a:r>
              <a:rPr lang="en-US" sz="2400" dirty="0">
                <a:latin typeface="+mj-lt"/>
                <a:ea typeface="Times New Roman" panose="02020603050405020304" pitchFamily="18" charset="0"/>
              </a:rPr>
              <a:t>Current online educational programs:</a:t>
            </a:r>
          </a:p>
          <a:p>
            <a:pPr lvl="3">
              <a:spcBef>
                <a:spcPts val="0"/>
              </a:spcBef>
              <a:tabLst>
                <a:tab pos="0" algn="l"/>
              </a:tabLst>
            </a:pPr>
            <a:r>
              <a:rPr lang="en-US" sz="2400" dirty="0">
                <a:effectLst/>
                <a:latin typeface="+mj-lt"/>
                <a:ea typeface="Times New Roman" panose="02020603050405020304" pitchFamily="18" charset="0"/>
              </a:rPr>
              <a:t>The Nurse Manager Certificate Program </a:t>
            </a:r>
          </a:p>
          <a:p>
            <a:pPr lvl="3">
              <a:spcBef>
                <a:spcPts val="0"/>
              </a:spcBef>
              <a:tabLst>
                <a:tab pos="0" algn="l"/>
              </a:tabLst>
            </a:pPr>
            <a:r>
              <a:rPr lang="en-US" sz="2400" dirty="0">
                <a:effectLst/>
                <a:latin typeface="+mj-lt"/>
                <a:ea typeface="Times New Roman" panose="02020603050405020304" pitchFamily="18" charset="0"/>
              </a:rPr>
              <a:t>Healthcare Leader Certificate Program </a:t>
            </a:r>
            <a:endParaRPr lang="en-US" sz="2400" dirty="0">
              <a:latin typeface="+mj-lt"/>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300139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p:txBody>
          <a:bodyPr/>
          <a:lstStyle/>
          <a:p>
            <a:r>
              <a:rPr lang="en-US" b="1" dirty="0"/>
              <a:t>Sigma’s Leadership Experience</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838199" y="1514475"/>
            <a:ext cx="10515599" cy="4978400"/>
          </a:xfrm>
        </p:spPr>
        <p:txBody>
          <a:bodyPr>
            <a:noAutofit/>
          </a:bodyPr>
          <a:lstStyle/>
          <a:p>
            <a:pPr marR="0">
              <a:spcBef>
                <a:spcPts val="0"/>
              </a:spcBef>
              <a:spcAft>
                <a:spcPts val="0"/>
              </a:spcAft>
            </a:pPr>
            <a:r>
              <a:rPr lang="en-US" sz="2400" dirty="0">
                <a:effectLst/>
                <a:latin typeface="+mj-lt"/>
                <a:ea typeface="DengXian" panose="02010600030101010101" pitchFamily="2" charset="-122"/>
                <a:cs typeface="Arial" panose="020B0604020202020204" pitchFamily="34" charset="0"/>
              </a:rPr>
              <a:t>Past participants in Sigma’s leadership development programming have successfully gone on to accomplish various personal short- and long-term professional goals.</a:t>
            </a:r>
          </a:p>
          <a:p>
            <a:pPr marL="0" marR="0" indent="0">
              <a:spcBef>
                <a:spcPts val="0"/>
              </a:spcBef>
              <a:spcAft>
                <a:spcPts val="0"/>
              </a:spcAft>
              <a:buNone/>
            </a:pPr>
            <a:endParaRPr lang="en-US" sz="2400" dirty="0">
              <a:effectLst/>
              <a:latin typeface="+mj-lt"/>
              <a:ea typeface="DengXian" panose="02010600030101010101" pitchFamily="2" charset="-122"/>
              <a:cs typeface="Arial" panose="020B0604020202020204" pitchFamily="34" charset="0"/>
            </a:endParaRPr>
          </a:p>
          <a:p>
            <a:pPr marL="914400" lvl="2">
              <a:spcBef>
                <a:spcPts val="0"/>
              </a:spcBef>
            </a:pPr>
            <a:r>
              <a:rPr lang="en-US" sz="2400" dirty="0">
                <a:effectLst/>
                <a:latin typeface="+mj-lt"/>
                <a:ea typeface="DengXian" panose="02010600030101010101" pitchFamily="2" charset="-122"/>
                <a:cs typeface="Arial" panose="020B0604020202020204" pitchFamily="34" charset="0"/>
              </a:rPr>
              <a:t>Examples:</a:t>
            </a:r>
          </a:p>
          <a:p>
            <a:pPr marL="1371600" lvl="3">
              <a:spcBef>
                <a:spcPts val="0"/>
              </a:spcBef>
            </a:pPr>
            <a:r>
              <a:rPr lang="en-US" sz="2400" dirty="0">
                <a:effectLst/>
                <a:latin typeface="+mj-lt"/>
                <a:ea typeface="Times New Roman" panose="02020603050405020304" pitchFamily="18" charset="0"/>
              </a:rPr>
              <a:t>Dr. Carolyn Hart was a former nurse leadership scholar and alumna of the Nurse Faculty Leadership Academy, Experienced Nurse Faculty Leadership Academy, and Emerging Educational Administrator Institute. As a result of supportive mentorship and expert guidance, she has assumed a Dean role and published her work based on her leadership development. </a:t>
            </a:r>
          </a:p>
        </p:txBody>
      </p:sp>
    </p:spTree>
    <p:extLst>
      <p:ext uri="{BB962C8B-B14F-4D97-AF65-F5344CB8AC3E}">
        <p14:creationId xmlns:p14="http://schemas.microsoft.com/office/powerpoint/2010/main" val="3115475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p:txBody>
          <a:bodyPr/>
          <a:lstStyle/>
          <a:p>
            <a:r>
              <a:rPr lang="en-US" b="1" dirty="0"/>
              <a:t>Sigma and Its Leadership Experience</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838199" y="1514475"/>
            <a:ext cx="10515599" cy="4978400"/>
          </a:xfrm>
        </p:spPr>
        <p:txBody>
          <a:bodyPr>
            <a:noAutofit/>
          </a:bodyPr>
          <a:lstStyle/>
          <a:p>
            <a:pPr marL="1028700" lvl="2" indent="-342900">
              <a:spcBef>
                <a:spcPts val="0"/>
              </a:spcBef>
            </a:pPr>
            <a:r>
              <a:rPr lang="en-US" sz="2400" dirty="0">
                <a:effectLst/>
                <a:latin typeface="+mj-lt"/>
                <a:ea typeface="DengXian" panose="02010600030101010101" pitchFamily="2" charset="-122"/>
                <a:cs typeface="Arial" panose="020B0604020202020204" pitchFamily="34" charset="0"/>
              </a:rPr>
              <a:t>Examples continued:</a:t>
            </a:r>
          </a:p>
          <a:p>
            <a:pPr marL="1371600" lvl="3">
              <a:spcBef>
                <a:spcPts val="0"/>
              </a:spcBef>
            </a:pPr>
            <a:r>
              <a:rPr lang="en-US" sz="2400" dirty="0">
                <a:effectLst/>
                <a:latin typeface="+mj-lt"/>
                <a:ea typeface="DengXian" panose="02010600030101010101" pitchFamily="2" charset="-122"/>
                <a:cs typeface="Arial" panose="020B0604020202020204" pitchFamily="34" charset="0"/>
              </a:rPr>
              <a:t>Dr. Michael Diño described the development and implementation of electronic web-based learning resources at Our Lady of Fatima University, Valenzuela City, Philippines; he led a team of stakeholders at his institution to bring about foundational technology enhancements to better support the future of nursing education and the inclusion of virtual and online learning across the university.  </a:t>
            </a:r>
          </a:p>
          <a:p>
            <a:pPr marL="1143000" lvl="3" indent="0">
              <a:spcBef>
                <a:spcPts val="0"/>
              </a:spcBef>
              <a:buNone/>
            </a:pPr>
            <a:r>
              <a:rPr lang="en-US" sz="2400" dirty="0">
                <a:effectLst/>
                <a:latin typeface="+mj-lt"/>
                <a:ea typeface="DengXian" panose="02010600030101010101" pitchFamily="2" charset="-122"/>
                <a:cs typeface="Arial" panose="020B0604020202020204" pitchFamily="34" charset="0"/>
              </a:rPr>
              <a:t>  </a:t>
            </a:r>
          </a:p>
          <a:p>
            <a:pPr marR="0">
              <a:spcBef>
                <a:spcPts val="0"/>
              </a:spcBef>
              <a:spcAft>
                <a:spcPts val="0"/>
              </a:spcAft>
            </a:pPr>
            <a:r>
              <a:rPr lang="en-US" sz="2400" dirty="0">
                <a:effectLst/>
                <a:latin typeface="+mj-lt"/>
                <a:ea typeface="DengXian" panose="02010600030101010101" pitchFamily="2" charset="-122"/>
                <a:cs typeface="Arial" panose="020B0604020202020204" pitchFamily="34" charset="0"/>
              </a:rPr>
              <a:t>Nurse leaders and experts that support aspiring and novice leaders in nursing education and practice also benefit personally and professionally through their participation. The experience of mentoring and providing expert guidance to Sigma nurse scholars provides opportunities for publishing about Sigma programming, scholar outcomes, and individual personal growth. </a:t>
            </a:r>
            <a:endParaRPr lang="en-US" sz="2400" dirty="0">
              <a:latin typeface="+mj-lt"/>
            </a:endParaRPr>
          </a:p>
        </p:txBody>
      </p:sp>
    </p:spTree>
    <p:extLst>
      <p:ext uri="{BB962C8B-B14F-4D97-AF65-F5344CB8AC3E}">
        <p14:creationId xmlns:p14="http://schemas.microsoft.com/office/powerpoint/2010/main" val="3500947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p:txBody>
          <a:bodyPr/>
          <a:lstStyle/>
          <a:p>
            <a:r>
              <a:rPr lang="en-US" b="1" dirty="0"/>
              <a:t>The Future of Leadership Development</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838199" y="1514475"/>
            <a:ext cx="10515599" cy="4978400"/>
          </a:xfrm>
        </p:spPr>
        <p:txBody>
          <a:bodyPr>
            <a:noAutofit/>
          </a:bodyPr>
          <a:lstStyle/>
          <a:p>
            <a:pPr marL="1143000" lvl="3" indent="0">
              <a:spcBef>
                <a:spcPts val="0"/>
              </a:spcBef>
              <a:buNone/>
            </a:pPr>
            <a:endParaRPr lang="en-US" sz="1800" b="0" i="0" dirty="0">
              <a:solidFill>
                <a:srgbClr val="000000"/>
              </a:solidFill>
              <a:effectLst/>
              <a:latin typeface="Times New Roman" panose="02020603050405020304" pitchFamily="18" charset="0"/>
            </a:endParaRPr>
          </a:p>
          <a:p>
            <a:pPr lvl="3" indent="-457200">
              <a:spcBef>
                <a:spcPts val="0"/>
              </a:spcBef>
            </a:pPr>
            <a:r>
              <a:rPr lang="en-US" sz="2800" dirty="0">
                <a:solidFill>
                  <a:srgbClr val="000000"/>
                </a:solidFill>
                <a:latin typeface="+mj-lt"/>
              </a:rPr>
              <a:t>Consists of </a:t>
            </a:r>
            <a:r>
              <a:rPr lang="en-US" sz="2800" b="0" i="0" dirty="0">
                <a:solidFill>
                  <a:srgbClr val="000000"/>
                </a:solidFill>
                <a:effectLst/>
                <a:latin typeface="+mj-lt"/>
              </a:rPr>
              <a:t>personal/anecdotal and evidence-based approaches </a:t>
            </a:r>
          </a:p>
          <a:p>
            <a:pPr lvl="3" indent="-457200">
              <a:spcBef>
                <a:spcPts val="0"/>
              </a:spcBef>
            </a:pPr>
            <a:r>
              <a:rPr lang="en-US" sz="2800" dirty="0">
                <a:solidFill>
                  <a:srgbClr val="000000"/>
                </a:solidFill>
                <a:latin typeface="+mj-lt"/>
              </a:rPr>
              <a:t>G</a:t>
            </a:r>
            <a:r>
              <a:rPr lang="en-US" sz="2800" b="0" i="0" dirty="0">
                <a:solidFill>
                  <a:srgbClr val="000000"/>
                </a:solidFill>
                <a:effectLst/>
                <a:latin typeface="+mj-lt"/>
              </a:rPr>
              <a:t>rounded in the recognition of how change occurs within a complex adaptive system and in response to the neuroscience. </a:t>
            </a:r>
          </a:p>
          <a:p>
            <a:pPr lvl="3" indent="-457200">
              <a:spcBef>
                <a:spcPts val="0"/>
              </a:spcBef>
            </a:pPr>
            <a:endParaRPr lang="en-US" sz="2800" dirty="0">
              <a:solidFill>
                <a:srgbClr val="000000"/>
              </a:solidFill>
              <a:latin typeface="+mj-lt"/>
            </a:endParaRPr>
          </a:p>
          <a:p>
            <a:pPr marL="228600" lvl="1" indent="0">
              <a:spcBef>
                <a:spcPts val="0"/>
              </a:spcBef>
              <a:buNone/>
            </a:pPr>
            <a:r>
              <a:rPr lang="en-US" sz="3400" b="0" i="0" dirty="0">
                <a:solidFill>
                  <a:srgbClr val="000000"/>
                </a:solidFill>
                <a:effectLst/>
                <a:latin typeface="+mj-lt"/>
              </a:rPr>
              <a:t>As a result, leaders will need to be deeply authentic and exquisitely aware of their own state of being. Authentic leadership will require deep reflection, experiential learning and coaching to consider how one comes across. </a:t>
            </a:r>
            <a:r>
              <a:rPr lang="en-US" sz="3000" b="0" i="0" dirty="0">
                <a:solidFill>
                  <a:srgbClr val="000000"/>
                </a:solidFill>
                <a:effectLst/>
                <a:latin typeface="+mj-lt"/>
              </a:rPr>
              <a:t> </a:t>
            </a:r>
          </a:p>
        </p:txBody>
      </p:sp>
    </p:spTree>
    <p:extLst>
      <p:ext uri="{BB962C8B-B14F-4D97-AF65-F5344CB8AC3E}">
        <p14:creationId xmlns:p14="http://schemas.microsoft.com/office/powerpoint/2010/main" val="3659494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435429" y="1514475"/>
            <a:ext cx="10918370" cy="4978400"/>
          </a:xfrm>
        </p:spPr>
        <p:txBody>
          <a:bodyPr>
            <a:noAutofit/>
          </a:bodyPr>
          <a:lstStyle/>
          <a:p>
            <a:pPr marL="1143000" lvl="3" indent="0">
              <a:lnSpc>
                <a:spcPct val="100000"/>
              </a:lnSpc>
              <a:spcBef>
                <a:spcPts val="0"/>
              </a:spcBef>
              <a:buNone/>
            </a:pPr>
            <a:endParaRPr lang="en-US" dirty="0">
              <a:solidFill>
                <a:srgbClr val="000000"/>
              </a:solidFill>
              <a:latin typeface="Times New Roman" panose="02020603050405020304" pitchFamily="18" charset="0"/>
            </a:endParaRPr>
          </a:p>
          <a:p>
            <a:pPr lvl="1" indent="-457200">
              <a:lnSpc>
                <a:spcPct val="100000"/>
              </a:lnSpc>
              <a:spcBef>
                <a:spcPts val="0"/>
              </a:spcBef>
            </a:pPr>
            <a:r>
              <a:rPr lang="en-US" sz="3200" b="0" i="0" dirty="0">
                <a:effectLst/>
                <a:latin typeface="+mj-lt"/>
              </a:rPr>
              <a:t>Nurse leaders must apply higher system thinking strategies. </a:t>
            </a:r>
          </a:p>
          <a:p>
            <a:pPr lvl="1" indent="-457200">
              <a:lnSpc>
                <a:spcPct val="100000"/>
              </a:lnSpc>
              <a:spcBef>
                <a:spcPts val="0"/>
              </a:spcBef>
            </a:pPr>
            <a:r>
              <a:rPr lang="en-US" sz="3200" b="0" i="0" dirty="0">
                <a:effectLst/>
                <a:latin typeface="+mj-lt"/>
              </a:rPr>
              <a:t>Nursing leaders should work to orchestrate CAS into clinical and academic environments.</a:t>
            </a:r>
          </a:p>
          <a:p>
            <a:pPr lvl="1" indent="-457200">
              <a:lnSpc>
                <a:spcPct val="100000"/>
              </a:lnSpc>
              <a:spcBef>
                <a:spcPts val="0"/>
              </a:spcBef>
            </a:pPr>
            <a:r>
              <a:rPr lang="en-US" sz="3200" b="0" i="0" dirty="0">
                <a:effectLst/>
                <a:latin typeface="+mj-lt"/>
              </a:rPr>
              <a:t>Nursing leadership training must evolve to include experiential opportunities.</a:t>
            </a:r>
          </a:p>
        </p:txBody>
      </p:sp>
    </p:spTree>
    <p:extLst>
      <p:ext uri="{BB962C8B-B14F-4D97-AF65-F5344CB8AC3E}">
        <p14:creationId xmlns:p14="http://schemas.microsoft.com/office/powerpoint/2010/main" val="1231363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D0036-192E-47C9-907C-25F4DD2F2E6D}"/>
              </a:ext>
            </a:extLst>
          </p:cNvPr>
          <p:cNvSpPr>
            <a:spLocks noGrp="1"/>
          </p:cNvSpPr>
          <p:nvPr>
            <p:ph type="ctrTitle"/>
          </p:nvPr>
        </p:nvSpPr>
        <p:spPr>
          <a:xfrm>
            <a:off x="1623391" y="754270"/>
            <a:ext cx="9144000" cy="1472882"/>
          </a:xfrm>
        </p:spPr>
        <p:txBody>
          <a:bodyPr>
            <a:normAutofit/>
          </a:bodyPr>
          <a:lstStyle/>
          <a:p>
            <a:pPr algn="l"/>
            <a:r>
              <a:rPr lang="en-US" sz="4500" b="1" dirty="0">
                <a:latin typeface="+mn-lt"/>
              </a:rPr>
              <a:t>Chapter 3. Transcending Leadership and Redefining Success</a:t>
            </a:r>
          </a:p>
        </p:txBody>
      </p:sp>
      <p:sp>
        <p:nvSpPr>
          <p:cNvPr id="3" name="Rectangle 2">
            <a:extLst>
              <a:ext uri="{FF2B5EF4-FFF2-40B4-BE49-F238E27FC236}">
                <a16:creationId xmlns:a16="http://schemas.microsoft.com/office/drawing/2014/main" id="{930101C3-D2BE-D44B-99F9-0C3173056FD1}"/>
              </a:ext>
            </a:extLst>
          </p:cNvPr>
          <p:cNvSpPr/>
          <p:nvPr/>
        </p:nvSpPr>
        <p:spPr>
          <a:xfrm>
            <a:off x="1007165" y="3658753"/>
            <a:ext cx="10177670" cy="2339102"/>
          </a:xfrm>
          <a:prstGeom prst="rect">
            <a:avLst/>
          </a:prstGeom>
        </p:spPr>
        <p:txBody>
          <a:bodyPr wrap="square">
            <a:spAutoFit/>
          </a:bodyPr>
          <a:lstStyle/>
          <a:p>
            <a:pPr marL="685800" marR="0" indent="-457200">
              <a:spcBef>
                <a:spcPts val="0"/>
              </a:spcBef>
              <a:spcAft>
                <a:spcPts val="0"/>
              </a:spcAft>
            </a:pPr>
            <a:r>
              <a:rPr lang="en-US" sz="2600" dirty="0">
                <a:ea typeface="Times New Roman" panose="02020603050405020304" pitchFamily="18" charset="0"/>
              </a:rPr>
              <a:t>Contributors</a:t>
            </a:r>
            <a:r>
              <a:rPr lang="en-US" dirty="0">
                <a:latin typeface="Times New Roman" panose="02020603050405020304" pitchFamily="18" charset="0"/>
                <a:ea typeface="Times New Roman" panose="02020603050405020304" pitchFamily="18" charset="0"/>
              </a:rPr>
              <a:t>	</a:t>
            </a:r>
            <a:r>
              <a:rPr lang="en-US" sz="2400" b="1" dirty="0">
                <a:ea typeface="Times New Roman" panose="02020603050405020304" pitchFamily="18" charset="0"/>
              </a:rPr>
              <a:t>Matthew S. Howard</a:t>
            </a:r>
            <a:r>
              <a:rPr lang="en-US" sz="2400" dirty="0">
                <a:ea typeface="Times New Roman" panose="02020603050405020304" pitchFamily="18" charset="0"/>
              </a:rPr>
              <a:t>, DNP, RN, CEN, TCRN, CPEN, CPN</a:t>
            </a:r>
          </a:p>
          <a:p>
            <a:pPr marL="685800" marR="0" indent="-457200">
              <a:spcBef>
                <a:spcPts val="0"/>
              </a:spcBef>
              <a:spcAft>
                <a:spcPts val="0"/>
              </a:spcAft>
            </a:pPr>
            <a:r>
              <a:rPr lang="en-US" sz="2400" dirty="0">
                <a:ea typeface="Times New Roman" panose="02020603050405020304" pitchFamily="18" charset="0"/>
              </a:rPr>
              <a:t>				</a:t>
            </a:r>
            <a:r>
              <a:rPr lang="en-US" sz="2400" b="1" dirty="0">
                <a:ea typeface="Times New Roman" panose="02020603050405020304" pitchFamily="18" charset="0"/>
              </a:rPr>
              <a:t>Christie Kerwan</a:t>
            </a:r>
            <a:r>
              <a:rPr lang="en-US" sz="2400" dirty="0">
                <a:ea typeface="Times New Roman" panose="02020603050405020304" pitchFamily="18" charset="0"/>
              </a:rPr>
              <a:t>, MSN, RN</a:t>
            </a:r>
            <a:endParaRPr lang="en-US" sz="2400" dirty="0">
              <a:ea typeface="Times New Roman" panose="02020603050405020304" pitchFamily="18" charset="0"/>
              <a:cs typeface="Times New Roman" panose="02020603050405020304" pitchFamily="18" charset="0"/>
            </a:endParaRPr>
          </a:p>
          <a:p>
            <a:pPr marL="685800" marR="0" indent="-457200">
              <a:spcBef>
                <a:spcPts val="0"/>
              </a:spcBef>
              <a:spcAft>
                <a:spcPts val="0"/>
              </a:spcAft>
            </a:pPr>
            <a:r>
              <a:rPr lang="en-US" sz="2400" dirty="0">
                <a:ea typeface="Times New Roman" panose="02020603050405020304" pitchFamily="18" charset="0"/>
              </a:rPr>
              <a:t>				</a:t>
            </a:r>
            <a:r>
              <a:rPr lang="en-US" sz="2400" b="1" dirty="0">
                <a:ea typeface="Times New Roman" panose="02020603050405020304" pitchFamily="18" charset="0"/>
              </a:rPr>
              <a:t>Elizabeth Madigan</a:t>
            </a:r>
            <a:r>
              <a:rPr lang="en-US" sz="2400" dirty="0">
                <a:ea typeface="Times New Roman" panose="02020603050405020304" pitchFamily="18" charset="0"/>
              </a:rPr>
              <a:t>, PhD, RN, FAAN</a:t>
            </a:r>
          </a:p>
          <a:p>
            <a:pPr marL="685800" marR="0" indent="-457200">
              <a:spcBef>
                <a:spcPts val="0"/>
              </a:spcBef>
              <a:spcAft>
                <a:spcPts val="0"/>
              </a:spcAft>
            </a:pPr>
            <a:r>
              <a:rPr lang="en-US" sz="2400" dirty="0">
                <a:ea typeface="Times New Roman" panose="02020603050405020304" pitchFamily="18" charset="0"/>
              </a:rPr>
              <a:t>				</a:t>
            </a:r>
            <a:r>
              <a:rPr lang="en-US" sz="2400" b="1" dirty="0">
                <a:ea typeface="Times New Roman" panose="02020603050405020304" pitchFamily="18" charset="0"/>
              </a:rPr>
              <a:t>Danielle EK Perkins</a:t>
            </a:r>
            <a:r>
              <a:rPr lang="en-US" sz="2400" dirty="0">
                <a:ea typeface="Times New Roman" panose="02020603050405020304" pitchFamily="18" charset="0"/>
              </a:rPr>
              <a:t>, PhD, RN</a:t>
            </a:r>
          </a:p>
          <a:p>
            <a:pPr marL="685800" marR="0" indent="-457200">
              <a:spcBef>
                <a:spcPts val="0"/>
              </a:spcBef>
              <a:spcAft>
                <a:spcPts val="0"/>
              </a:spcAft>
            </a:pPr>
            <a:r>
              <a:rPr lang="en-US" sz="2400" dirty="0">
                <a:ea typeface="Times New Roman" panose="02020603050405020304" pitchFamily="18" charset="0"/>
              </a:rPr>
              <a:t>				</a:t>
            </a:r>
            <a:r>
              <a:rPr lang="en-US" sz="2400" b="1" dirty="0">
                <a:ea typeface="Times New Roman" panose="02020603050405020304" pitchFamily="18" charset="0"/>
              </a:rPr>
              <a:t>Erica DeKruyter</a:t>
            </a:r>
            <a:r>
              <a:rPr lang="en-US" sz="2400" dirty="0">
                <a:ea typeface="Times New Roman" panose="02020603050405020304" pitchFamily="18" charset="0"/>
              </a:rPr>
              <a:t>, MSN, RN</a:t>
            </a:r>
          </a:p>
          <a:p>
            <a:pPr marL="685800" marR="0" indent="-457200">
              <a:spcBef>
                <a:spcPts val="0"/>
              </a:spcBef>
              <a:spcAft>
                <a:spcPts val="0"/>
              </a:spcAft>
            </a:pPr>
            <a:r>
              <a:rPr lang="en-US" sz="2400" dirty="0">
                <a:ea typeface="Times New Roman" panose="02020603050405020304" pitchFamily="18" charset="0"/>
              </a:rPr>
              <a:t>				</a:t>
            </a:r>
            <a:r>
              <a:rPr lang="en-US" sz="2400" b="1" dirty="0">
                <a:ea typeface="Times New Roman" panose="02020603050405020304" pitchFamily="18" charset="0"/>
              </a:rPr>
              <a:t>Sarah E. Gray</a:t>
            </a:r>
            <a:r>
              <a:rPr lang="en-US" sz="2400" dirty="0">
                <a:ea typeface="Times New Roman" panose="02020603050405020304" pitchFamily="18" charset="0"/>
              </a:rPr>
              <a:t>, DNP, RN, CEN, FAEN</a:t>
            </a:r>
            <a:endParaRPr lang="en-US" sz="2400" dirty="0"/>
          </a:p>
        </p:txBody>
      </p:sp>
    </p:spTree>
    <p:extLst>
      <p:ext uri="{BB962C8B-B14F-4D97-AF65-F5344CB8AC3E}">
        <p14:creationId xmlns:p14="http://schemas.microsoft.com/office/powerpoint/2010/main" val="935305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p:txBody>
          <a:bodyPr/>
          <a:lstStyle/>
          <a:p>
            <a:r>
              <a:rPr lang="en-US" b="1" dirty="0"/>
              <a:t>Learning Objectives</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838199" y="1825625"/>
            <a:ext cx="10515599" cy="4308475"/>
          </a:xfrm>
        </p:spPr>
        <p:txBody>
          <a:bodyPr/>
          <a:lstStyle/>
          <a:p>
            <a:pPr marL="0" indent="0">
              <a:spcBef>
                <a:spcPts val="0"/>
              </a:spcBef>
              <a:buNone/>
            </a:pPr>
            <a:r>
              <a:rPr lang="en-US" sz="3200" dirty="0"/>
              <a:t>After completing this chapter, the learner will be able to:</a:t>
            </a:r>
          </a:p>
          <a:p>
            <a:pPr marL="0" indent="0">
              <a:spcBef>
                <a:spcPts val="0"/>
              </a:spcBef>
              <a:buNone/>
            </a:pPr>
            <a:endParaRPr lang="en-US" sz="3200"/>
          </a:p>
          <a:p>
            <a:pPr>
              <a:spcBef>
                <a:spcPts val="0"/>
              </a:spcBef>
            </a:pPr>
            <a:r>
              <a:rPr lang="en-US" sz="3200" dirty="0">
                <a:effectLst/>
                <a:latin typeface="+mj-lt"/>
                <a:ea typeface="Times New Roman" panose="02020603050405020304" pitchFamily="18" charset="0"/>
                <a:cs typeface="Calibri" panose="020F0502020204030204" pitchFamily="34" charset="0"/>
              </a:rPr>
              <a:t>Explain new models of leadership development based on complex adaptive systems and neuroscience</a:t>
            </a:r>
          </a:p>
          <a:p>
            <a:pPr marL="0" marR="0" lvl="0" indent="0">
              <a:spcBef>
                <a:spcPts val="0"/>
              </a:spcBef>
              <a:spcAft>
                <a:spcPts val="0"/>
              </a:spcAft>
              <a:buNone/>
            </a:pPr>
            <a:endParaRPr lang="en-US" sz="3200" dirty="0">
              <a:effectLst/>
              <a:latin typeface="+mj-lt"/>
              <a:ea typeface="Times New Roman" panose="02020603050405020304" pitchFamily="18" charset="0"/>
            </a:endParaRPr>
          </a:p>
          <a:p>
            <a:pPr>
              <a:spcBef>
                <a:spcPts val="0"/>
              </a:spcBef>
            </a:pPr>
            <a:r>
              <a:rPr lang="en-US" sz="3200" dirty="0">
                <a:effectLst/>
                <a:latin typeface="+mj-lt"/>
                <a:ea typeface="Times New Roman" panose="02020603050405020304" pitchFamily="18" charset="0"/>
                <a:cs typeface="Calibri" panose="020F0502020204030204" pitchFamily="34" charset="0"/>
              </a:rPr>
              <a:t>Describe Sigma’s experience with leadership development and lessons learned</a:t>
            </a:r>
          </a:p>
          <a:p>
            <a:pPr marL="0" marR="0" lvl="0" indent="0">
              <a:spcBef>
                <a:spcPts val="0"/>
              </a:spcBef>
              <a:spcAft>
                <a:spcPts val="0"/>
              </a:spcAft>
              <a:buNone/>
            </a:pPr>
            <a:endParaRPr lang="en-US" sz="3200" dirty="0">
              <a:effectLst/>
              <a:latin typeface="+mj-lt"/>
              <a:ea typeface="Times New Roman" panose="02020603050405020304" pitchFamily="18" charset="0"/>
            </a:endParaRPr>
          </a:p>
          <a:p>
            <a:pPr>
              <a:spcBef>
                <a:spcPts val="0"/>
              </a:spcBef>
            </a:pPr>
            <a:r>
              <a:rPr lang="en-US" sz="3200" dirty="0">
                <a:effectLst/>
                <a:latin typeface="+mj-lt"/>
                <a:ea typeface="Times New Roman" panose="02020603050405020304" pitchFamily="18" charset="0"/>
                <a:cs typeface="Arial" panose="020B0604020202020204" pitchFamily="34" charset="0"/>
              </a:rPr>
              <a:t>Create the future of leadership development</a:t>
            </a:r>
            <a:endParaRPr lang="en-US" sz="3200" dirty="0">
              <a:effectLst/>
              <a:latin typeface="+mj-lt"/>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1223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72E2C-2129-4266-A5E4-F5E5967DA6E9}"/>
              </a:ext>
            </a:extLst>
          </p:cNvPr>
          <p:cNvSpPr>
            <a:spLocks noGrp="1"/>
          </p:cNvSpPr>
          <p:nvPr>
            <p:ph type="title"/>
          </p:nvPr>
        </p:nvSpPr>
        <p:spPr/>
        <p:txBody>
          <a:bodyPr/>
          <a:lstStyle/>
          <a:p>
            <a:r>
              <a:rPr lang="en-US" b="1" dirty="0"/>
              <a:t>New Models of Leadership Development </a:t>
            </a:r>
          </a:p>
        </p:txBody>
      </p:sp>
      <p:sp>
        <p:nvSpPr>
          <p:cNvPr id="4" name="Content Placeholder 3">
            <a:extLst>
              <a:ext uri="{FF2B5EF4-FFF2-40B4-BE49-F238E27FC236}">
                <a16:creationId xmlns:a16="http://schemas.microsoft.com/office/drawing/2014/main" id="{C474676E-B56C-48AD-B846-5FE103B3D7B0}"/>
              </a:ext>
            </a:extLst>
          </p:cNvPr>
          <p:cNvSpPr>
            <a:spLocks noGrp="1"/>
          </p:cNvSpPr>
          <p:nvPr>
            <p:ph sz="half" idx="2"/>
          </p:nvPr>
        </p:nvSpPr>
        <p:spPr>
          <a:xfrm>
            <a:off x="839788" y="2505075"/>
            <a:ext cx="10515600" cy="3684588"/>
          </a:xfrm>
        </p:spPr>
        <p:txBody>
          <a:bodyPr>
            <a:normAutofit/>
          </a:bodyPr>
          <a:lstStyle/>
          <a:p>
            <a:r>
              <a:rPr lang="en-US" sz="3200" dirty="0">
                <a:latin typeface="+mj-lt"/>
                <a:ea typeface="Times New Roman" panose="02020603050405020304" pitchFamily="18" charset="0"/>
                <a:cs typeface="Arial" panose="020B0604020202020204" pitchFamily="34" charset="0"/>
              </a:rPr>
              <a:t>I</a:t>
            </a:r>
            <a:r>
              <a:rPr lang="en-US" sz="3200" dirty="0">
                <a:effectLst/>
                <a:latin typeface="+mj-lt"/>
                <a:ea typeface="Times New Roman" panose="02020603050405020304" pitchFamily="18" charset="0"/>
                <a:cs typeface="Arial" panose="020B0604020202020204" pitchFamily="34" charset="0"/>
              </a:rPr>
              <a:t>ncorporate knowledge from both the personal/anecdotal and the evidence-based</a:t>
            </a:r>
          </a:p>
          <a:p>
            <a:r>
              <a:rPr lang="en-US" sz="3200" dirty="0">
                <a:effectLst/>
                <a:latin typeface="+mj-lt"/>
                <a:ea typeface="Times New Roman" panose="02020603050405020304" pitchFamily="18" charset="0"/>
                <a:cs typeface="Arial" panose="020B0604020202020204" pitchFamily="34" charset="0"/>
              </a:rPr>
              <a:t>Recognize the impact of complex adaptive systems on the organization</a:t>
            </a:r>
          </a:p>
          <a:p>
            <a:r>
              <a:rPr lang="en-US" sz="3200" dirty="0">
                <a:latin typeface="+mj-lt"/>
                <a:ea typeface="Times New Roman" panose="02020603050405020304" pitchFamily="18" charset="0"/>
                <a:cs typeface="Arial" panose="020B0604020202020204" pitchFamily="34" charset="0"/>
              </a:rPr>
              <a:t>I</a:t>
            </a:r>
            <a:r>
              <a:rPr lang="en-US" sz="3200" dirty="0">
                <a:effectLst/>
                <a:latin typeface="+mj-lt"/>
                <a:ea typeface="Times New Roman" panose="02020603050405020304" pitchFamily="18" charset="0"/>
                <a:cs typeface="Arial" panose="020B0604020202020204" pitchFamily="34" charset="0"/>
              </a:rPr>
              <a:t>ncorporate the neuroscience of interpersonal relationships among leaders and their followers </a:t>
            </a:r>
            <a:endParaRPr lang="en-US" sz="3200" dirty="0">
              <a:latin typeface="+mj-lt"/>
            </a:endParaRPr>
          </a:p>
        </p:txBody>
      </p:sp>
    </p:spTree>
    <p:extLst>
      <p:ext uri="{BB962C8B-B14F-4D97-AF65-F5344CB8AC3E}">
        <p14:creationId xmlns:p14="http://schemas.microsoft.com/office/powerpoint/2010/main" val="3179989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a:xfrm>
            <a:off x="542925" y="365125"/>
            <a:ext cx="11125200" cy="1325563"/>
          </a:xfrm>
        </p:spPr>
        <p:txBody>
          <a:bodyPr>
            <a:normAutofit/>
          </a:bodyPr>
          <a:lstStyle/>
          <a:p>
            <a:r>
              <a:rPr lang="en-US" b="1" dirty="0">
                <a:effectLst/>
                <a:ea typeface="Times New Roman" panose="02020603050405020304" pitchFamily="18" charset="0"/>
                <a:cs typeface="Arial" panose="020B0604020202020204" pitchFamily="34" charset="0"/>
              </a:rPr>
              <a:t>Principles Underlying Complex Adaptive Systems</a:t>
            </a:r>
            <a:endParaRPr lang="en-US" b="1" dirty="0"/>
          </a:p>
        </p:txBody>
      </p:sp>
      <p:pic>
        <p:nvPicPr>
          <p:cNvPr id="4" name="Content Placeholder 3">
            <a:extLst>
              <a:ext uri="{FF2B5EF4-FFF2-40B4-BE49-F238E27FC236}">
                <a16:creationId xmlns:a16="http://schemas.microsoft.com/office/drawing/2014/main" id="{5834F6AE-23C6-436E-80B0-306AA403B444}"/>
              </a:ext>
            </a:extLst>
          </p:cNvPr>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a:xfrm>
            <a:off x="2964964" y="1825625"/>
            <a:ext cx="6262072" cy="4308475"/>
          </a:xfrm>
          <a:prstGeom prst="rect">
            <a:avLst/>
          </a:prstGeom>
        </p:spPr>
      </p:pic>
      <p:sp>
        <p:nvSpPr>
          <p:cNvPr id="3" name="TextBox 2">
            <a:extLst>
              <a:ext uri="{FF2B5EF4-FFF2-40B4-BE49-F238E27FC236}">
                <a16:creationId xmlns:a16="http://schemas.microsoft.com/office/drawing/2014/main" id="{1E01BF1A-1508-47B7-8F25-61968613B8A4}"/>
              </a:ext>
            </a:extLst>
          </p:cNvPr>
          <p:cNvSpPr txBox="1"/>
          <p:nvPr/>
        </p:nvSpPr>
        <p:spPr>
          <a:xfrm>
            <a:off x="2964964" y="6269037"/>
            <a:ext cx="2603854" cy="369332"/>
          </a:xfrm>
          <a:prstGeom prst="rect">
            <a:avLst/>
          </a:prstGeom>
          <a:noFill/>
        </p:spPr>
        <p:txBody>
          <a:bodyPr wrap="none" rtlCol="0">
            <a:spAutoFit/>
          </a:bodyPr>
          <a:lstStyle/>
          <a:p>
            <a:r>
              <a:rPr lang="en-US" dirty="0"/>
              <a:t>(Chaffee &amp; McNeill, 2007)</a:t>
            </a:r>
          </a:p>
        </p:txBody>
      </p:sp>
    </p:spTree>
    <p:extLst>
      <p:ext uri="{BB962C8B-B14F-4D97-AF65-F5344CB8AC3E}">
        <p14:creationId xmlns:p14="http://schemas.microsoft.com/office/powerpoint/2010/main" val="1558401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p:txBody>
          <a:bodyPr/>
          <a:lstStyle/>
          <a:p>
            <a:r>
              <a:rPr lang="en-US" b="1" dirty="0"/>
              <a:t>Implications for Leadership </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838199" y="1825625"/>
            <a:ext cx="10515599" cy="4308475"/>
          </a:xfrm>
        </p:spPr>
        <p:txBody>
          <a:bodyPr>
            <a:normAutofit lnSpcReduction="10000"/>
          </a:bodyPr>
          <a:lstStyle/>
          <a:p>
            <a:r>
              <a:rPr lang="en-US" sz="3200" dirty="0">
                <a:latin typeface="+mj-lt"/>
                <a:ea typeface="Times New Roman" panose="02020603050405020304" pitchFamily="18" charset="0"/>
                <a:cs typeface="Arial" panose="020B0604020202020204" pitchFamily="34" charset="0"/>
              </a:rPr>
              <a:t>R</a:t>
            </a:r>
            <a:r>
              <a:rPr lang="en-US" sz="3200" dirty="0">
                <a:effectLst/>
                <a:latin typeface="+mj-lt"/>
                <a:ea typeface="Times New Roman" panose="02020603050405020304" pitchFamily="18" charset="0"/>
                <a:cs typeface="Arial" panose="020B0604020202020204" pitchFamily="34" charset="0"/>
              </a:rPr>
              <a:t>ecognize the interpersonal nature of leadership versus the individual development approach.</a:t>
            </a:r>
          </a:p>
          <a:p>
            <a:r>
              <a:rPr lang="en-US" sz="3200" dirty="0">
                <a:latin typeface="+mj-lt"/>
                <a:ea typeface="Times New Roman" panose="02020603050405020304" pitchFamily="18" charset="0"/>
                <a:cs typeface="Arial" panose="020B0604020202020204" pitchFamily="34" charset="0"/>
              </a:rPr>
              <a:t>E</a:t>
            </a:r>
            <a:r>
              <a:rPr lang="en-US" sz="3200" dirty="0">
                <a:effectLst/>
                <a:latin typeface="+mj-lt"/>
                <a:ea typeface="Times New Roman" panose="02020603050405020304" pitchFamily="18" charset="0"/>
                <a:cs typeface="Arial" panose="020B0604020202020204" pitchFamily="34" charset="0"/>
              </a:rPr>
              <a:t>mphasize the importance of a learning environment where things are tried and some work and some do not; expecting and welcoming failure leads to a learning environment.</a:t>
            </a:r>
          </a:p>
          <a:p>
            <a:r>
              <a:rPr lang="en-US" sz="3200" dirty="0">
                <a:effectLst/>
                <a:latin typeface="+mj-lt"/>
                <a:ea typeface="Times New Roman" panose="02020603050405020304" pitchFamily="18" charset="0"/>
                <a:cs typeface="Arial" panose="020B0604020202020204" pitchFamily="34" charset="0"/>
              </a:rPr>
              <a:t>Create an environment that facilitates change and adaptability by promoting self-organization. </a:t>
            </a:r>
          </a:p>
          <a:p>
            <a:r>
              <a:rPr lang="en-US" sz="3200" dirty="0">
                <a:latin typeface="+mj-lt"/>
                <a:ea typeface="Times New Roman" panose="02020603050405020304" pitchFamily="18" charset="0"/>
                <a:cs typeface="Arial" panose="020B0604020202020204" pitchFamily="34" charset="0"/>
              </a:rPr>
              <a:t>Recognize different perspectives as a good thing; a healthy level of conflict promotes progress. </a:t>
            </a:r>
            <a:endParaRPr lang="en-US" sz="3200" dirty="0">
              <a:effectLst/>
              <a:latin typeface="+mj-lt"/>
              <a:ea typeface="Times New Roman" panose="02020603050405020304" pitchFamily="18" charset="0"/>
              <a:cs typeface="Arial" panose="020B0604020202020204" pitchFamily="34" charset="0"/>
            </a:endParaRPr>
          </a:p>
          <a:p>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p>
            <a:endParaRPr lang="en-US" sz="3200" dirty="0"/>
          </a:p>
        </p:txBody>
      </p:sp>
    </p:spTree>
    <p:extLst>
      <p:ext uri="{BB962C8B-B14F-4D97-AF65-F5344CB8AC3E}">
        <p14:creationId xmlns:p14="http://schemas.microsoft.com/office/powerpoint/2010/main" val="811185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a:xfrm>
            <a:off x="838200" y="365125"/>
            <a:ext cx="10515600" cy="1325563"/>
          </a:xfrm>
        </p:spPr>
        <p:txBody>
          <a:bodyPr>
            <a:normAutofit fontScale="90000"/>
          </a:bodyPr>
          <a:lstStyle/>
          <a:p>
            <a:pPr marL="0" marR="0">
              <a:lnSpc>
                <a:spcPct val="107000"/>
              </a:lnSpc>
              <a:spcBef>
                <a:spcPts val="0"/>
              </a:spcBef>
              <a:spcAft>
                <a:spcPts val="0"/>
              </a:spcAft>
            </a:pPr>
            <a:br>
              <a:rPr lang="en-US" sz="1800" dirty="0">
                <a:effectLst/>
                <a:latin typeface="Times New Roman" panose="02020603050405020304" pitchFamily="18" charset="0"/>
                <a:ea typeface="Times New Roman" panose="02020603050405020304" pitchFamily="18" charset="0"/>
              </a:rPr>
            </a:br>
            <a:r>
              <a:rPr lang="en-US" sz="1800" dirty="0">
                <a:effectLst/>
                <a:latin typeface="Times New Roman" panose="02020603050405020304" pitchFamily="18" charset="0"/>
                <a:ea typeface="Times New Roman" panose="02020603050405020304" pitchFamily="18" charset="0"/>
              </a:rPr>
              <a:t> </a:t>
            </a:r>
            <a:br>
              <a:rPr lang="en-US" sz="1800" dirty="0">
                <a:effectLst/>
                <a:latin typeface="Times New Roman" panose="02020603050405020304" pitchFamily="18" charset="0"/>
                <a:ea typeface="Times New Roman" panose="02020603050405020304" pitchFamily="18" charset="0"/>
              </a:rPr>
            </a:br>
            <a:r>
              <a:rPr lang="en-US" sz="1800" dirty="0">
                <a:effectLst/>
                <a:latin typeface="Times New Roman" panose="02020603050405020304" pitchFamily="18" charset="0"/>
                <a:ea typeface="Times New Roman" panose="02020603050405020304" pitchFamily="18" charset="0"/>
              </a:rPr>
              <a:t> </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838199" y="161925"/>
            <a:ext cx="10515599" cy="2314575"/>
          </a:xfrm>
        </p:spPr>
        <p:txBody>
          <a:bodyPr>
            <a:normAutofit fontScale="92500" lnSpcReduction="20000"/>
          </a:bodyPr>
          <a:lstStyle/>
          <a:p>
            <a:pPr marL="0" indent="0">
              <a:buNone/>
            </a:pPr>
            <a:r>
              <a:rPr lang="en-US" sz="3500" b="1" dirty="0">
                <a:effectLst/>
                <a:latin typeface="+mj-lt"/>
                <a:ea typeface="Times New Roman" panose="02020603050405020304" pitchFamily="18" charset="0"/>
                <a:cs typeface="Arial" panose="020B0604020202020204" pitchFamily="34" charset="0"/>
              </a:rPr>
              <a:t>Specific Neuroleadership Theory Development</a:t>
            </a:r>
          </a:p>
          <a:p>
            <a:pPr marL="0" indent="0">
              <a:buNone/>
            </a:pPr>
            <a:endParaRPr lang="en-US" sz="600" dirty="0">
              <a:effectLst/>
              <a:latin typeface="+mj-lt"/>
              <a:ea typeface="Times New Roman" panose="02020603050405020304" pitchFamily="18" charset="0"/>
              <a:cs typeface="Arial" panose="020B0604020202020204" pitchFamily="34" charset="0"/>
            </a:endParaRPr>
          </a:p>
          <a:p>
            <a:r>
              <a:rPr lang="en-US" sz="2600" dirty="0">
                <a:latin typeface="+mj-lt"/>
                <a:ea typeface="Times New Roman" panose="02020603050405020304" pitchFamily="18" charset="0"/>
                <a:cs typeface="Arial" panose="020B0604020202020204" pitchFamily="34" charset="0"/>
              </a:rPr>
              <a:t>S</a:t>
            </a:r>
            <a:r>
              <a:rPr lang="en-US" sz="2600" dirty="0">
                <a:effectLst/>
                <a:latin typeface="+mj-lt"/>
                <a:ea typeface="Times New Roman" panose="02020603050405020304" pitchFamily="18" charset="0"/>
                <a:cs typeface="Arial" panose="020B0604020202020204" pitchFamily="34" charset="0"/>
              </a:rPr>
              <a:t>ocial qualities were found to determine the leader and the employee’s reactions. These reactions were identified as the SCARF model (Status, Certainty, Autonomy, Relatedness, and Fairness). </a:t>
            </a:r>
          </a:p>
          <a:p>
            <a:r>
              <a:rPr lang="en-US" sz="2600" dirty="0">
                <a:effectLst/>
                <a:latin typeface="+mj-lt"/>
                <a:ea typeface="Times New Roman" panose="02020603050405020304" pitchFamily="18" charset="0"/>
                <a:cs typeface="Arial" panose="020B0604020202020204" pitchFamily="34" charset="0"/>
              </a:rPr>
              <a:t>Using one’s ability to identify, understand, and react to these social qualities is paramount to successful leadership (Rock, 2008). </a:t>
            </a:r>
            <a:endParaRPr lang="en-US" sz="2600" dirty="0">
              <a:latin typeface="+mj-lt"/>
            </a:endParaRPr>
          </a:p>
          <a:p>
            <a:endParaRPr lang="en-US" dirty="0">
              <a:latin typeface="+mj-lt"/>
            </a:endParaRPr>
          </a:p>
        </p:txBody>
      </p:sp>
      <p:graphicFrame>
        <p:nvGraphicFramePr>
          <p:cNvPr id="4" name="Table 3">
            <a:extLst>
              <a:ext uri="{FF2B5EF4-FFF2-40B4-BE49-F238E27FC236}">
                <a16:creationId xmlns:a16="http://schemas.microsoft.com/office/drawing/2014/main" id="{B68A1015-3DD6-4FA9-8207-757EAE79A246}"/>
              </a:ext>
            </a:extLst>
          </p:cNvPr>
          <p:cNvGraphicFramePr>
            <a:graphicFrameLocks noGrp="1"/>
          </p:cNvGraphicFramePr>
          <p:nvPr>
            <p:extLst>
              <p:ext uri="{D42A27DB-BD31-4B8C-83A1-F6EECF244321}">
                <p14:modId xmlns:p14="http://schemas.microsoft.com/office/powerpoint/2010/main" val="4157951434"/>
              </p:ext>
            </p:extLst>
          </p:nvPr>
        </p:nvGraphicFramePr>
        <p:xfrm>
          <a:off x="3011485" y="2488496"/>
          <a:ext cx="6169026" cy="4004379"/>
        </p:xfrm>
        <a:graphic>
          <a:graphicData uri="http://schemas.openxmlformats.org/drawingml/2006/table">
            <a:tbl>
              <a:tblPr firstRow="1" firstCol="1" bandRow="1">
                <a:tableStyleId>{5C22544A-7EE6-4342-B048-85BDC9FD1C3A}</a:tableStyleId>
              </a:tblPr>
              <a:tblGrid>
                <a:gridCol w="1827213">
                  <a:extLst>
                    <a:ext uri="{9D8B030D-6E8A-4147-A177-3AD203B41FA5}">
                      <a16:colId xmlns:a16="http://schemas.microsoft.com/office/drawing/2014/main" val="624214808"/>
                    </a:ext>
                  </a:extLst>
                </a:gridCol>
                <a:gridCol w="2442896">
                  <a:extLst>
                    <a:ext uri="{9D8B030D-6E8A-4147-A177-3AD203B41FA5}">
                      <a16:colId xmlns:a16="http://schemas.microsoft.com/office/drawing/2014/main" val="917353531"/>
                    </a:ext>
                  </a:extLst>
                </a:gridCol>
                <a:gridCol w="1898917">
                  <a:extLst>
                    <a:ext uri="{9D8B030D-6E8A-4147-A177-3AD203B41FA5}">
                      <a16:colId xmlns:a16="http://schemas.microsoft.com/office/drawing/2014/main" val="2449495884"/>
                    </a:ext>
                  </a:extLst>
                </a:gridCol>
              </a:tblGrid>
              <a:tr h="0">
                <a:tc>
                  <a:txBody>
                    <a:bodyPr/>
                    <a:lstStyle/>
                    <a:p>
                      <a:pPr marL="0" marR="0">
                        <a:lnSpc>
                          <a:spcPct val="107000"/>
                        </a:lnSpc>
                        <a:spcBef>
                          <a:spcPts val="0"/>
                        </a:spcBef>
                        <a:spcAft>
                          <a:spcPts val="0"/>
                        </a:spcAft>
                      </a:pPr>
                      <a:r>
                        <a:rPr lang="en-US" sz="1200" dirty="0">
                          <a:effectLst/>
                        </a:rPr>
                        <a:t>Social Quality</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200" dirty="0">
                          <a:effectLst/>
                        </a:rPr>
                        <a:t>Biological impact</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200" dirty="0">
                          <a:effectLst/>
                        </a:rPr>
                        <a:t>Response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897554456"/>
                  </a:ext>
                </a:extLst>
              </a:tr>
              <a:tr h="95250">
                <a:tc rowSpan="2">
                  <a:txBody>
                    <a:bodyPr/>
                    <a:lstStyle/>
                    <a:p>
                      <a:pPr marL="0" marR="0">
                        <a:lnSpc>
                          <a:spcPct val="107000"/>
                        </a:lnSpc>
                        <a:spcBef>
                          <a:spcPts val="0"/>
                        </a:spcBef>
                        <a:spcAft>
                          <a:spcPts val="0"/>
                        </a:spcAft>
                      </a:pPr>
                      <a:r>
                        <a:rPr lang="en-US" sz="1200" dirty="0">
                          <a:effectLst/>
                        </a:rPr>
                        <a:t>Status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lnSpc>
                          <a:spcPct val="107000"/>
                        </a:lnSpc>
                        <a:spcBef>
                          <a:spcPts val="0"/>
                        </a:spcBef>
                        <a:spcAft>
                          <a:spcPts val="0"/>
                        </a:spcAft>
                      </a:pPr>
                      <a:r>
                        <a:rPr lang="en-US" sz="1200" dirty="0">
                          <a:effectLst/>
                        </a:rPr>
                        <a:t>Increased/decreased cortisol release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200" dirty="0">
                          <a:effectLst/>
                        </a:rPr>
                        <a:t>Reward: longevity, health, calm</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530967751"/>
                  </a:ext>
                </a:extLst>
              </a:tr>
              <a:tr h="9525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200" dirty="0">
                          <a:effectLst/>
                        </a:rPr>
                        <a:t>Threat: anxiety, stress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893737263"/>
                  </a:ext>
                </a:extLst>
              </a:tr>
              <a:tr h="95250">
                <a:tc rowSpan="2">
                  <a:txBody>
                    <a:bodyPr/>
                    <a:lstStyle/>
                    <a:p>
                      <a:pPr marL="0" marR="0">
                        <a:lnSpc>
                          <a:spcPct val="107000"/>
                        </a:lnSpc>
                        <a:spcBef>
                          <a:spcPts val="0"/>
                        </a:spcBef>
                        <a:spcAft>
                          <a:spcPts val="0"/>
                        </a:spcAft>
                      </a:pPr>
                      <a:r>
                        <a:rPr lang="en-US" sz="1200" dirty="0">
                          <a:effectLst/>
                        </a:rPr>
                        <a:t>Certainty</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lnSpc>
                          <a:spcPct val="107000"/>
                        </a:lnSpc>
                        <a:spcBef>
                          <a:spcPts val="0"/>
                        </a:spcBef>
                        <a:spcAft>
                          <a:spcPts val="0"/>
                        </a:spcAft>
                      </a:pPr>
                      <a:r>
                        <a:rPr lang="en-US" sz="1200" dirty="0">
                          <a:effectLst/>
                        </a:rPr>
                        <a:t>Enhanced/inhibited neural connections between basal ganglia and motor cortex; adrenaline and dopamine release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200" dirty="0">
                          <a:effectLst/>
                        </a:rPr>
                        <a:t>Reward: confidence, innovative, productive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817294551"/>
                  </a:ext>
                </a:extLst>
              </a:tr>
              <a:tr h="447133">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200" dirty="0">
                          <a:effectLst/>
                        </a:rPr>
                        <a:t>Threat: diminished memory, disengagement, overwhelmed</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558174673"/>
                  </a:ext>
                </a:extLst>
              </a:tr>
              <a:tr h="95250">
                <a:tc rowSpan="2">
                  <a:txBody>
                    <a:bodyPr/>
                    <a:lstStyle/>
                    <a:p>
                      <a:pPr marL="0" marR="0">
                        <a:lnSpc>
                          <a:spcPct val="107000"/>
                        </a:lnSpc>
                        <a:spcBef>
                          <a:spcPts val="0"/>
                        </a:spcBef>
                        <a:spcAft>
                          <a:spcPts val="0"/>
                        </a:spcAft>
                      </a:pPr>
                      <a:r>
                        <a:rPr lang="en-US" sz="1200" dirty="0">
                          <a:effectLst/>
                        </a:rPr>
                        <a:t>Autonomy</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lnSpc>
                          <a:spcPct val="107000"/>
                        </a:lnSpc>
                        <a:spcBef>
                          <a:spcPts val="0"/>
                        </a:spcBef>
                        <a:spcAft>
                          <a:spcPts val="0"/>
                        </a:spcAft>
                      </a:pPr>
                      <a:r>
                        <a:rPr lang="en-US" sz="1200" dirty="0">
                          <a:effectLst/>
                        </a:rPr>
                        <a:t>Increased/decreased adrenaline and dopamine release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200" dirty="0">
                          <a:effectLst/>
                        </a:rPr>
                        <a:t>Reward: calm; better decision-making</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003174663"/>
                  </a:ext>
                </a:extLst>
              </a:tr>
              <a:tr h="9525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200" dirty="0">
                          <a:effectLst/>
                        </a:rPr>
                        <a:t>Threat: stress, disruptive, disengaged</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111319678"/>
                  </a:ext>
                </a:extLst>
              </a:tr>
              <a:tr h="95250">
                <a:tc rowSpan="2">
                  <a:txBody>
                    <a:bodyPr/>
                    <a:lstStyle/>
                    <a:p>
                      <a:pPr marL="0" marR="0">
                        <a:lnSpc>
                          <a:spcPct val="107000"/>
                        </a:lnSpc>
                        <a:spcBef>
                          <a:spcPts val="0"/>
                        </a:spcBef>
                        <a:spcAft>
                          <a:spcPts val="0"/>
                        </a:spcAft>
                      </a:pPr>
                      <a:r>
                        <a:rPr lang="en-US" sz="1200" dirty="0">
                          <a:effectLst/>
                        </a:rPr>
                        <a:t>Relatedness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lnSpc>
                          <a:spcPct val="107000"/>
                        </a:lnSpc>
                        <a:spcBef>
                          <a:spcPts val="0"/>
                        </a:spcBef>
                        <a:spcAft>
                          <a:spcPts val="0"/>
                        </a:spcAft>
                      </a:pPr>
                      <a:r>
                        <a:rPr lang="en-US" sz="1200" dirty="0">
                          <a:effectLst/>
                        </a:rPr>
                        <a:t>Oxytocin release; increased endorphins (exact response as physical pain response)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200" dirty="0">
                          <a:effectLst/>
                        </a:rPr>
                        <a:t>Reward: friendly, collaborative, generous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609837017"/>
                  </a:ext>
                </a:extLst>
              </a:tr>
              <a:tr h="9525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200" dirty="0">
                          <a:effectLst/>
                        </a:rPr>
                        <a:t>Threat: lonely, isolated, rejected</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097379531"/>
                  </a:ext>
                </a:extLst>
              </a:tr>
              <a:tr h="95250">
                <a:tc rowSpan="2">
                  <a:txBody>
                    <a:bodyPr/>
                    <a:lstStyle/>
                    <a:p>
                      <a:pPr marL="0" marR="0">
                        <a:lnSpc>
                          <a:spcPct val="107000"/>
                        </a:lnSpc>
                        <a:spcBef>
                          <a:spcPts val="0"/>
                        </a:spcBef>
                        <a:spcAft>
                          <a:spcPts val="0"/>
                        </a:spcAft>
                      </a:pPr>
                      <a:r>
                        <a:rPr lang="en-US" sz="1200" dirty="0">
                          <a:effectLst/>
                        </a:rPr>
                        <a:t>Fairness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lnSpc>
                          <a:spcPct val="107000"/>
                        </a:lnSpc>
                        <a:spcBef>
                          <a:spcPts val="0"/>
                        </a:spcBef>
                        <a:spcAft>
                          <a:spcPts val="0"/>
                        </a:spcAft>
                      </a:pPr>
                      <a:r>
                        <a:rPr lang="en-US" sz="1200" dirty="0">
                          <a:effectLst/>
                        </a:rPr>
                        <a:t>Increased/decreased endorphins</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200" dirty="0">
                          <a:effectLst/>
                        </a:rPr>
                        <a:t>Reward: loyal, engaged, trust</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259330758"/>
                  </a:ext>
                </a:extLst>
              </a:tr>
              <a:tr h="95250">
                <a:tc vMerge="1">
                  <a:txBody>
                    <a:bodyPr/>
                    <a:lstStyle/>
                    <a:p>
                      <a:endParaRPr lang="en-US"/>
                    </a:p>
                  </a:txBody>
                  <a:tcPr/>
                </a:tc>
                <a:tc vMerge="1">
                  <a:txBody>
                    <a:bodyPr/>
                    <a:lstStyle/>
                    <a:p>
                      <a:endParaRPr lang="en-US"/>
                    </a:p>
                  </a:txBody>
                  <a:tcPr/>
                </a:tc>
                <a:tc>
                  <a:txBody>
                    <a:bodyPr/>
                    <a:lstStyle/>
                    <a:p>
                      <a:pPr marL="0" marR="0">
                        <a:lnSpc>
                          <a:spcPct val="107000"/>
                        </a:lnSpc>
                        <a:spcBef>
                          <a:spcPts val="0"/>
                        </a:spcBef>
                        <a:spcAft>
                          <a:spcPts val="0"/>
                        </a:spcAft>
                      </a:pPr>
                      <a:r>
                        <a:rPr lang="en-US" sz="1200" dirty="0">
                          <a:effectLst/>
                        </a:rPr>
                        <a:t>Threat: untrusting, disruptive</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343079421"/>
                  </a:ext>
                </a:extLst>
              </a:tr>
            </a:tbl>
          </a:graphicData>
        </a:graphic>
      </p:graphicFrame>
      <p:sp>
        <p:nvSpPr>
          <p:cNvPr id="6" name="TextBox 5">
            <a:extLst>
              <a:ext uri="{FF2B5EF4-FFF2-40B4-BE49-F238E27FC236}">
                <a16:creationId xmlns:a16="http://schemas.microsoft.com/office/drawing/2014/main" id="{11E1C9A7-D46F-429F-94C3-A9B2BA0BB7E6}"/>
              </a:ext>
            </a:extLst>
          </p:cNvPr>
          <p:cNvSpPr txBox="1"/>
          <p:nvPr/>
        </p:nvSpPr>
        <p:spPr>
          <a:xfrm>
            <a:off x="2944810" y="6542186"/>
            <a:ext cx="7877178" cy="307777"/>
          </a:xfrm>
          <a:prstGeom prst="rect">
            <a:avLst/>
          </a:prstGeom>
          <a:noFill/>
        </p:spPr>
        <p:txBody>
          <a:bodyPr wrap="square">
            <a:spAutoFit/>
          </a:bodyPr>
          <a:lstStyle/>
          <a:p>
            <a:r>
              <a:rPr lang="en-US" sz="1400" dirty="0">
                <a:effectLst/>
                <a:latin typeface="+mj-lt"/>
                <a:ea typeface="Times New Roman" panose="02020603050405020304" pitchFamily="18" charset="0"/>
                <a:cs typeface="Arial" panose="020B0604020202020204" pitchFamily="34" charset="0"/>
              </a:rPr>
              <a:t>SCARF Model: The reward and threat response to five social qualities </a:t>
            </a:r>
            <a:endParaRPr lang="en-US" sz="1400" dirty="0">
              <a:latin typeface="+mj-lt"/>
            </a:endParaRPr>
          </a:p>
        </p:txBody>
      </p:sp>
    </p:spTree>
    <p:extLst>
      <p:ext uri="{BB962C8B-B14F-4D97-AF65-F5344CB8AC3E}">
        <p14:creationId xmlns:p14="http://schemas.microsoft.com/office/powerpoint/2010/main" val="881480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p:txBody>
          <a:bodyPr/>
          <a:lstStyle/>
          <a:p>
            <a:r>
              <a:rPr lang="en-US" b="1" dirty="0"/>
              <a:t>Brain Adaptive Leaders</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838199" y="1825625"/>
            <a:ext cx="10515599" cy="4308475"/>
          </a:xfrm>
        </p:spPr>
        <p:txBody>
          <a:bodyPr>
            <a:normAutofit fontScale="70000" lnSpcReduction="20000"/>
          </a:bodyPr>
          <a:lstStyle/>
          <a:p>
            <a:pPr marL="0" marR="0">
              <a:lnSpc>
                <a:spcPct val="107000"/>
              </a:lnSpc>
              <a:spcBef>
                <a:spcPts val="0"/>
              </a:spcBef>
              <a:spcAft>
                <a:spcPts val="0"/>
              </a:spcAft>
            </a:pPr>
            <a:r>
              <a:rPr lang="en-US" sz="4100" dirty="0">
                <a:effectLst/>
                <a:latin typeface="+mj-lt"/>
                <a:ea typeface="Times New Roman" panose="02020603050405020304" pitchFamily="18" charset="0"/>
              </a:rPr>
              <a:t>“Embracing collaboration and cooperation, alongside the necessary competition and unavoidable conflicts, will advance them to true brain adaptive leaders” </a:t>
            </a:r>
            <a:r>
              <a:rPr lang="fr-FR" sz="4100" dirty="0">
                <a:effectLst/>
                <a:latin typeface="+mj-lt"/>
                <a:ea typeface="Times New Roman" panose="02020603050405020304" pitchFamily="18" charset="0"/>
              </a:rPr>
              <a:t>(Dimitriadis &amp; Psychogios, 2020, p. 172).</a:t>
            </a:r>
            <a:endParaRPr lang="en-US" sz="4100" dirty="0">
              <a:effectLst/>
              <a:latin typeface="+mj-lt"/>
              <a:ea typeface="Times New Roman" panose="02020603050405020304" pitchFamily="18" charset="0"/>
            </a:endParaRPr>
          </a:p>
          <a:p>
            <a:pPr marL="914400" lvl="2">
              <a:lnSpc>
                <a:spcPct val="107000"/>
              </a:lnSpc>
              <a:spcBef>
                <a:spcPts val="0"/>
              </a:spcBef>
            </a:pPr>
            <a:r>
              <a:rPr lang="en-US" sz="4100" dirty="0">
                <a:effectLst/>
                <a:latin typeface="+mj-lt"/>
                <a:ea typeface="Times New Roman" panose="02020603050405020304" pitchFamily="18" charset="0"/>
                <a:cs typeface="Arial" panose="020B0604020202020204" pitchFamily="34" charset="0"/>
              </a:rPr>
              <a:t>C</a:t>
            </a:r>
            <a:r>
              <a:rPr lang="en-US" sz="4100" dirty="0">
                <a:effectLst/>
                <a:latin typeface="+mj-lt"/>
                <a:ea typeface="Times New Roman" panose="02020603050405020304" pitchFamily="18" charset="0"/>
              </a:rPr>
              <a:t>ooperation, not competition, is how human brains evolved</a:t>
            </a:r>
          </a:p>
          <a:p>
            <a:pPr marL="914400" lvl="2">
              <a:lnSpc>
                <a:spcPct val="107000"/>
              </a:lnSpc>
              <a:spcBef>
                <a:spcPts val="0"/>
              </a:spcBef>
            </a:pPr>
            <a:r>
              <a:rPr lang="en-US" sz="4100" dirty="0">
                <a:effectLst/>
                <a:latin typeface="+mj-lt"/>
                <a:ea typeface="Times New Roman" panose="02020603050405020304" pitchFamily="18" charset="0"/>
              </a:rPr>
              <a:t>Basic constructs of leadership:</a:t>
            </a:r>
          </a:p>
          <a:p>
            <a:pPr marL="1828800" lvl="4">
              <a:lnSpc>
                <a:spcPct val="107000"/>
              </a:lnSpc>
              <a:spcBef>
                <a:spcPts val="0"/>
              </a:spcBef>
            </a:pPr>
            <a:r>
              <a:rPr lang="en-US" sz="4100" i="1" dirty="0">
                <a:effectLst/>
                <a:latin typeface="+mj-lt"/>
                <a:ea typeface="Times New Roman" panose="02020603050405020304" pitchFamily="18" charset="0"/>
                <a:cs typeface="Arial" panose="020B0604020202020204" pitchFamily="34" charset="0"/>
              </a:rPr>
              <a:t>Walk the talk</a:t>
            </a:r>
          </a:p>
          <a:p>
            <a:pPr marL="1828800" lvl="4">
              <a:lnSpc>
                <a:spcPct val="107000"/>
              </a:lnSpc>
              <a:spcBef>
                <a:spcPts val="0"/>
              </a:spcBef>
            </a:pPr>
            <a:r>
              <a:rPr lang="en-US" sz="4100" dirty="0">
                <a:latin typeface="+mj-lt"/>
                <a:ea typeface="Times New Roman" panose="02020603050405020304" pitchFamily="18" charset="0"/>
                <a:cs typeface="Arial" panose="020B0604020202020204" pitchFamily="34" charset="0"/>
              </a:rPr>
              <a:t>R</a:t>
            </a:r>
            <a:r>
              <a:rPr lang="en-US" sz="4100" dirty="0">
                <a:effectLst/>
                <a:latin typeface="+mj-lt"/>
                <a:ea typeface="Times New Roman" panose="02020603050405020304" pitchFamily="18" charset="0"/>
                <a:cs typeface="Arial" panose="020B0604020202020204" pitchFamily="34" charset="0"/>
              </a:rPr>
              <a:t>ecognize the influence of mirror neurons</a:t>
            </a:r>
          </a:p>
          <a:p>
            <a:pPr marL="2743200" lvl="6">
              <a:lnSpc>
                <a:spcPct val="107000"/>
              </a:lnSpc>
              <a:spcBef>
                <a:spcPts val="0"/>
              </a:spcBef>
            </a:pPr>
            <a:r>
              <a:rPr lang="en-US" sz="4100" dirty="0">
                <a:latin typeface="+mj-lt"/>
                <a:ea typeface="Times New Roman" panose="02020603050405020304" pitchFamily="18" charset="0"/>
                <a:cs typeface="Arial" panose="020B0604020202020204" pitchFamily="34" charset="0"/>
              </a:rPr>
              <a:t>T</a:t>
            </a:r>
            <a:r>
              <a:rPr lang="en-US" sz="4100" dirty="0">
                <a:effectLst/>
                <a:latin typeface="+mj-lt"/>
                <a:ea typeface="Times New Roman" panose="02020603050405020304" pitchFamily="18" charset="0"/>
                <a:cs typeface="Arial" panose="020B0604020202020204" pitchFamily="34" charset="0"/>
              </a:rPr>
              <a:t>here is evidence from psychology and organizational behavior that a leader’s mental and emotional state will be reflected by the followers</a:t>
            </a:r>
            <a:endParaRPr lang="en-US" sz="4100" dirty="0">
              <a:effectLst/>
              <a:latin typeface="+mj-lt"/>
              <a:ea typeface="Times New Roman" panose="02020603050405020304" pitchFamily="18" charset="0"/>
            </a:endParaRPr>
          </a:p>
          <a:p>
            <a:endParaRPr lang="en-US" sz="3200" dirty="0"/>
          </a:p>
        </p:txBody>
      </p:sp>
    </p:spTree>
    <p:extLst>
      <p:ext uri="{BB962C8B-B14F-4D97-AF65-F5344CB8AC3E}">
        <p14:creationId xmlns:p14="http://schemas.microsoft.com/office/powerpoint/2010/main" val="410896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9FAF-3D78-47DA-8CF6-BA8583ABDC93}"/>
              </a:ext>
            </a:extLst>
          </p:cNvPr>
          <p:cNvSpPr>
            <a:spLocks noGrp="1"/>
          </p:cNvSpPr>
          <p:nvPr>
            <p:ph type="title"/>
          </p:nvPr>
        </p:nvSpPr>
        <p:spPr/>
        <p:txBody>
          <a:bodyPr/>
          <a:lstStyle/>
          <a:p>
            <a:r>
              <a:rPr lang="en-US" b="1" dirty="0"/>
              <a:t>A Framework for Leadership Development</a:t>
            </a:r>
          </a:p>
        </p:txBody>
      </p:sp>
      <p:sp>
        <p:nvSpPr>
          <p:cNvPr id="3" name="Content Placeholder 2">
            <a:extLst>
              <a:ext uri="{FF2B5EF4-FFF2-40B4-BE49-F238E27FC236}">
                <a16:creationId xmlns:a16="http://schemas.microsoft.com/office/drawing/2014/main" id="{7E3C83FA-713E-48B2-B18F-53B734C9FBA9}"/>
              </a:ext>
            </a:extLst>
          </p:cNvPr>
          <p:cNvSpPr>
            <a:spLocks noGrp="1"/>
          </p:cNvSpPr>
          <p:nvPr>
            <p:ph sz="half" idx="1"/>
          </p:nvPr>
        </p:nvSpPr>
        <p:spPr>
          <a:xfrm>
            <a:off x="838199" y="1825625"/>
            <a:ext cx="10515599" cy="4667250"/>
          </a:xfrm>
        </p:spPr>
        <p:txBody>
          <a:bodyPr>
            <a:noAutofit/>
          </a:bodyPr>
          <a:lstStyle/>
          <a:p>
            <a:r>
              <a:rPr lang="en-US" sz="2000" dirty="0">
                <a:effectLst/>
                <a:latin typeface="+mj-lt"/>
                <a:ea typeface="DengXian" panose="02010600030101010101" pitchFamily="2" charset="-122"/>
                <a:cs typeface="Arial" panose="020B0604020202020204" pitchFamily="34" charset="0"/>
              </a:rPr>
              <a:t>James Kouzes and Barry Z. Posner’s model, The Five Practices of Exemplary Leadership® is the culmination of having engaged with successful and diverse leaders about their behaviors and actions that they felt were enacted when they were at their “personal best” </a:t>
            </a:r>
          </a:p>
          <a:p>
            <a:pPr lvl="1"/>
            <a:r>
              <a:rPr lang="en-US" sz="2000" dirty="0">
                <a:effectLst/>
                <a:latin typeface="+mj-lt"/>
                <a:ea typeface="DengXian" panose="02010600030101010101" pitchFamily="2" charset="-122"/>
                <a:cs typeface="Arial" panose="020B0604020202020204" pitchFamily="34" charset="0"/>
              </a:rPr>
              <a:t>The five practices include: </a:t>
            </a:r>
          </a:p>
          <a:p>
            <a:pPr lvl="2"/>
            <a:r>
              <a:rPr lang="en-US" dirty="0">
                <a:effectLst/>
                <a:latin typeface="+mj-lt"/>
                <a:ea typeface="DengXian" panose="02010600030101010101" pitchFamily="2" charset="-122"/>
                <a:cs typeface="Arial" panose="020B0604020202020204" pitchFamily="34" charset="0"/>
              </a:rPr>
              <a:t>Model the Way</a:t>
            </a:r>
          </a:p>
          <a:p>
            <a:pPr lvl="2"/>
            <a:r>
              <a:rPr lang="en-US" dirty="0">
                <a:effectLst/>
                <a:latin typeface="+mj-lt"/>
                <a:ea typeface="DengXian" panose="02010600030101010101" pitchFamily="2" charset="-122"/>
                <a:cs typeface="Arial" panose="020B0604020202020204" pitchFamily="34" charset="0"/>
              </a:rPr>
              <a:t>Inspire a Shared Vision</a:t>
            </a:r>
          </a:p>
          <a:p>
            <a:pPr lvl="2"/>
            <a:r>
              <a:rPr lang="en-US" dirty="0">
                <a:effectLst/>
                <a:latin typeface="+mj-lt"/>
                <a:ea typeface="DengXian" panose="02010600030101010101" pitchFamily="2" charset="-122"/>
                <a:cs typeface="Arial" panose="020B0604020202020204" pitchFamily="34" charset="0"/>
              </a:rPr>
              <a:t>Challenge the Process</a:t>
            </a:r>
          </a:p>
          <a:p>
            <a:pPr lvl="2"/>
            <a:r>
              <a:rPr lang="en-US" dirty="0">
                <a:effectLst/>
                <a:latin typeface="+mj-lt"/>
                <a:ea typeface="DengXian" panose="02010600030101010101" pitchFamily="2" charset="-122"/>
                <a:cs typeface="Arial" panose="020B0604020202020204" pitchFamily="34" charset="0"/>
              </a:rPr>
              <a:t>Enable Others to Act</a:t>
            </a:r>
          </a:p>
          <a:p>
            <a:pPr lvl="2"/>
            <a:r>
              <a:rPr lang="en-US" dirty="0">
                <a:effectLst/>
                <a:latin typeface="+mj-lt"/>
                <a:ea typeface="DengXian" panose="02010600030101010101" pitchFamily="2" charset="-122"/>
                <a:cs typeface="Arial" panose="020B0604020202020204" pitchFamily="34" charset="0"/>
              </a:rPr>
              <a:t>Encourage the Heart </a:t>
            </a:r>
            <a:endParaRPr lang="en-US" dirty="0">
              <a:latin typeface="+mj-lt"/>
              <a:ea typeface="DengXian" panose="02010600030101010101" pitchFamily="2" charset="-122"/>
              <a:cs typeface="Arial" panose="020B0604020202020204" pitchFamily="34" charset="0"/>
            </a:endParaRPr>
          </a:p>
          <a:p>
            <a:pPr lvl="1"/>
            <a:r>
              <a:rPr lang="en-US" sz="2000" dirty="0">
                <a:effectLst/>
                <a:latin typeface="+mj-lt"/>
                <a:ea typeface="Times New Roman" panose="02020603050405020304" pitchFamily="18" charset="0"/>
              </a:rPr>
              <a:t>CAS and neuroscience are reflected in the Kouzes and Posner five methods of leadership development. </a:t>
            </a:r>
          </a:p>
          <a:p>
            <a:pPr lvl="1"/>
            <a:r>
              <a:rPr lang="en-US" sz="2000" dirty="0">
                <a:effectLst/>
                <a:latin typeface="+mj-lt"/>
                <a:ea typeface="Calibri" panose="020F0502020204030204" pitchFamily="34" charset="0"/>
              </a:rPr>
              <a:t>Served as the primary evidence-based framework for all of Sigma’s leadership development academies and programs. </a:t>
            </a:r>
            <a:endParaRPr lang="en-US" sz="2000" dirty="0">
              <a:effectLst/>
              <a:latin typeface="+mj-lt"/>
              <a:ea typeface="Times New Roman" panose="02020603050405020304" pitchFamily="18" charset="0"/>
            </a:endParaRPr>
          </a:p>
        </p:txBody>
      </p:sp>
    </p:spTree>
    <p:extLst>
      <p:ext uri="{BB962C8B-B14F-4D97-AF65-F5344CB8AC3E}">
        <p14:creationId xmlns:p14="http://schemas.microsoft.com/office/powerpoint/2010/main" val="216331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1818</TotalTime>
  <Words>1114</Words>
  <Application>Microsoft Office PowerPoint</Application>
  <PresentationFormat>Widescreen</PresentationFormat>
  <Paragraphs>117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Visionary Leadership in Healthcare  Excellence in Practice, Policy, and Ethics</vt:lpstr>
      <vt:lpstr>Chapter 3. Transcending Leadership and Redefining Success</vt:lpstr>
      <vt:lpstr>Learning Objectives</vt:lpstr>
      <vt:lpstr>New Models of Leadership Development </vt:lpstr>
      <vt:lpstr>Principles Underlying Complex Adaptive Systems</vt:lpstr>
      <vt:lpstr>Implications for Leadership </vt:lpstr>
      <vt:lpstr>     </vt:lpstr>
      <vt:lpstr>Brain Adaptive Leaders</vt:lpstr>
      <vt:lpstr>A Framework for Leadership Development</vt:lpstr>
      <vt:lpstr>Sigma Theta Tau International Honor Society of Nursing (Sigma)</vt:lpstr>
      <vt:lpstr>Sigma Programming </vt:lpstr>
      <vt:lpstr>Sigma’s Leadership Experience</vt:lpstr>
      <vt:lpstr>Sigma and Its Leadership Experience</vt:lpstr>
      <vt:lpstr>The Future of Leadership Development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Transcending Leadership and Redefining Success</dc:title>
  <dc:creator>Erica Schmidt</dc:creator>
  <cp:lastModifiedBy>Jill Stanley</cp:lastModifiedBy>
  <cp:revision>22</cp:revision>
  <dcterms:created xsi:type="dcterms:W3CDTF">2021-05-17T07:46:14Z</dcterms:created>
  <dcterms:modified xsi:type="dcterms:W3CDTF">2022-01-26T15:26:52Z</dcterms:modified>
</cp:coreProperties>
</file>