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0EE"/>
    <a:srgbClr val="D7D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A69C0-7171-4146-907F-6E3835595BD6}" v="46" dt="2022-01-26T15:41:38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Stanley" userId="8e0e8236-892f-4a03-81d6-aa217787c5a2" providerId="ADAL" clId="{ED3A69C0-7171-4146-907F-6E3835595BD6}"/>
    <pc:docChg chg="custSel modSld">
      <pc:chgData name="Jill Stanley" userId="8e0e8236-892f-4a03-81d6-aa217787c5a2" providerId="ADAL" clId="{ED3A69C0-7171-4146-907F-6E3835595BD6}" dt="2022-01-26T15:41:38.808" v="45" actId="27636"/>
      <pc:docMkLst>
        <pc:docMk/>
      </pc:docMkLst>
      <pc:sldChg chg="modSp mod">
        <pc:chgData name="Jill Stanley" userId="8e0e8236-892f-4a03-81d6-aa217787c5a2" providerId="ADAL" clId="{ED3A69C0-7171-4146-907F-6E3835595BD6}" dt="2022-01-26T15:41:38.659" v="42"/>
        <pc:sldMkLst>
          <pc:docMk/>
          <pc:sldMk cId="1835773926" sldId="256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1835773926" sldId="256"/>
            <ac:spMk id="2" creationId="{00000000-0000-0000-0000-000000000000}"/>
          </ac:spMkLst>
        </pc:spChg>
        <pc:spChg chg="mod">
          <ac:chgData name="Jill Stanley" userId="8e0e8236-892f-4a03-81d6-aa217787c5a2" providerId="ADAL" clId="{ED3A69C0-7171-4146-907F-6E3835595BD6}" dt="2022-01-26T15:10:49.212" v="3" actId="6549"/>
          <ac:spMkLst>
            <pc:docMk/>
            <pc:sldMk cId="1835773926" sldId="256"/>
            <ac:spMk id="3" creationId="{B917D73E-23BF-BB4F-B5C4-EE80A54E9E72}"/>
          </ac:spMkLst>
        </pc:spChg>
      </pc:sldChg>
      <pc:sldChg chg="modSp">
        <pc:chgData name="Jill Stanley" userId="8e0e8236-892f-4a03-81d6-aa217787c5a2" providerId="ADAL" clId="{ED3A69C0-7171-4146-907F-6E3835595BD6}" dt="2022-01-26T15:41:38.659" v="42"/>
        <pc:sldMkLst>
          <pc:docMk/>
          <pc:sldMk cId="3541092065" sldId="257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3541092065" sldId="257"/>
            <ac:spMk id="2" creationId="{00000000-0000-0000-0000-000000000000}"/>
          </ac:spMkLst>
        </pc:spChg>
      </pc:sldChg>
      <pc:sldChg chg="modSp mod">
        <pc:chgData name="Jill Stanley" userId="8e0e8236-892f-4a03-81d6-aa217787c5a2" providerId="ADAL" clId="{ED3A69C0-7171-4146-907F-6E3835595BD6}" dt="2022-01-26T15:41:38.801" v="44" actId="27636"/>
        <pc:sldMkLst>
          <pc:docMk/>
          <pc:sldMk cId="898660623" sldId="258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898660623" sldId="258"/>
            <ac:spMk id="2" creationId="{00000000-0000-0000-0000-000000000000}"/>
          </ac:spMkLst>
        </pc:spChg>
        <pc:spChg chg="mod">
          <ac:chgData name="Jill Stanley" userId="8e0e8236-892f-4a03-81d6-aa217787c5a2" providerId="ADAL" clId="{ED3A69C0-7171-4146-907F-6E3835595BD6}" dt="2022-01-26T15:41:38.801" v="44" actId="27636"/>
          <ac:spMkLst>
            <pc:docMk/>
            <pc:sldMk cId="898660623" sldId="258"/>
            <ac:spMk id="3" creationId="{00000000-0000-0000-0000-000000000000}"/>
          </ac:spMkLst>
        </pc:spChg>
      </pc:sldChg>
      <pc:sldChg chg="modSp mod">
        <pc:chgData name="Jill Stanley" userId="8e0e8236-892f-4a03-81d6-aa217787c5a2" providerId="ADAL" clId="{ED3A69C0-7171-4146-907F-6E3835595BD6}" dt="2022-01-26T15:41:38.808" v="45" actId="27636"/>
        <pc:sldMkLst>
          <pc:docMk/>
          <pc:sldMk cId="3642378011" sldId="259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3642378011" sldId="259"/>
            <ac:spMk id="2" creationId="{00000000-0000-0000-0000-000000000000}"/>
          </ac:spMkLst>
        </pc:spChg>
        <pc:spChg chg="mod">
          <ac:chgData name="Jill Stanley" userId="8e0e8236-892f-4a03-81d6-aa217787c5a2" providerId="ADAL" clId="{ED3A69C0-7171-4146-907F-6E3835595BD6}" dt="2022-01-26T15:41:38.808" v="45" actId="27636"/>
          <ac:spMkLst>
            <pc:docMk/>
            <pc:sldMk cId="3642378011" sldId="259"/>
            <ac:spMk id="3" creationId="{00000000-0000-0000-0000-000000000000}"/>
          </ac:spMkLst>
        </pc:spChg>
      </pc:sldChg>
      <pc:sldChg chg="modSp">
        <pc:chgData name="Jill Stanley" userId="8e0e8236-892f-4a03-81d6-aa217787c5a2" providerId="ADAL" clId="{ED3A69C0-7171-4146-907F-6E3835595BD6}" dt="2022-01-26T15:41:38.659" v="42"/>
        <pc:sldMkLst>
          <pc:docMk/>
          <pc:sldMk cId="2616508926" sldId="260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2616508926" sldId="260"/>
            <ac:spMk id="2" creationId="{00000000-0000-0000-0000-000000000000}"/>
          </ac:spMkLst>
        </pc:spChg>
      </pc:sldChg>
      <pc:sldChg chg="modSp">
        <pc:chgData name="Jill Stanley" userId="8e0e8236-892f-4a03-81d6-aa217787c5a2" providerId="ADAL" clId="{ED3A69C0-7171-4146-907F-6E3835595BD6}" dt="2022-01-26T15:41:38.659" v="42"/>
        <pc:sldMkLst>
          <pc:docMk/>
          <pc:sldMk cId="1884578072" sldId="261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1884578072" sldId="261"/>
            <ac:spMk id="2" creationId="{00000000-0000-0000-0000-000000000000}"/>
          </ac:spMkLst>
        </pc:spChg>
      </pc:sldChg>
      <pc:sldChg chg="modSp">
        <pc:chgData name="Jill Stanley" userId="8e0e8236-892f-4a03-81d6-aa217787c5a2" providerId="ADAL" clId="{ED3A69C0-7171-4146-907F-6E3835595BD6}" dt="2022-01-26T15:41:38.659" v="42"/>
        <pc:sldMkLst>
          <pc:docMk/>
          <pc:sldMk cId="2288084943" sldId="262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2288084943" sldId="262"/>
            <ac:spMk id="2" creationId="{00000000-0000-0000-0000-000000000000}"/>
          </ac:spMkLst>
        </pc:spChg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2288084943" sldId="262"/>
            <ac:spMk id="3" creationId="{00000000-0000-0000-0000-000000000000}"/>
          </ac:spMkLst>
        </pc:spChg>
      </pc:sldChg>
      <pc:sldChg chg="modSp">
        <pc:chgData name="Jill Stanley" userId="8e0e8236-892f-4a03-81d6-aa217787c5a2" providerId="ADAL" clId="{ED3A69C0-7171-4146-907F-6E3835595BD6}" dt="2022-01-26T15:41:38.659" v="42"/>
        <pc:sldMkLst>
          <pc:docMk/>
          <pc:sldMk cId="2794669477" sldId="263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2794669477" sldId="263"/>
            <ac:spMk id="2" creationId="{00000000-0000-0000-0000-000000000000}"/>
          </ac:spMkLst>
        </pc:spChg>
      </pc:sldChg>
      <pc:sldChg chg="modSp mod">
        <pc:chgData name="Jill Stanley" userId="8e0e8236-892f-4a03-81d6-aa217787c5a2" providerId="ADAL" clId="{ED3A69C0-7171-4146-907F-6E3835595BD6}" dt="2022-01-26T15:41:38.788" v="43" actId="27636"/>
        <pc:sldMkLst>
          <pc:docMk/>
          <pc:sldMk cId="1298279968" sldId="264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1298279968" sldId="264"/>
            <ac:spMk id="2" creationId="{00000000-0000-0000-0000-000000000000}"/>
          </ac:spMkLst>
        </pc:spChg>
        <pc:spChg chg="mod">
          <ac:chgData name="Jill Stanley" userId="8e0e8236-892f-4a03-81d6-aa217787c5a2" providerId="ADAL" clId="{ED3A69C0-7171-4146-907F-6E3835595BD6}" dt="2022-01-26T15:41:38.788" v="43" actId="27636"/>
          <ac:spMkLst>
            <pc:docMk/>
            <pc:sldMk cId="1298279968" sldId="264"/>
            <ac:spMk id="3" creationId="{00000000-0000-0000-0000-000000000000}"/>
          </ac:spMkLst>
        </pc:spChg>
      </pc:sldChg>
      <pc:sldChg chg="modSp">
        <pc:chgData name="Jill Stanley" userId="8e0e8236-892f-4a03-81d6-aa217787c5a2" providerId="ADAL" clId="{ED3A69C0-7171-4146-907F-6E3835595BD6}" dt="2022-01-26T15:41:38.659" v="42"/>
        <pc:sldMkLst>
          <pc:docMk/>
          <pc:sldMk cId="3428418453" sldId="265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3428418453" sldId="265"/>
            <ac:spMk id="2" creationId="{00000000-0000-0000-0000-000000000000}"/>
          </ac:spMkLst>
        </pc:spChg>
      </pc:sldChg>
      <pc:sldChg chg="modSp">
        <pc:chgData name="Jill Stanley" userId="8e0e8236-892f-4a03-81d6-aa217787c5a2" providerId="ADAL" clId="{ED3A69C0-7171-4146-907F-6E3835595BD6}" dt="2022-01-26T15:41:38.659" v="42"/>
        <pc:sldMkLst>
          <pc:docMk/>
          <pc:sldMk cId="3634705815" sldId="266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3634705815" sldId="266"/>
            <ac:spMk id="2" creationId="{00000000-0000-0000-0000-000000000000}"/>
          </ac:spMkLst>
        </pc:spChg>
      </pc:sldChg>
      <pc:sldChg chg="modSp mod">
        <pc:chgData name="Jill Stanley" userId="8e0e8236-892f-4a03-81d6-aa217787c5a2" providerId="ADAL" clId="{ED3A69C0-7171-4146-907F-6E3835595BD6}" dt="2022-01-26T15:41:38.659" v="42"/>
        <pc:sldMkLst>
          <pc:docMk/>
          <pc:sldMk cId="3433711510" sldId="267"/>
        </pc:sldMkLst>
        <pc:spChg chg="mod">
          <ac:chgData name="Jill Stanley" userId="8e0e8236-892f-4a03-81d6-aa217787c5a2" providerId="ADAL" clId="{ED3A69C0-7171-4146-907F-6E3835595BD6}" dt="2022-01-26T15:41:38.659" v="42"/>
          <ac:spMkLst>
            <pc:docMk/>
            <pc:sldMk cId="3433711510" sldId="267"/>
            <ac:spMk id="3" creationId="{86D5727D-0293-C748-9A35-AD73255732B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BDC07-F817-4094-9FE2-87432E4A0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FCB91C-1F0D-4876-9461-3787C647F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9863B-7686-413A-A0FE-C12A79D4D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90600-5611-40AC-9A2F-2A3253D7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4DE8A-1F47-4BF4-89A9-BB5D6ACA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1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16601-3434-4C2F-907C-ECFF878D9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4AB61-D333-4FE3-A314-2A191E226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650A6-D235-41EB-8757-03FDF992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98644-1415-4BD6-A09F-8B24E7CC3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350EF-1679-427E-B25F-452AAFAF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5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213142-E222-48D6-8BAF-F70B99D188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22FB76-575D-449F-A5B6-B216D7A1F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3E4E2-0ADF-436A-9BA0-EED4BB79B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59A1B-F6F3-4661-BDC6-ACD99D841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AB461-B4A7-40EB-AF3B-D6BA19CBB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0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3C924-CDAC-447E-9007-8160EC06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BE045-7F67-4A3F-9A50-5AA5F93A6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06806-240C-4941-9B12-58AA0A9F9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08466-FF7F-4B36-A3E3-9B1DAB49A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58C5C-2010-47D1-812A-270F86DF9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3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678B8-2837-444F-AEF6-1D79147B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7AACF-2880-4547-88D1-7F2F5A4D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4400B-12AE-46FE-AACB-491881DA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C593F-1CFA-49C3-9C20-AD7FFEF91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B12AD-A49E-4A07-B749-00F4C0BA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4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DAF30-6ABD-4998-B8A6-053E7317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2DE8A-E8FF-49ED-AED7-DAA771DAD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FC46D-7E0B-4463-AE4C-C1CFD4DC6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0EF48-1613-45A6-A009-055B5B72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5440A-CEE1-4F62-9646-3D9C6D28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34524-2895-4D9B-B11A-03CF6A39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6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D608-CF27-4364-A133-68C74039E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21372-8887-4E8B-92C8-D1D5A73D0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9CD061-EF4A-42C3-9BAD-1B08D09D3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2A761-8E77-4FAF-AD34-07A3F77E83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4C614-293B-4183-8A2D-593994832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C2AF0A-FB87-41C1-9889-33D9D8740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1EE32A-FCD0-4720-916C-F200B4D63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877942-B940-40B8-9912-0D76229A1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3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21B09-4855-4CF4-9A98-2110A5123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D3144-F901-4AF8-AF23-8B3730B80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6C6DB-5618-45CF-AF3F-C5EBC5D4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674CC-BFF7-44A5-A40A-769BD9FAC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6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D71BD-5C86-4D66-B483-519BF1E39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975E14-6E20-4222-882D-118D2818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2B9DD-D421-47F5-9B60-3AA62A9C6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2317C-DD2A-4F3F-B988-E6D8343A5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43E28-0580-4C6B-A244-CD6278AF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07F41-EA7C-4EAE-BAA0-BDF5DC873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96927-16E6-490A-9DB0-6B7DA282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C2EE1-918B-411A-9A4A-10A75E2EA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8C5130-EFEB-4BFC-B763-AD4523FC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09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4C4A4-C833-4380-B525-7CAC8F022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30FD14-76DA-402B-98DD-5267334637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B7DDA9-EAE7-4DDF-BFFB-1357774BB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1DDAF-231E-43A7-9B96-F4D675AC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F21F1-EB7C-49AA-A27B-98059963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FD7E2-7D00-4D27-9DF5-098F55805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6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887382-C28B-4E85-83E0-386D94C00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8CEE0-F9AB-4972-AE5E-71AD7A8D3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ED264-5665-49C2-9DFD-F81F55CBE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4F84-862E-4D7D-80E9-ADF972F5B3D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B0CDE-05C6-49D0-9DE7-5D7A2FDE5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90764-9FF2-4261-A48F-24D98DAEB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13A14-5614-46D1-9E25-FE3FA095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4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A21FA-EBE2-0A4D-8C8C-C087E61EB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0823"/>
            <a:ext cx="9144000" cy="2115139"/>
          </a:xfrm>
        </p:spPr>
        <p:txBody>
          <a:bodyPr>
            <a:noAutofit/>
          </a:bodyPr>
          <a:lstStyle/>
          <a:p>
            <a:r>
              <a:rPr lang="en-US" sz="4400"/>
              <a:t>Visionary Leadership in Healthcare</a:t>
            </a:r>
            <a:br>
              <a:rPr lang="en-US" sz="4400"/>
            </a:br>
            <a:r>
              <a:rPr lang="en-US" sz="4400"/>
              <a:t> </a:t>
            </a:r>
            <a:r>
              <a:rPr lang="en-US" sz="3200"/>
              <a:t>Excellence in Practice, Policy, and Ethics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5727D-0293-C748-9A35-AD7325573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b="1"/>
          </a:p>
          <a:p>
            <a:r>
              <a:rPr lang="en-US" b="1"/>
              <a:t>Holly Wei</a:t>
            </a:r>
            <a:r>
              <a:rPr lang="en-US"/>
              <a:t>, PhD, RN, NEA-BC, FAAN </a:t>
            </a:r>
          </a:p>
          <a:p>
            <a:r>
              <a:rPr lang="en-US" b="1"/>
              <a:t>Sara Horton-Deutsch</a:t>
            </a:r>
            <a:r>
              <a:rPr lang="en-US"/>
              <a:t>, PhD, RN, </a:t>
            </a:r>
            <a:r>
              <a:rPr lang="en-US" i="0" u="none" strike="noStrike" baseline="0">
                <a:solidFill>
                  <a:srgbClr val="211D1E"/>
                </a:solidFill>
              </a:rPr>
              <a:t>PMHCNS, </a:t>
            </a:r>
            <a:r>
              <a:rPr lang="en-US"/>
              <a:t>FAAN, ANEF</a:t>
            </a:r>
          </a:p>
        </p:txBody>
      </p:sp>
    </p:spTree>
    <p:extLst>
      <p:ext uri="{BB962C8B-B14F-4D97-AF65-F5344CB8AC3E}">
        <p14:creationId xmlns:p14="http://schemas.microsoft.com/office/powerpoint/2010/main" val="343371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Contemporary Leadership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Transactional Leadership Theory </a:t>
            </a:r>
          </a:p>
          <a:p>
            <a:r>
              <a:rPr lang="en-US" sz="3200"/>
              <a:t>Charismatic Leadership Theory  </a:t>
            </a:r>
          </a:p>
          <a:p>
            <a:r>
              <a:rPr lang="en-US" sz="3200"/>
              <a:t>Servant Leadership Theory </a:t>
            </a:r>
          </a:p>
          <a:p>
            <a:r>
              <a:rPr lang="en-US" sz="3200"/>
              <a:t>Transformational Leadership Theory </a:t>
            </a:r>
          </a:p>
          <a:p>
            <a:r>
              <a:rPr lang="en-US" sz="3200"/>
              <a:t>Collaborative Leadership Theory </a:t>
            </a:r>
          </a:p>
          <a:p>
            <a:r>
              <a:rPr lang="en-US" sz="3200"/>
              <a:t>Complexity Leadership Theory </a:t>
            </a:r>
          </a:p>
          <a:p>
            <a:r>
              <a:rPr lang="en-US" sz="3200"/>
              <a:t>Visionary Leadership</a:t>
            </a:r>
          </a:p>
          <a:p>
            <a:pPr marL="514350" indent="-514350">
              <a:buAutoNum type="arabicPeriod"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298279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Implications for Nursing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5984"/>
          </a:xfrm>
        </p:spPr>
        <p:txBody>
          <a:bodyPr/>
          <a:lstStyle/>
          <a:p>
            <a:r>
              <a:rPr lang="en-US"/>
              <a:t>Leadership and healthcare exist in complex organizations.</a:t>
            </a:r>
          </a:p>
          <a:p>
            <a:r>
              <a:rPr lang="en-US"/>
              <a:t>Nurse leaders need to have both skills and knowledge to lead in complex systems.</a:t>
            </a:r>
          </a:p>
          <a:p>
            <a:r>
              <a:rPr lang="en-US"/>
              <a:t>Leaders have a significant impact on their teams, which ultimately affects the quality of care and the effectiveness of the health system and directly impacts patient outcomes.</a:t>
            </a:r>
          </a:p>
          <a:p>
            <a:r>
              <a:rPr lang="en-US"/>
              <a:t>Healthcare is a team effort; leaders must work collaboratively with others, including other health professionals.  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428418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20350" cy="4351338"/>
          </a:xfrm>
        </p:spPr>
        <p:txBody>
          <a:bodyPr>
            <a:noAutofit/>
          </a:bodyPr>
          <a:lstStyle/>
          <a:p>
            <a:r>
              <a:rPr lang="en-US"/>
              <a:t>Leadership and its guiding theories have been evolving over time.</a:t>
            </a:r>
          </a:p>
          <a:p>
            <a:r>
              <a:rPr lang="en-US"/>
              <a:t>It starts from a focus on leaders’ personality traits to a consideration of a complex system with continuous interactions and interrelationships among leaders, followers, and situations. </a:t>
            </a:r>
          </a:p>
          <a:p>
            <a:r>
              <a:rPr lang="en-US"/>
              <a:t>No one theory has the solution to all leadership problems.</a:t>
            </a:r>
          </a:p>
          <a:p>
            <a:r>
              <a:rPr lang="en-US"/>
              <a:t>Flexibility is essential in determining approaches to use in different encounters that one experiences daily. </a:t>
            </a:r>
          </a:p>
          <a:p>
            <a:pPr marL="0" indent="0">
              <a:buNone/>
            </a:pP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63470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Chapter 1</a:t>
            </a:r>
            <a:br>
              <a:rPr lang="en-US"/>
            </a:br>
            <a:r>
              <a:rPr lang="en-US" b="1"/>
              <a:t>The Evolution of Leadership Theories</a:t>
            </a:r>
            <a:r>
              <a:rPr lang="en-US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17D73E-23BF-BB4F-B5C4-EE80A54E9E72}"/>
              </a:ext>
            </a:extLst>
          </p:cNvPr>
          <p:cNvSpPr/>
          <p:nvPr/>
        </p:nvSpPr>
        <p:spPr>
          <a:xfrm>
            <a:off x="2249556" y="3816052"/>
            <a:ext cx="84184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 indent="-457200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Holly Wei, PhD, RN, NEA-BC, FAAN</a:t>
            </a:r>
          </a:p>
          <a:p>
            <a:pPr marL="914400" marR="0" indent="-457200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Sylvia T. Brown, EdD, RN, CNE, ANEF</a:t>
            </a:r>
          </a:p>
          <a:p>
            <a:pPr marL="914400" marR="0" indent="-457200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Phyllis N. Horns, PhD, RN, FAAN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7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Learning Objectives</a:t>
            </a:r>
            <a:endParaRPr lang="en-US" sz="3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580" y="1825625"/>
            <a:ext cx="11709918" cy="4864424"/>
          </a:xfrm>
        </p:spPr>
        <p:txBody>
          <a:bodyPr>
            <a:normAutofit/>
          </a:bodyPr>
          <a:lstStyle/>
          <a:p>
            <a:pPr lvl="1"/>
            <a:r>
              <a:rPr lang="en-US" sz="3200"/>
              <a:t>Evolution of leadership theories </a:t>
            </a:r>
          </a:p>
          <a:p>
            <a:pPr lvl="1"/>
            <a:r>
              <a:rPr lang="en-US" sz="3200">
                <a:sym typeface="Wingdings" panose="05000000000000000000" pitchFamily="2" charset="2"/>
              </a:rPr>
              <a:t>Definitions of leadership theories</a:t>
            </a:r>
          </a:p>
          <a:p>
            <a:pPr lvl="1"/>
            <a:r>
              <a:rPr lang="en-US" sz="3200">
                <a:sym typeface="Wingdings" panose="05000000000000000000" pitchFamily="2" charset="2"/>
              </a:rPr>
              <a:t>Strengths and weaknesses of the theories </a:t>
            </a:r>
          </a:p>
          <a:p>
            <a:pPr lvl="1"/>
            <a:r>
              <a:rPr lang="en-US" sz="3200">
                <a:sym typeface="Wingdings" panose="05000000000000000000" pitchFamily="2" charset="2"/>
              </a:rPr>
              <a:t>Implications of the theories in leadership practice</a:t>
            </a:r>
            <a:endParaRPr lang="en-US" sz="3200"/>
          </a:p>
          <a:p>
            <a:pPr marL="0" indent="0">
              <a:buNone/>
            </a:pP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54109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History of Leadership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/>
              <a:t>Great Man Theory (mid- to late-1800s)</a:t>
            </a:r>
          </a:p>
          <a:p>
            <a:pPr lvl="0"/>
            <a:r>
              <a:rPr lang="en-US" sz="3600"/>
              <a:t>Trait Theory (1910s-1940s)</a:t>
            </a:r>
          </a:p>
          <a:p>
            <a:pPr lvl="0"/>
            <a:r>
              <a:rPr lang="en-US" sz="3600"/>
              <a:t>Behavioral Theory (1950s-1970s)</a:t>
            </a:r>
          </a:p>
          <a:p>
            <a:pPr lvl="0"/>
            <a:r>
              <a:rPr lang="en-US" sz="3600"/>
              <a:t>Contingency Theory (1960s-1990s)</a:t>
            </a:r>
          </a:p>
          <a:p>
            <a:pPr lvl="0"/>
            <a:r>
              <a:rPr lang="en-US" sz="3600"/>
              <a:t>Contemporary Theory (1970s-onwards)</a:t>
            </a:r>
          </a:p>
        </p:txBody>
      </p:sp>
    </p:spTree>
    <p:extLst>
      <p:ext uri="{BB962C8B-B14F-4D97-AF65-F5344CB8AC3E}">
        <p14:creationId xmlns:p14="http://schemas.microsoft.com/office/powerpoint/2010/main" val="89866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Great Man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/>
              <a:t>Mid-late 1800s</a:t>
            </a:r>
          </a:p>
          <a:p>
            <a:pPr lvl="0"/>
            <a:r>
              <a:rPr lang="en-US" sz="3600"/>
              <a:t>Great leaders are born not made</a:t>
            </a:r>
          </a:p>
          <a:p>
            <a:pPr lvl="0"/>
            <a:r>
              <a:rPr lang="en-US" sz="3600"/>
              <a:t>Biographies of great men </a:t>
            </a:r>
          </a:p>
          <a:p>
            <a:pPr lvl="0"/>
            <a:r>
              <a:rPr lang="en-US" sz="3600"/>
              <a:t>Effective leaders were the ones with exceptional inspirations and great characters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7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Trait Leadership Theory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9149"/>
            <a:ext cx="10515600" cy="4351338"/>
          </a:xfrm>
        </p:spPr>
        <p:txBody>
          <a:bodyPr/>
          <a:lstStyle/>
          <a:p>
            <a:r>
              <a:rPr lang="en-US"/>
              <a:t>First introduced between 1910s-1940s</a:t>
            </a:r>
          </a:p>
          <a:p>
            <a:r>
              <a:rPr lang="en-US"/>
              <a:t>Focus: personality characters and inheritable traits tied to great leaders across varied situations and conditions </a:t>
            </a:r>
          </a:p>
          <a:p>
            <a:r>
              <a:rPr lang="en-US"/>
              <a:t>Belief: Individuals’ traits formed patterns of behavior, remained constant, and were present at birth.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08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Behavioral Leadership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804" y="1825625"/>
            <a:ext cx="10798996" cy="4351338"/>
          </a:xfrm>
        </p:spPr>
        <p:txBody>
          <a:bodyPr>
            <a:normAutofit/>
          </a:bodyPr>
          <a:lstStyle/>
          <a:p>
            <a:pPr lvl="1"/>
            <a:r>
              <a:rPr lang="en-US"/>
              <a:t>1940s-1970s </a:t>
            </a:r>
          </a:p>
          <a:p>
            <a:pPr lvl="1"/>
            <a:r>
              <a:rPr lang="en-US"/>
              <a:t>Belief: Leadership behaviors can be trained and molded for different situations </a:t>
            </a:r>
          </a:p>
          <a:p>
            <a:pPr lvl="1"/>
            <a:r>
              <a:rPr lang="en-US"/>
              <a:t>Individuals can learn to lead</a:t>
            </a:r>
          </a:p>
          <a:p>
            <a:pPr lvl="1"/>
            <a:r>
              <a:rPr lang="en-US"/>
              <a:t>Lewin’s Behavioral Study: Three leadership styles </a:t>
            </a:r>
          </a:p>
          <a:p>
            <a:pPr lvl="2"/>
            <a:r>
              <a:rPr lang="en-US"/>
              <a:t>Authoritarian or Autocratic </a:t>
            </a:r>
          </a:p>
          <a:p>
            <a:pPr lvl="2"/>
            <a:r>
              <a:rPr lang="en-US"/>
              <a:t>Democratic </a:t>
            </a:r>
          </a:p>
          <a:p>
            <a:pPr lvl="2"/>
            <a:r>
              <a:rPr lang="en-US"/>
              <a:t>Laissez-faire or Delegative</a:t>
            </a:r>
          </a:p>
        </p:txBody>
      </p:sp>
    </p:spTree>
    <p:extLst>
      <p:ext uri="{BB962C8B-B14F-4D97-AF65-F5344CB8AC3E}">
        <p14:creationId xmlns:p14="http://schemas.microsoft.com/office/powerpoint/2010/main" val="188457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Leadership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Ohio State University Studies </a:t>
            </a:r>
          </a:p>
          <a:p>
            <a:r>
              <a:rPr lang="en-US"/>
              <a:t>Michigan Leadership Studies </a:t>
            </a:r>
          </a:p>
          <a:p>
            <a:r>
              <a:rPr lang="en-US"/>
              <a:t>Blake and Mouton’s Leadership Grid </a:t>
            </a:r>
          </a:p>
        </p:txBody>
      </p:sp>
    </p:spTree>
    <p:extLst>
      <p:ext uri="{BB962C8B-B14F-4D97-AF65-F5344CB8AC3E}">
        <p14:creationId xmlns:p14="http://schemas.microsoft.com/office/powerpoint/2010/main" val="228808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Contingency Leadership Theories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599" cy="3662148"/>
          </a:xfrm>
        </p:spPr>
        <p:txBody>
          <a:bodyPr>
            <a:normAutofit/>
          </a:bodyPr>
          <a:lstStyle/>
          <a:p>
            <a:r>
              <a:rPr lang="en-US" sz="3600"/>
              <a:t>Fiedler’s Contingency Theory </a:t>
            </a:r>
          </a:p>
          <a:p>
            <a:r>
              <a:rPr lang="en-US" sz="3600"/>
              <a:t>Path-Goal Theory </a:t>
            </a:r>
          </a:p>
          <a:p>
            <a:r>
              <a:rPr lang="en-US" sz="3600"/>
              <a:t>Decision-Making Theory </a:t>
            </a:r>
          </a:p>
          <a:p>
            <a:pPr lvl="0"/>
            <a:r>
              <a:rPr lang="en-US" sz="3600"/>
              <a:t>Situational Leadership Theory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69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Visionary Leadership in Healthcare  Excellence in Practice, Policy, and Ethics</vt:lpstr>
      <vt:lpstr>Chapter 1 The Evolution of Leadership Theories </vt:lpstr>
      <vt:lpstr>Learning Objectives</vt:lpstr>
      <vt:lpstr>History of Leadership Theories</vt:lpstr>
      <vt:lpstr>Great Man Theory</vt:lpstr>
      <vt:lpstr>Trait Leadership Theory </vt:lpstr>
      <vt:lpstr>Behavioral Leadership Theory</vt:lpstr>
      <vt:lpstr>Leadership Research</vt:lpstr>
      <vt:lpstr>Contingency Leadership Theories </vt:lpstr>
      <vt:lpstr>Contemporary Leadership Theories</vt:lpstr>
      <vt:lpstr>Implications for Nursing Practice</vt:lpstr>
      <vt:lpstr>Summary</vt:lpstr>
    </vt:vector>
  </TitlesOfParts>
  <Company>East Carolina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9 Uncertainty Reduction Theory</dc:title>
  <dc:creator>Nichols, Nikki Howard</dc:creator>
  <cp:revision>1</cp:revision>
  <dcterms:created xsi:type="dcterms:W3CDTF">2018-02-06T17:28:18Z</dcterms:created>
  <dcterms:modified xsi:type="dcterms:W3CDTF">2022-01-26T15:41:58Z</dcterms:modified>
</cp:coreProperties>
</file>