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7" r:id="rId2"/>
    <p:sldId id="288" r:id="rId3"/>
    <p:sldId id="279" r:id="rId4"/>
    <p:sldId id="289" r:id="rId5"/>
    <p:sldId id="290" r:id="rId6"/>
    <p:sldId id="292" r:id="rId7"/>
    <p:sldId id="293" r:id="rId8"/>
    <p:sldId id="283" r:id="rId9"/>
    <p:sldId id="285" r:id="rId10"/>
    <p:sldId id="291" r:id="rId11"/>
    <p:sldId id="257" r:id="rId12"/>
    <p:sldId id="280" r:id="rId13"/>
    <p:sldId id="286" r:id="rId14"/>
    <p:sldId id="258" r:id="rId15"/>
    <p:sldId id="294" r:id="rId16"/>
    <p:sldId id="295" r:id="rId17"/>
    <p:sldId id="296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rin Geile" initials="EG" lastIdx="1" clrIdx="0">
    <p:extLst>
      <p:ext uri="{19B8F6BF-5375-455C-9EA6-DF929625EA0E}">
        <p15:presenceInfo xmlns:p15="http://schemas.microsoft.com/office/powerpoint/2012/main" userId="Erin Geil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256"/>
    <p:restoredTop sz="94558"/>
  </p:normalViewPr>
  <p:slideViewPr>
    <p:cSldViewPr snapToGrid="0" snapToObjects="1">
      <p:cViewPr varScale="1">
        <p:scale>
          <a:sx n="103" d="100"/>
          <a:sy n="103" d="100"/>
        </p:scale>
        <p:origin x="132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ill Stanley" userId="8e0e8236-892f-4a03-81d6-aa217787c5a2" providerId="ADAL" clId="{7B6EF712-E2DC-4306-B7CD-84CBA6030CC8}"/>
    <pc:docChg chg="custSel modSld">
      <pc:chgData name="Jill Stanley" userId="8e0e8236-892f-4a03-81d6-aa217787c5a2" providerId="ADAL" clId="{7B6EF712-E2DC-4306-B7CD-84CBA6030CC8}" dt="2022-01-26T18:28:56.161" v="88" actId="255"/>
      <pc:docMkLst>
        <pc:docMk/>
      </pc:docMkLst>
      <pc:sldChg chg="modSp mod delCm">
        <pc:chgData name="Jill Stanley" userId="8e0e8236-892f-4a03-81d6-aa217787c5a2" providerId="ADAL" clId="{7B6EF712-E2DC-4306-B7CD-84CBA6030CC8}" dt="2022-01-26T18:26:01.691" v="87" actId="113"/>
        <pc:sldMkLst>
          <pc:docMk/>
          <pc:sldMk cId="766989451" sldId="288"/>
        </pc:sldMkLst>
        <pc:spChg chg="mod">
          <ac:chgData name="Jill Stanley" userId="8e0e8236-892f-4a03-81d6-aa217787c5a2" providerId="ADAL" clId="{7B6EF712-E2DC-4306-B7CD-84CBA6030CC8}" dt="2022-01-26T18:26:01.691" v="87" actId="113"/>
          <ac:spMkLst>
            <pc:docMk/>
            <pc:sldMk cId="766989451" sldId="288"/>
            <ac:spMk id="2" creationId="{D9F7B65B-FF23-0648-86D8-3240FF666212}"/>
          </ac:spMkLst>
        </pc:spChg>
        <pc:spChg chg="mod">
          <ac:chgData name="Jill Stanley" userId="8e0e8236-892f-4a03-81d6-aa217787c5a2" providerId="ADAL" clId="{7B6EF712-E2DC-4306-B7CD-84CBA6030CC8}" dt="2022-01-26T18:22:06.022" v="5" actId="6549"/>
          <ac:spMkLst>
            <pc:docMk/>
            <pc:sldMk cId="766989451" sldId="288"/>
            <ac:spMk id="8" creationId="{B41AB1EF-41CD-5449-B779-B4AE1582808D}"/>
          </ac:spMkLst>
        </pc:spChg>
      </pc:sldChg>
      <pc:sldChg chg="modSp mod">
        <pc:chgData name="Jill Stanley" userId="8e0e8236-892f-4a03-81d6-aa217787c5a2" providerId="ADAL" clId="{7B6EF712-E2DC-4306-B7CD-84CBA6030CC8}" dt="2022-01-26T18:28:56.161" v="88" actId="255"/>
        <pc:sldMkLst>
          <pc:docMk/>
          <pc:sldMk cId="2056814549" sldId="294"/>
        </pc:sldMkLst>
        <pc:spChg chg="mod">
          <ac:chgData name="Jill Stanley" userId="8e0e8236-892f-4a03-81d6-aa217787c5a2" providerId="ADAL" clId="{7B6EF712-E2DC-4306-B7CD-84CBA6030CC8}" dt="2022-01-26T18:28:56.161" v="88" actId="255"/>
          <ac:spMkLst>
            <pc:docMk/>
            <pc:sldMk cId="2056814549" sldId="294"/>
            <ac:spMk id="2" creationId="{5C9D0465-3BEB-654F-A3A1-31638C17113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4DAF65-18B4-B84F-8697-9F29D86E0A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70A77C3-A644-E14A-9B30-7F29F55B5C7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D1C14A-10F1-7A44-8735-BA3D419688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99BD1-9CAF-D94B-960B-B818FD67FE3E}" type="datetimeFigureOut">
              <a:rPr lang="en-US" smtClean="0"/>
              <a:t>1/26/2022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151771-15A9-6A45-808B-0F3684879F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F96851-BC8D-3B4D-9E5E-3F7E49A5C4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D179-0B07-E24F-87CD-09679336481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4578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A73B6C-CAA1-324C-85AC-EDE73131D6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B9AD40-A85A-414A-A4E6-A76BAE0DE9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A3AC2A-5AD8-D544-BA8D-29E4FE6E25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99BD1-9CAF-D94B-960B-B818FD67FE3E}" type="datetimeFigureOut">
              <a:rPr lang="en-US" smtClean="0"/>
              <a:t>1/26/2022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812AFB-6E9E-0848-B7DA-D74FCFED52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C0B14-E7BF-CB41-A2E8-AFDAC27909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D179-0B07-E24F-87CD-09679336481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19058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78DED4B-AFBF-D647-B1AA-CED21E1B1EB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1EA0B17-9E01-AD48-B600-3D96CC09C4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FED669-92E9-C241-8FEC-73E77A6159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99BD1-9CAF-D94B-960B-B818FD67FE3E}" type="datetimeFigureOut">
              <a:rPr lang="en-US" smtClean="0"/>
              <a:t>1/26/2022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EC5FAF-AF3D-434B-B7AC-7659C99C2C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429A9E-F041-374B-89A4-B211D6076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D179-0B07-E24F-87CD-09679336481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00648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5EFCB4-DF2D-E142-B8ED-661EE3C55A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9A8F55-A366-BD41-98B6-71AF7DC790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7AAD10-370D-AD48-B53A-73E791021A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99BD1-9CAF-D94B-960B-B818FD67FE3E}" type="datetimeFigureOut">
              <a:rPr lang="en-US" smtClean="0"/>
              <a:t>1/26/2022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5F2F33-0C90-C54E-8548-446095B67B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17415D-360D-BE4A-8C31-17ED961C19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D179-0B07-E24F-87CD-09679336481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60644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40416-615D-FC44-AB28-04AA02F1C5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89418B-4698-9F48-BFCF-BF4AAE34D4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7C400E-9027-C64B-9881-3D89A64445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99BD1-9CAF-D94B-960B-B818FD67FE3E}" type="datetimeFigureOut">
              <a:rPr lang="en-US" smtClean="0"/>
              <a:t>1/26/2022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156570-3830-1E44-924C-58E7A34675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F2A72E-94D0-4647-9DED-C85EB747E7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D179-0B07-E24F-87CD-09679336481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44039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546F34-5ACA-2F46-A9D2-79E74EBDF4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5C08D9-A4FF-4948-B361-A356DCBC045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F86819C-DF08-7F49-A282-B4E297A522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D465DA4-8BCB-7E48-8A60-A097467E25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99BD1-9CAF-D94B-960B-B818FD67FE3E}" type="datetimeFigureOut">
              <a:rPr lang="en-US" smtClean="0"/>
              <a:t>1/26/2022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77042E-7DFA-204B-82D3-4CC62D5FBC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914C65-1C9F-D448-BE51-5ADB4D0F12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D179-0B07-E24F-87CD-09679336481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06791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5950F4-D596-2D44-8CDC-F477F55374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91CAD1-B09A-984A-B235-A0CA73B972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3358D9D-2A0C-8845-8171-4648AB6A32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D6E5FD0-C563-D041-A8CF-44D2D8F9357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A378E20-86AB-F34E-964A-11A906516FB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6FD7F97-0939-A244-9002-10657732A5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99BD1-9CAF-D94B-960B-B818FD67FE3E}" type="datetimeFigureOut">
              <a:rPr lang="en-US" smtClean="0"/>
              <a:t>1/26/2022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11BD30-EE1E-E345-BF2D-1D158341AB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5674F7F-F3F5-AC48-AEB2-C024611F53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D179-0B07-E24F-87CD-09679336481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74899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C2E24E-D2DC-DF4B-991E-3BC35381A0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BD5BA45-904A-9443-AC9E-F3EEA3142A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99BD1-9CAF-D94B-960B-B818FD67FE3E}" type="datetimeFigureOut">
              <a:rPr lang="en-US" smtClean="0"/>
              <a:t>1/26/2022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3B7396-91E6-5547-956E-D49FC9F90D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68440B9-491B-A646-B47B-BEEF0ECA11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D179-0B07-E24F-87CD-09679336481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48540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DA2C2AD-75C7-414F-B5F6-99B9A0E7DB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99BD1-9CAF-D94B-960B-B818FD67FE3E}" type="datetimeFigureOut">
              <a:rPr lang="en-US" smtClean="0"/>
              <a:t>1/26/2022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E2A4A63-A45D-3A4B-A40B-7D3A2BD5C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99AA32-B24B-904B-B0E1-30C01D12AA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D179-0B07-E24F-87CD-09679336481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58606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ED2679-09D7-E541-A182-31C7ED410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6F4693-3891-EC4A-8E99-5CA4D7675F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3583C8E-8484-D546-AA14-9B307E4ED51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7AFF08-FAAE-A541-8440-CED90102C3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99BD1-9CAF-D94B-960B-B818FD67FE3E}" type="datetimeFigureOut">
              <a:rPr lang="en-US" smtClean="0"/>
              <a:t>1/26/2022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80D2446-F72B-7C41-AD3E-D6DA331540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B71342-A6BE-D949-ABBF-9A1F45AD9E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D179-0B07-E24F-87CD-09679336481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99172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159A2B-0534-E84D-9179-D07D65B883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50AA6CC-6257-4847-AC79-78E1C098185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7CD1A31-5B72-AC4B-BB63-EC993DEF96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629921-0E07-F94E-A1CF-3BFCEC29A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99BD1-9CAF-D94B-960B-B818FD67FE3E}" type="datetimeFigureOut">
              <a:rPr lang="en-US" smtClean="0"/>
              <a:t>1/26/2022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5CCBA3-6CEB-C144-90ED-CDACEF5EF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9A94BD-B28E-0443-9731-CAD980C5B0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D179-0B07-E24F-87CD-09679336481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94545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0AE1FE4-7CC5-7642-B87C-A6C1913077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462F8C-EFB5-DE41-9D14-551156E188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3E3502-26C3-5941-9DFF-99496E3B6DD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799BD1-9CAF-D94B-960B-B818FD67FE3E}" type="datetimeFigureOut">
              <a:rPr lang="en-US" smtClean="0"/>
              <a:t>1/26/2022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D5F153-54AF-1D41-8EFE-2715F67E43E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494563-C8DE-C543-9BC4-55EC63C8C3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84D179-0B07-E24F-87CD-09679336481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5312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DA21FA-EBE2-0A4D-8C8C-C087E61EBB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133599"/>
          </a:xfrm>
        </p:spPr>
        <p:txBody>
          <a:bodyPr>
            <a:noAutofit/>
          </a:bodyPr>
          <a:lstStyle/>
          <a:p>
            <a:r>
              <a:rPr lang="en-US" sz="4400" dirty="0"/>
              <a:t>Visionary Leadership in Healthcare</a:t>
            </a:r>
            <a:br>
              <a:rPr lang="en-US" sz="4400" dirty="0"/>
            </a:br>
            <a:r>
              <a:rPr lang="en-US" sz="4400" dirty="0"/>
              <a:t> </a:t>
            </a:r>
            <a:r>
              <a:rPr lang="en-US" sz="3200" dirty="0"/>
              <a:t>Excellence in Practice, Policy, and Ethics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6D5727D-0293-C748-9A35-AD73255732B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b="1" dirty="0"/>
          </a:p>
          <a:p>
            <a:r>
              <a:rPr lang="en-US" b="1" dirty="0"/>
              <a:t>Holly Wei</a:t>
            </a:r>
            <a:r>
              <a:rPr lang="en-US" dirty="0"/>
              <a:t>, PhD, RN, NEA-BC, FAAN </a:t>
            </a:r>
          </a:p>
          <a:p>
            <a:r>
              <a:rPr lang="en-US" b="1" dirty="0"/>
              <a:t>Sara Horton-Deutsch</a:t>
            </a:r>
            <a:r>
              <a:rPr lang="en-US" dirty="0"/>
              <a:t>, PhD, RN, </a:t>
            </a:r>
            <a:r>
              <a:rPr lang="en-US" i="0" u="none" strike="noStrike" baseline="0" dirty="0">
                <a:solidFill>
                  <a:srgbClr val="211D1E"/>
                </a:solidFill>
              </a:rPr>
              <a:t>PMHCNS, </a:t>
            </a:r>
            <a:r>
              <a:rPr lang="en-US" dirty="0"/>
              <a:t>FAAN, ANEF</a:t>
            </a:r>
          </a:p>
        </p:txBody>
      </p:sp>
    </p:spTree>
    <p:extLst>
      <p:ext uri="{BB962C8B-B14F-4D97-AF65-F5344CB8AC3E}">
        <p14:creationId xmlns:p14="http://schemas.microsoft.com/office/powerpoint/2010/main" val="34337115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6A504D-ACE0-F043-9DD9-0C04A61D63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5108" y="365125"/>
            <a:ext cx="10996246" cy="1325563"/>
          </a:xfrm>
        </p:spPr>
        <p:txBody>
          <a:bodyPr>
            <a:normAutofit/>
          </a:bodyPr>
          <a:lstStyle/>
          <a:p>
            <a:r>
              <a:rPr lang="en-US" sz="4000" b="1" dirty="0"/>
              <a:t>Nursing Education for American Indian Nurses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707CF2-A304-5D45-8C6D-B22B52BA51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5139" y="1802179"/>
            <a:ext cx="11336215" cy="4351338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Racial/ethnic minorities are underrepresented in the nursing profession. </a:t>
            </a:r>
          </a:p>
          <a:p>
            <a:pPr lvl="0"/>
            <a:r>
              <a:rPr lang="en-US" dirty="0"/>
              <a:t>There is a severe shortage of doctoral-prepared American Indian nurses, particularly in academic settings.</a:t>
            </a:r>
          </a:p>
          <a:p>
            <a:pPr lvl="0"/>
            <a:r>
              <a:rPr lang="en-US" dirty="0"/>
              <a:t>A lack of diverse nursing faculty has tremendous implications for the student body, academic nursing infrastructure, and nursing science.</a:t>
            </a:r>
          </a:p>
          <a:p>
            <a:pPr lvl="0"/>
            <a:r>
              <a:rPr lang="en-US" dirty="0"/>
              <a:t>There are many barriers to completing undergraduate and graduate nursing programs for American Indians and other underrepresented students.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40780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8112C8-9BF6-A84A-9501-7449F177B4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2300" y="354965"/>
            <a:ext cx="10947400" cy="1325563"/>
          </a:xfrm>
        </p:spPr>
        <p:txBody>
          <a:bodyPr>
            <a:normAutofit/>
          </a:bodyPr>
          <a:lstStyle/>
          <a:p>
            <a:r>
              <a:rPr lang="en-US" sz="4000" b="1" dirty="0">
                <a:cs typeface="Calibri" panose="020F0502020204030204" pitchFamily="34" charset="0"/>
              </a:rPr>
              <a:t>Discrimination Against BIPOC Nurses in Healthcare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DECC87-0763-6E49-AAAC-C75DEBF88C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400" dirty="0">
                <a:cs typeface="Arial" panose="020B0604020202020204" pitchFamily="34" charset="0"/>
              </a:rPr>
              <a:t>Patients may refuse care from BIPOC nurses despite their expertise in the area. </a:t>
            </a:r>
          </a:p>
          <a:p>
            <a:r>
              <a:rPr lang="en-US" sz="2400" dirty="0">
                <a:cs typeface="Arial" panose="020B0604020202020204" pitchFamily="34" charset="0"/>
              </a:rPr>
              <a:t>Family members discrediting the nurse’s expertise or requesting change of provider based on their race </a:t>
            </a:r>
          </a:p>
          <a:p>
            <a:r>
              <a:rPr lang="en-US" sz="2400" dirty="0">
                <a:cs typeface="Arial" panose="020B0604020202020204" pitchFamily="34" charset="0"/>
              </a:rPr>
              <a:t>Colleagues may discredit BIPOC nurses’ expertise, harassment, and exclude them in activities that they are legitimately eligible for. </a:t>
            </a:r>
          </a:p>
          <a:p>
            <a:r>
              <a:rPr lang="en-US" sz="2400" dirty="0">
                <a:cs typeface="Arial" panose="020B0604020202020204" pitchFamily="34" charset="0"/>
              </a:rPr>
              <a:t>Supervisors may deny equal opportunities of BIPOC nurses, such as promotions; or lack understanding of the discrimination that they face, resulting in secondary victimizations. </a:t>
            </a:r>
          </a:p>
          <a:p>
            <a:r>
              <a:rPr lang="en-US" sz="2400" dirty="0">
                <a:cs typeface="Arial" panose="020B0604020202020204" pitchFamily="34" charset="0"/>
              </a:rPr>
              <a:t>Healthcare system may have unequal employment and renumeration opportunities, treating people of a particular race unfavorably; and/or lack of policies or reinforcements of policies that promote diversity, equity, and inclusion in the institution. </a:t>
            </a:r>
          </a:p>
        </p:txBody>
      </p:sp>
    </p:spTree>
    <p:extLst>
      <p:ext uri="{BB962C8B-B14F-4D97-AF65-F5344CB8AC3E}">
        <p14:creationId xmlns:p14="http://schemas.microsoft.com/office/powerpoint/2010/main" val="2071266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B6F32C-1870-44E6-9D05-A1B52EEE69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Nursing Education Administrators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D3D5B2-EC82-4374-9C0E-6317C58B78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661822" cy="4351338"/>
          </a:xfrm>
        </p:spPr>
        <p:txBody>
          <a:bodyPr>
            <a:normAutofit/>
          </a:bodyPr>
          <a:lstStyle/>
          <a:p>
            <a:r>
              <a:rPr lang="en-US" dirty="0"/>
              <a:t>Nursing schools are mostly constructed as White spaces with administrators who are primarily White, female identified, and cisgender </a:t>
            </a:r>
          </a:p>
          <a:p>
            <a:r>
              <a:rPr lang="en-US" dirty="0"/>
              <a:t>White dominance in schools of nursing is prominent in many countries</a:t>
            </a:r>
          </a:p>
          <a:p>
            <a:pPr lvl="1"/>
            <a:r>
              <a:rPr lang="en-US" dirty="0"/>
              <a:t>White dominance often is uncontested, because it is viewed as “normal” or “tradition”</a:t>
            </a:r>
          </a:p>
          <a:p>
            <a:pPr lvl="1"/>
            <a:r>
              <a:rPr lang="en-US" dirty="0"/>
              <a:t>Perpetuates policies and school cultures, classroom and clinical environments that limit access, exclude, and disadvantage BIPOC students and faculty</a:t>
            </a:r>
          </a:p>
          <a:p>
            <a:r>
              <a:rPr lang="en-US" dirty="0"/>
              <a:t>Administrators of nursing schools have an obligation to engage in critical reflection of self, faculty, classroom environments, and policies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8416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04C6E-E6CD-2948-862F-D032FB7BD4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Actions for Nursing Educators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D95FD2-9916-3244-99A6-565FCF3024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Nursing Education needs to be contextualized and take into account our social location versus student location:</a:t>
            </a:r>
          </a:p>
          <a:p>
            <a:pPr lvl="1"/>
            <a:r>
              <a:rPr lang="en-US" sz="2800" dirty="0"/>
              <a:t>Historically</a:t>
            </a:r>
          </a:p>
          <a:p>
            <a:pPr lvl="1"/>
            <a:r>
              <a:rPr lang="en-US" sz="2800" dirty="0"/>
              <a:t>Socially</a:t>
            </a:r>
          </a:p>
          <a:p>
            <a:pPr lvl="1"/>
            <a:r>
              <a:rPr lang="en-US" sz="2800" dirty="0"/>
              <a:t>Politically </a:t>
            </a:r>
          </a:p>
          <a:p>
            <a:pPr lvl="1"/>
            <a:r>
              <a:rPr lang="en-US" sz="2800" dirty="0"/>
              <a:t>Economically</a:t>
            </a:r>
          </a:p>
        </p:txBody>
      </p:sp>
    </p:spTree>
    <p:extLst>
      <p:ext uri="{BB962C8B-B14F-4D97-AF65-F5344CB8AC3E}">
        <p14:creationId xmlns:p14="http://schemas.microsoft.com/office/powerpoint/2010/main" val="18360024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203986-60C2-8040-9328-AC404CD87E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06029"/>
          </a:xfrm>
        </p:spPr>
        <p:txBody>
          <a:bodyPr/>
          <a:lstStyle/>
          <a:p>
            <a:r>
              <a:rPr lang="en-US" b="1" dirty="0">
                <a:cs typeface="Arial" panose="020B0604020202020204" pitchFamily="34" charset="0"/>
              </a:rPr>
              <a:t>Racism in Healthcare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AC4BB-A672-5D4C-A7EF-8AB2B93A5E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40971"/>
            <a:ext cx="10515600" cy="4935992"/>
          </a:xfrm>
        </p:spPr>
        <p:txBody>
          <a:bodyPr>
            <a:normAutofit/>
          </a:bodyPr>
          <a:lstStyle/>
          <a:p>
            <a:r>
              <a:rPr lang="en-US" sz="2400" dirty="0">
                <a:cs typeface="Arial" panose="020B0604020202020204" pitchFamily="34" charset="0"/>
              </a:rPr>
              <a:t>Forms of discrimination for BIPOC patients: </a:t>
            </a:r>
          </a:p>
          <a:p>
            <a:pPr lvl="1"/>
            <a:r>
              <a:rPr lang="en-US" dirty="0">
                <a:cs typeface="Arial" panose="020B0604020202020204" pitchFamily="34" charset="0"/>
              </a:rPr>
              <a:t>Unequal access to healthcare resources for BIPOC patients </a:t>
            </a:r>
          </a:p>
          <a:p>
            <a:pPr lvl="1"/>
            <a:r>
              <a:rPr lang="en-US" dirty="0">
                <a:cs typeface="Arial" panose="020B0604020202020204" pitchFamily="34" charset="0"/>
              </a:rPr>
              <a:t>Promoting racial stereotypes in the provision of care </a:t>
            </a:r>
          </a:p>
          <a:p>
            <a:pPr lvl="1"/>
            <a:r>
              <a:rPr lang="en-US" dirty="0">
                <a:cs typeface="Arial" panose="020B0604020202020204" pitchFamily="34" charset="0"/>
              </a:rPr>
              <a:t>Delay in care for BIPOC patients resulting in debilitating health outcomes </a:t>
            </a:r>
          </a:p>
          <a:p>
            <a:r>
              <a:rPr lang="en-US" sz="2400" dirty="0">
                <a:cs typeface="Arial" panose="020B0604020202020204" pitchFamily="34" charset="0"/>
              </a:rPr>
              <a:t>Promoting diversity, equity, and inclusion in patient-provider relationships: </a:t>
            </a:r>
          </a:p>
          <a:p>
            <a:pPr lvl="1"/>
            <a:r>
              <a:rPr lang="en-US" dirty="0">
                <a:cs typeface="Arial" panose="020B0604020202020204" pitchFamily="34" charset="0"/>
              </a:rPr>
              <a:t>Advocate for equal access to quality of care </a:t>
            </a:r>
          </a:p>
          <a:p>
            <a:pPr lvl="1"/>
            <a:r>
              <a:rPr lang="en-US" dirty="0">
                <a:cs typeface="Arial" panose="020B0604020202020204" pitchFamily="34" charset="0"/>
              </a:rPr>
              <a:t>Be a good listener and avoid stereotypes </a:t>
            </a:r>
          </a:p>
          <a:p>
            <a:pPr lvl="1"/>
            <a:r>
              <a:rPr lang="en-US" dirty="0">
                <a:cs typeface="Arial" panose="020B0604020202020204" pitchFamily="34" charset="0"/>
              </a:rPr>
              <a:t>Leaders need to promote awareness of medical discrimination and its implications to their teams; adoptions and reinforcement of anti-discriminatory policies in their system </a:t>
            </a:r>
          </a:p>
          <a:p>
            <a:pPr lvl="1"/>
            <a:r>
              <a:rPr lang="en-US" dirty="0">
                <a:cs typeface="Arial" panose="020B0604020202020204" pitchFamily="34" charset="0"/>
              </a:rPr>
              <a:t>Global leaders need to collaborate to foster understanding and reinforcement of an inclusive health system globally </a:t>
            </a:r>
          </a:p>
        </p:txBody>
      </p:sp>
    </p:spTree>
    <p:extLst>
      <p:ext uri="{BB962C8B-B14F-4D97-AF65-F5344CB8AC3E}">
        <p14:creationId xmlns:p14="http://schemas.microsoft.com/office/powerpoint/2010/main" val="26039272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9D0465-3BEB-654F-A3A1-31638C1711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Moving Forward: Reckoning With Racism in Nursing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4443DF-E531-BD40-A209-9B1D031273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Nurses as individuals, and nursing as a profession, must find ways to address racism if we are to achieve justice and equity.</a:t>
            </a:r>
          </a:p>
          <a:p>
            <a:r>
              <a:rPr lang="en-US" dirty="0"/>
              <a:t>Nurses need to acknowledge the problem, name it, and examine the challenges they face.</a:t>
            </a:r>
          </a:p>
          <a:p>
            <a:r>
              <a:rPr lang="en-US" dirty="0"/>
              <a:t>The fact remains that addressing the reality of racism is a long road, and it is incumbent on each person, each organization, to join in this journey.</a:t>
            </a:r>
          </a:p>
        </p:txBody>
      </p:sp>
    </p:spTree>
    <p:extLst>
      <p:ext uri="{BB962C8B-B14F-4D97-AF65-F5344CB8AC3E}">
        <p14:creationId xmlns:p14="http://schemas.microsoft.com/office/powerpoint/2010/main" val="20568145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D48F64-87BD-3446-BC71-1585CEC2A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25121"/>
          </a:xfrm>
        </p:spPr>
        <p:txBody>
          <a:bodyPr/>
          <a:lstStyle/>
          <a:p>
            <a:r>
              <a:rPr lang="en-US" b="1" dirty="0"/>
              <a:t>The “Principles of Reckoning”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E4F91E-3880-EB49-9FFC-42822F7176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7877" y="1253331"/>
            <a:ext cx="10996246" cy="5239544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en-US" dirty="0"/>
              <a:t>We claim the courage to join together through the experience of building our anti-racist capacity nursing.</a:t>
            </a:r>
          </a:p>
          <a:p>
            <a:pPr lvl="0"/>
            <a:r>
              <a:rPr lang="en-US" dirty="0"/>
              <a:t>We cherish the contributions and honor the voices of Black, Indigenous, Latinx and other nurses of color, and yield the floor to their voices throughout our time together.</a:t>
            </a:r>
          </a:p>
          <a:p>
            <a:pPr lvl="0"/>
            <a:r>
              <a:rPr lang="en-US" dirty="0"/>
              <a:t>We recognize that we cannot move forward without a deep understanding of Black, Indigenous, Latinx, and other nurses of color experiences with racism. </a:t>
            </a:r>
          </a:p>
          <a:p>
            <a:pPr lvl="0"/>
            <a:r>
              <a:rPr lang="en-US" dirty="0"/>
              <a:t>The insights and recommendations of Black, Indigenous, Latinx, and other nurses of color are vital to ground our thinking, and to guide our actions. </a:t>
            </a:r>
          </a:p>
          <a:p>
            <a:pPr lvl="0"/>
            <a:r>
              <a:rPr lang="en-US" dirty="0"/>
              <a:t>We pledge to listen deeply and with respect to any and all expressions of anger, rage, despair and grief arising from racism.</a:t>
            </a:r>
          </a:p>
          <a:p>
            <a:pPr lvl="0"/>
            <a:r>
              <a:rPr lang="en-US" dirty="0"/>
              <a:t>We commit to healing those harmed by racism.</a:t>
            </a:r>
          </a:p>
          <a:p>
            <a:pPr lvl="0"/>
            <a:r>
              <a:rPr lang="en-US" dirty="0"/>
              <a:t>We commit to challenging, resisting and ending the voices and actions that sustain White privilege.</a:t>
            </a:r>
          </a:p>
          <a:p>
            <a:pPr lvl="0"/>
            <a:r>
              <a:rPr lang="en-US" dirty="0"/>
              <a:t>We seek to nurture authentic anti-racist awareness.</a:t>
            </a:r>
          </a:p>
          <a:p>
            <a:r>
              <a:rPr lang="en-US" dirty="0"/>
              <a:t>We will inspire and nurture action, as we boldly claim an anti-racist identity for nursing.</a:t>
            </a:r>
          </a:p>
        </p:txBody>
      </p:sp>
    </p:spTree>
    <p:extLst>
      <p:ext uri="{BB962C8B-B14F-4D97-AF65-F5344CB8AC3E}">
        <p14:creationId xmlns:p14="http://schemas.microsoft.com/office/powerpoint/2010/main" val="42123383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8AE812-B545-AE47-BA14-BAED113DCA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Summary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044935-2A40-4145-A182-39A8A0C854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This one simple premise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en-US" dirty="0"/>
              <a:t>that the authentic voices of people of color are vital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en-US" dirty="0"/>
              <a:t>is key to moving forward.</a:t>
            </a:r>
          </a:p>
          <a:p>
            <a:r>
              <a:rPr lang="en-US" dirty="0"/>
              <a:t>It is time to acknowledge the reality of harm caused by racism.</a:t>
            </a:r>
          </a:p>
          <a:p>
            <a:r>
              <a:rPr lang="en-US" dirty="0"/>
              <a:t>Nurses of all racial identities can come together, recognizing that how we conduct ourselves in our day-to-day interactions provides a microcosm of the large social dynamics that sustain the inequities of racism.</a:t>
            </a:r>
          </a:p>
        </p:txBody>
      </p:sp>
    </p:spTree>
    <p:extLst>
      <p:ext uri="{BB962C8B-B14F-4D97-AF65-F5344CB8AC3E}">
        <p14:creationId xmlns:p14="http://schemas.microsoft.com/office/powerpoint/2010/main" val="22017221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B41AB1EF-41CD-5449-B779-B4AE158280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242274"/>
          </a:xfrm>
        </p:spPr>
        <p:txBody>
          <a:bodyPr>
            <a:noAutofit/>
          </a:bodyPr>
          <a:lstStyle/>
          <a:p>
            <a:pPr algn="l"/>
            <a:r>
              <a:rPr lang="en-US" sz="4400" b="1" dirty="0">
                <a:latin typeface="+mn-lt"/>
              </a:rPr>
              <a:t>Chapter 18. Diversity, Equity, and Inclusion in Nursing Education and Health Systems </a:t>
            </a:r>
            <a:endParaRPr lang="en-US" sz="4400" dirty="0">
              <a:latin typeface="+mn-lt"/>
            </a:endParaRPr>
          </a:p>
        </p:txBody>
      </p:sp>
      <p:sp>
        <p:nvSpPr>
          <p:cNvPr id="2" name="Subtitle 1">
            <a:extLst>
              <a:ext uri="{FF2B5EF4-FFF2-40B4-BE49-F238E27FC236}">
                <a16:creationId xmlns:a16="http://schemas.microsoft.com/office/drawing/2014/main" id="{D9F7B65B-FF23-0648-86D8-3240FF66621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3999" y="3843337"/>
            <a:ext cx="9144001" cy="2389511"/>
          </a:xfrm>
        </p:spPr>
        <p:txBody>
          <a:bodyPr>
            <a:normAutofit fontScale="40000" lnSpcReduction="20000"/>
          </a:bodyPr>
          <a:lstStyle/>
          <a:p>
            <a:pPr algn="l"/>
            <a:r>
              <a:rPr lang="en-US" sz="6500" dirty="0"/>
              <a:t>Contributors	</a:t>
            </a:r>
            <a:r>
              <a:rPr lang="en-US" dirty="0"/>
              <a:t>		</a:t>
            </a:r>
            <a:r>
              <a:rPr lang="en-US" sz="6000" b="1" dirty="0"/>
              <a:t>Lucy Mkandawire-Valhmu</a:t>
            </a:r>
            <a:r>
              <a:rPr lang="en-US" sz="6000" dirty="0"/>
              <a:t>, PhD, RN</a:t>
            </a:r>
          </a:p>
          <a:p>
            <a:pPr algn="l"/>
            <a:r>
              <a:rPr lang="en-US" sz="6000" dirty="0"/>
              <a:t>				</a:t>
            </a:r>
            <a:r>
              <a:rPr lang="en-US" sz="6000" b="1" dirty="0" err="1"/>
              <a:t>Kaboni</a:t>
            </a:r>
            <a:r>
              <a:rPr lang="en-US" sz="6000" b="1" dirty="0"/>
              <a:t> Whitney Gondwe</a:t>
            </a:r>
            <a:r>
              <a:rPr lang="en-US" sz="6000" dirty="0"/>
              <a:t>, PhD, RN</a:t>
            </a:r>
          </a:p>
          <a:p>
            <a:pPr algn="l"/>
            <a:r>
              <a:rPr lang="en-US" sz="6000" dirty="0"/>
              <a:t>				</a:t>
            </a:r>
            <a:r>
              <a:rPr lang="en-US" sz="6000" b="1" dirty="0"/>
              <a:t>Jennifer J. Doering</a:t>
            </a:r>
            <a:r>
              <a:rPr lang="en-US" sz="6000" dirty="0"/>
              <a:t>, PhD, RN</a:t>
            </a:r>
          </a:p>
          <a:p>
            <a:pPr algn="l"/>
            <a:r>
              <a:rPr lang="en-US" sz="6000" dirty="0"/>
              <a:t>				</a:t>
            </a:r>
            <a:r>
              <a:rPr lang="en-US" sz="6000" b="1" dirty="0" err="1"/>
              <a:t>Jeneile</a:t>
            </a:r>
            <a:r>
              <a:rPr lang="en-US" sz="6000" b="1" dirty="0"/>
              <a:t> Luebke</a:t>
            </a:r>
            <a:r>
              <a:rPr lang="en-US" sz="6000" dirty="0"/>
              <a:t>, PhD, RN</a:t>
            </a:r>
          </a:p>
          <a:p>
            <a:pPr algn="l"/>
            <a:r>
              <a:rPr lang="en-US" sz="6000" dirty="0"/>
              <a:t>				</a:t>
            </a:r>
            <a:r>
              <a:rPr lang="en-US" sz="6000" b="1" dirty="0"/>
              <a:t>Peggy L. Chinn</a:t>
            </a:r>
            <a:r>
              <a:rPr lang="en-US" sz="6000" dirty="0"/>
              <a:t>, PhD, DSc(Hon), RN, FAAN</a:t>
            </a:r>
          </a:p>
        </p:txBody>
      </p:sp>
    </p:spTree>
    <p:extLst>
      <p:ext uri="{BB962C8B-B14F-4D97-AF65-F5344CB8AC3E}">
        <p14:creationId xmlns:p14="http://schemas.microsoft.com/office/powerpoint/2010/main" val="7669894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554F6F-705D-4114-B337-DEB939C87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60290"/>
          </a:xfrm>
        </p:spPr>
        <p:txBody>
          <a:bodyPr/>
          <a:lstStyle/>
          <a:p>
            <a:r>
              <a:rPr lang="en-US" b="1" dirty="0"/>
              <a:t>Learning 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C1794C-10A6-44C5-9E16-B1E3EB366E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36430"/>
            <a:ext cx="10673862" cy="5156443"/>
          </a:xfrm>
        </p:spPr>
        <p:txBody>
          <a:bodyPr>
            <a:normAutofit/>
          </a:bodyPr>
          <a:lstStyle/>
          <a:p>
            <a:pPr lvl="0"/>
            <a:endParaRPr lang="en-US" dirty="0"/>
          </a:p>
          <a:p>
            <a:pPr lvl="0"/>
            <a:r>
              <a:rPr lang="en-US" dirty="0"/>
              <a:t>Understand the concepts of diversity, equity, and inclusion in nursing education</a:t>
            </a:r>
          </a:p>
          <a:p>
            <a:pPr lvl="0"/>
            <a:r>
              <a:rPr lang="en-US" dirty="0"/>
              <a:t>Explicate ways to address barriers in nursing education for American Indian nurses</a:t>
            </a:r>
          </a:p>
          <a:p>
            <a:r>
              <a:rPr lang="en-US" dirty="0"/>
              <a:t>Explain the role of administrators in nursing education to improve how schools promote diversity, equity, and inclusion </a:t>
            </a:r>
          </a:p>
          <a:p>
            <a:pPr lvl="0"/>
            <a:r>
              <a:rPr lang="en-US" dirty="0"/>
              <a:t>Describe the situations of diversity, equity, and inclusion in healthcare, including immigrant health and nurse migration</a:t>
            </a:r>
          </a:p>
        </p:txBody>
      </p:sp>
    </p:spTree>
    <p:extLst>
      <p:ext uri="{BB962C8B-B14F-4D97-AF65-F5344CB8AC3E}">
        <p14:creationId xmlns:p14="http://schemas.microsoft.com/office/powerpoint/2010/main" val="6710622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FB1934-8714-464C-81BC-7C8F6222DB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051948-A423-7F4F-9BB3-8D21D4890C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Healthcare inequity leading to disparate health outcomes for Black, Indigenous, and people of color (BIPOC) is a central concern of nursing as a profession. </a:t>
            </a:r>
          </a:p>
          <a:p>
            <a:r>
              <a:rPr lang="en-US" dirty="0"/>
              <a:t>The nursing profession is a part of the broader society and a microcosm of it. </a:t>
            </a:r>
          </a:p>
          <a:p>
            <a:r>
              <a:rPr lang="en-US" dirty="0"/>
              <a:t>Discrimination, racism, and stereotyping also exists in nursing practice and nursing academia. </a:t>
            </a:r>
          </a:p>
        </p:txBody>
      </p:sp>
    </p:spTree>
    <p:extLst>
      <p:ext uri="{BB962C8B-B14F-4D97-AF65-F5344CB8AC3E}">
        <p14:creationId xmlns:p14="http://schemas.microsoft.com/office/powerpoint/2010/main" val="6575631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C22836-ACE1-1746-86B5-EA2ED45838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2515" y="330199"/>
            <a:ext cx="10626969" cy="1123705"/>
          </a:xfrm>
        </p:spPr>
        <p:txBody>
          <a:bodyPr>
            <a:normAutofit/>
          </a:bodyPr>
          <a:lstStyle/>
          <a:p>
            <a:r>
              <a:rPr lang="en-US" sz="4000" b="1" dirty="0"/>
              <a:t>Diversity, Equity, and Inclusion in Nursing Education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F39228-ED06-2C4B-A23C-A85B31268F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14610"/>
            <a:ext cx="10515600" cy="4351338"/>
          </a:xfrm>
        </p:spPr>
        <p:txBody>
          <a:bodyPr/>
          <a:lstStyle/>
          <a:p>
            <a:r>
              <a:rPr lang="en-US" dirty="0"/>
              <a:t>One way in which racism, discrimination, and inequity reflects in nursing is the inability to recruit and retain BIPOC faculty and students.</a:t>
            </a:r>
          </a:p>
          <a:p>
            <a:r>
              <a:rPr lang="en-US" dirty="0"/>
              <a:t>Equal opportunity and educational access for BIPOC students is often furthered by the structure of the nursing academic environment. </a:t>
            </a:r>
          </a:p>
          <a:p>
            <a:r>
              <a:rPr lang="en-US" dirty="0"/>
              <a:t>BIPOC students are often expected to adjust and to adapt to a mainstream White academic environment, where they may experience racism and discrimination.</a:t>
            </a:r>
          </a:p>
        </p:txBody>
      </p:sp>
    </p:spTree>
    <p:extLst>
      <p:ext uri="{BB962C8B-B14F-4D97-AF65-F5344CB8AC3E}">
        <p14:creationId xmlns:p14="http://schemas.microsoft.com/office/powerpoint/2010/main" val="8932967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384B9B-AA6B-F549-82EE-F0CA7AE3D0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71306"/>
          </a:xfrm>
        </p:spPr>
        <p:txBody>
          <a:bodyPr/>
          <a:lstStyle/>
          <a:p>
            <a:r>
              <a:rPr lang="en-US" b="1" dirty="0"/>
              <a:t>Mainstream Ideologies and Stereotypes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0774FE-7EDA-F449-919F-505F079850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38763"/>
            <a:ext cx="10515600" cy="466725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Mainstream ideologies and stereotypes rooted in White privilege, consciously or unconsciously, inform how we interact in nursing academia as faculty with our students or among students as peers.</a:t>
            </a:r>
          </a:p>
          <a:p>
            <a:r>
              <a:rPr lang="en-US" dirty="0"/>
              <a:t>African American nurses identified mistrust of White faculty as a key factor in nursing school racism. </a:t>
            </a:r>
          </a:p>
          <a:p>
            <a:r>
              <a:rPr lang="en-US" dirty="0"/>
              <a:t>Students who have friends of different cultural backgrounds are more culturally sensitive and less ethnocentric than students without friends of different cultural backgrounds.</a:t>
            </a:r>
          </a:p>
          <a:p>
            <a:r>
              <a:rPr lang="en-US" dirty="0"/>
              <a:t>Among White students, limited understanding of the history of colonialism and the resultant life experiences often leads to stereotyping of BIPOC peers.</a:t>
            </a:r>
          </a:p>
        </p:txBody>
      </p:sp>
    </p:spTree>
    <p:extLst>
      <p:ext uri="{BB962C8B-B14F-4D97-AF65-F5344CB8AC3E}">
        <p14:creationId xmlns:p14="http://schemas.microsoft.com/office/powerpoint/2010/main" val="42380603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1F2A7F-E9FD-5544-B4D4-272534FA75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4091" y="365126"/>
            <a:ext cx="10849709" cy="760290"/>
          </a:xfrm>
        </p:spPr>
        <p:txBody>
          <a:bodyPr/>
          <a:lstStyle/>
          <a:p>
            <a:r>
              <a:rPr lang="en-US" b="1" dirty="0"/>
              <a:t>Racism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0806A2-B4F3-D042-A169-0EE1CBC09A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4091" y="1261207"/>
            <a:ext cx="11195539" cy="5350608"/>
          </a:xfrm>
        </p:spPr>
        <p:txBody>
          <a:bodyPr>
            <a:noAutofit/>
          </a:bodyPr>
          <a:lstStyle/>
          <a:p>
            <a:r>
              <a:rPr lang="en-US" altLang="en-US" sz="2400" dirty="0"/>
              <a:t>Institutional or structural racism</a:t>
            </a:r>
          </a:p>
          <a:p>
            <a:r>
              <a:rPr lang="en-US" altLang="en-US" sz="2400" dirty="0"/>
              <a:t>White supremacy</a:t>
            </a:r>
          </a:p>
          <a:p>
            <a:r>
              <a:rPr lang="en-US" altLang="en-US" sz="2400" dirty="0"/>
              <a:t>Residential segregation</a:t>
            </a:r>
          </a:p>
          <a:p>
            <a:pPr lvl="1"/>
            <a:r>
              <a:rPr lang="en-US" altLang="en-US" dirty="0"/>
              <a:t>Racialization of space </a:t>
            </a:r>
          </a:p>
          <a:p>
            <a:pPr lvl="1"/>
            <a:r>
              <a:rPr lang="en-US" altLang="en-US" dirty="0"/>
              <a:t>Resultant disinvestment in Black and Brown communities </a:t>
            </a:r>
          </a:p>
          <a:p>
            <a:pPr lvl="1"/>
            <a:r>
              <a:rPr lang="en-US" altLang="en-US" dirty="0"/>
              <a:t>Furthered structural racism and exacerbated poverty (White flight) </a:t>
            </a:r>
          </a:p>
          <a:p>
            <a:pPr lvl="1"/>
            <a:r>
              <a:rPr lang="en-US" altLang="en-US" dirty="0"/>
              <a:t>Creation of distinct spaces of existence between Black and White communities</a:t>
            </a:r>
          </a:p>
          <a:p>
            <a:pPr lvl="1"/>
            <a:r>
              <a:rPr lang="en-US" altLang="en-US" dirty="0"/>
              <a:t>Minimal interaction among communities exacerbates fear among White individuals</a:t>
            </a:r>
          </a:p>
          <a:p>
            <a:pPr lvl="1"/>
            <a:r>
              <a:rPr lang="en-US" altLang="en-US" dirty="0"/>
              <a:t>Triggers negative stereotypes and discrimination </a:t>
            </a:r>
          </a:p>
          <a:p>
            <a:pPr lvl="1"/>
            <a:r>
              <a:rPr lang="en-US" altLang="en-US" dirty="0"/>
              <a:t>Impacts housing, neighborhood and educational quality, employment opportunities, and other essential resources in Black and Brown communities   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1918628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1F2A7F-E9FD-5544-B4D4-272534FA75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 dirty="0"/>
              <a:t>Social Justice and Equity</a:t>
            </a:r>
            <a:endParaRPr lang="en-US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0806A2-B4F3-D042-A169-0EE1CBC09A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en-US" sz="2400" dirty="0"/>
              <a:t>Social justice and equity involves creating an academic nursing environment where nursing students who identify as BIPOC feel safe, welcome and are academically successful. </a:t>
            </a:r>
          </a:p>
          <a:p>
            <a:r>
              <a:rPr lang="en-US" altLang="en-US" sz="2400" dirty="0"/>
              <a:t>American Nurses Association (ANA) Position Statement</a:t>
            </a:r>
          </a:p>
          <a:p>
            <a:pPr lvl="1"/>
            <a:r>
              <a:rPr lang="en-US" altLang="en-US" dirty="0"/>
              <a:t>“Health care that is not sensitive to differences in race, specific health practices and needs of different groups is not quality care and can even be harmful.”</a:t>
            </a:r>
          </a:p>
          <a:p>
            <a:r>
              <a:rPr lang="en-US" altLang="en-US" sz="2400" dirty="0"/>
              <a:t>Healthcare providers are at the center of exacerbating disparities or taking leadership in eradicating disparities.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9281926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32CE2-2E2E-5343-BFA0-0F69040C87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Reflexivity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321F21-FAE0-0640-8F15-7F9F050C9D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Our social location informs our perspectives and biases.</a:t>
            </a:r>
          </a:p>
          <a:p>
            <a:r>
              <a:rPr lang="en-US" dirty="0"/>
              <a:t>Reflexivity helps us guard against biases and problematic beliefs that are often taken for granted.</a:t>
            </a:r>
          </a:p>
          <a:p>
            <a:r>
              <a:rPr lang="en-US" dirty="0"/>
              <a:t>Reflexivity helps us become more self aware and can inform better interactions, especially with students who have been historically marginalized on the basis of ethnic identity.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80753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3871</TotalTime>
  <Words>1390</Words>
  <Application>Microsoft Office PowerPoint</Application>
  <PresentationFormat>Widescreen</PresentationFormat>
  <Paragraphs>100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Times New Roman</vt:lpstr>
      <vt:lpstr>Office Theme</vt:lpstr>
      <vt:lpstr>Visionary Leadership in Healthcare  Excellence in Practice, Policy, and Ethics</vt:lpstr>
      <vt:lpstr>Chapter 18. Diversity, Equity, and Inclusion in Nursing Education and Health Systems </vt:lpstr>
      <vt:lpstr>Learning Objectives</vt:lpstr>
      <vt:lpstr>Overview</vt:lpstr>
      <vt:lpstr>Diversity, Equity, and Inclusion in Nursing Education</vt:lpstr>
      <vt:lpstr>Mainstream Ideologies and Stereotypes </vt:lpstr>
      <vt:lpstr>Racism</vt:lpstr>
      <vt:lpstr>Social Justice and Equity</vt:lpstr>
      <vt:lpstr>Reflexivity</vt:lpstr>
      <vt:lpstr>Nursing Education for American Indian Nurses</vt:lpstr>
      <vt:lpstr>Discrimination Against BIPOC Nurses in Healthcare</vt:lpstr>
      <vt:lpstr>Nursing Education Administrators</vt:lpstr>
      <vt:lpstr>Actions for Nursing Educators </vt:lpstr>
      <vt:lpstr>Racism in Healthcare </vt:lpstr>
      <vt:lpstr>Moving Forward: Reckoning With Racism in Nursing</vt:lpstr>
      <vt:lpstr>The “Principles of Reckoning”</vt:lpstr>
      <vt:lpstr>Summary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Nurse-Led Visionary Leadership in Healthcare  Excellence in Practice, Policy, and Ethics</dc:title>
  <dc:creator>Wei, Holly Lee</dc:creator>
  <cp:lastModifiedBy>Jill Stanley</cp:lastModifiedBy>
  <cp:revision>76</cp:revision>
  <dcterms:created xsi:type="dcterms:W3CDTF">2021-04-24T19:15:55Z</dcterms:created>
  <dcterms:modified xsi:type="dcterms:W3CDTF">2022-01-26T18:29:05Z</dcterms:modified>
</cp:coreProperties>
</file>