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6" r:id="rId10"/>
    <p:sldId id="26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ll Stanley" userId="8e0e8236-892f-4a03-81d6-aa217787c5a2" providerId="ADAL" clId="{EC8234C8-E906-45BE-8778-4C48000B96AE}"/>
    <pc:docChg chg="custSel modSld">
      <pc:chgData name="Jill Stanley" userId="8e0e8236-892f-4a03-81d6-aa217787c5a2" providerId="ADAL" clId="{EC8234C8-E906-45BE-8778-4C48000B96AE}" dt="2022-01-26T18:33:39.957" v="148" actId="20577"/>
      <pc:docMkLst>
        <pc:docMk/>
      </pc:docMkLst>
      <pc:sldChg chg="modSp mod">
        <pc:chgData name="Jill Stanley" userId="8e0e8236-892f-4a03-81d6-aa217787c5a2" providerId="ADAL" clId="{EC8234C8-E906-45BE-8778-4C48000B96AE}" dt="2022-01-26T18:32:17.964" v="60" actId="113"/>
        <pc:sldMkLst>
          <pc:docMk/>
          <pc:sldMk cId="3157627158" sldId="257"/>
        </pc:sldMkLst>
        <pc:spChg chg="mod">
          <ac:chgData name="Jill Stanley" userId="8e0e8236-892f-4a03-81d6-aa217787c5a2" providerId="ADAL" clId="{EC8234C8-E906-45BE-8778-4C48000B96AE}" dt="2022-01-26T18:29:49.169" v="6" actId="6549"/>
          <ac:spMkLst>
            <pc:docMk/>
            <pc:sldMk cId="3157627158" sldId="257"/>
            <ac:spMk id="2" creationId="{AC5BC741-C5AC-D442-BD5E-3CB09AC01B23}"/>
          </ac:spMkLst>
        </pc:spChg>
        <pc:spChg chg="mod">
          <ac:chgData name="Jill Stanley" userId="8e0e8236-892f-4a03-81d6-aa217787c5a2" providerId="ADAL" clId="{EC8234C8-E906-45BE-8778-4C48000B96AE}" dt="2022-01-26T18:32:17.964" v="60" actId="113"/>
          <ac:spMkLst>
            <pc:docMk/>
            <pc:sldMk cId="3157627158" sldId="257"/>
            <ac:spMk id="3" creationId="{6153BBBE-70E2-2245-B4FA-0CC7A282706A}"/>
          </ac:spMkLst>
        </pc:spChg>
      </pc:sldChg>
      <pc:sldChg chg="modSp mod">
        <pc:chgData name="Jill Stanley" userId="8e0e8236-892f-4a03-81d6-aa217787c5a2" providerId="ADAL" clId="{EC8234C8-E906-45BE-8778-4C48000B96AE}" dt="2022-01-26T18:33:39.957" v="148" actId="20577"/>
        <pc:sldMkLst>
          <pc:docMk/>
          <pc:sldMk cId="1428206262" sldId="258"/>
        </pc:sldMkLst>
        <pc:spChg chg="mod">
          <ac:chgData name="Jill Stanley" userId="8e0e8236-892f-4a03-81d6-aa217787c5a2" providerId="ADAL" clId="{EC8234C8-E906-45BE-8778-4C48000B96AE}" dt="2022-01-26T18:32:24.439" v="69" actId="20577"/>
          <ac:spMkLst>
            <pc:docMk/>
            <pc:sldMk cId="1428206262" sldId="258"/>
            <ac:spMk id="2" creationId="{EBD68E38-70D8-8E48-A774-8EFB89962BBA}"/>
          </ac:spMkLst>
        </pc:spChg>
        <pc:spChg chg="mod">
          <ac:chgData name="Jill Stanley" userId="8e0e8236-892f-4a03-81d6-aa217787c5a2" providerId="ADAL" clId="{EC8234C8-E906-45BE-8778-4C48000B96AE}" dt="2022-01-26T18:33:39.957" v="148" actId="20577"/>
          <ac:spMkLst>
            <pc:docMk/>
            <pc:sldMk cId="1428206262" sldId="258"/>
            <ac:spMk id="3" creationId="{DC93441A-6924-3242-B034-5926DE4ED83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DAF65-18B4-B84F-8697-9F29D86E0A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0A77C3-A644-E14A-9B30-7F29F55B5C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D1C14A-10F1-7A44-8735-BA3D41968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51771-15A9-6A45-808B-0F3684879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F96851-BC8D-3B4D-9E5E-3F7E49A5C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57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73B6C-CAA1-324C-85AC-EDE73131D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9AD40-A85A-414A-A4E6-A76BAE0DE9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3AC2A-5AD8-D544-BA8D-29E4FE6E2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812AFB-6E9E-0848-B7DA-D74FCFED5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C0B14-E7BF-CB41-A2E8-AFDAC2790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905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8DED4B-AFBF-D647-B1AA-CED21E1B1E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EA0B17-9E01-AD48-B600-3D96CC09C4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ED669-92E9-C241-8FEC-73E77A615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EC5FAF-AF3D-434B-B7AC-7659C99C2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429A9E-F041-374B-89A4-B211D6076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064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EFCB4-DF2D-E142-B8ED-661EE3C55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9A8F55-A366-BD41-98B6-71AF7DC790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7AAD10-370D-AD48-B53A-73E791021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F2F33-0C90-C54E-8548-446095B67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17415D-360D-BE4A-8C31-17ED961C1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064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416-615D-FC44-AB28-04AA02F1C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9418B-4698-9F48-BFCF-BF4AAE34D4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7C400E-9027-C64B-9881-3D89A6444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156570-3830-1E44-924C-58E7A3467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2A72E-94D0-4647-9DED-C85EB747E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403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46F34-5ACA-2F46-A9D2-79E74EBDF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5C08D9-A4FF-4948-B361-A356DCBC04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86819C-DF08-7F49-A282-B4E297A522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465DA4-8BCB-7E48-8A60-A097467E2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77042E-7DFA-204B-82D3-4CC62D5FB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914C65-1C9F-D448-BE51-5ADB4D0F1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679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950F4-D596-2D44-8CDC-F477F5537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91CAD1-B09A-984A-B235-A0CA73B97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358D9D-2A0C-8845-8171-4648AB6A32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6E5FD0-C563-D041-A8CF-44D2D8F935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378E20-86AB-F34E-964A-11A906516F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FD7F97-0939-A244-9002-10657732A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11BD30-EE1E-E345-BF2D-1D158341A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674F7F-F3F5-AC48-AEB2-C024611F5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489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2E24E-D2DC-DF4B-991E-3BC35381A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D5BA45-904A-9443-AC9E-F3EEA3142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3B7396-91E6-5547-956E-D49FC9F90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8440B9-491B-A646-B47B-BEEF0ECA1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854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A2C2AD-75C7-414F-B5F6-99B9A0E7D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2A4A63-A45D-3A4B-A40B-7D3A2BD5C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99AA32-B24B-904B-B0E1-30C01D12A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860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D2679-09D7-E541-A182-31C7ED410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6F4693-3891-EC4A-8E99-5CA4D7675F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583C8E-8484-D546-AA14-9B307E4ED5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7AFF08-FAAE-A541-8440-CED90102C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0D2446-F72B-7C41-AD3E-D6DA33154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B71342-A6BE-D949-ABBF-9A1F45AD9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91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59A2B-0534-E84D-9179-D07D65B88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0AA6CC-6257-4847-AC79-78E1C09818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CD1A31-5B72-AC4B-BB63-EC993DEF96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29921-0E07-F94E-A1CF-3BFCEC29A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5CCBA3-6CEB-C144-90ED-CDACEF5EF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9A94BD-B28E-0443-9731-CAD980C5B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454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AE1FE4-7CC5-7642-B87C-A6C191307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462F8C-EFB5-DE41-9D14-551156E18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3E3502-26C3-5941-9DFF-99496E3B6D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D5F153-54AF-1D41-8EFE-2715F67E43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494563-C8DE-C543-9BC4-55EC63C8C3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312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A21FA-EBE2-0A4D-8C8C-C087E61EBB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038087"/>
          </a:xfrm>
        </p:spPr>
        <p:txBody>
          <a:bodyPr>
            <a:noAutofit/>
          </a:bodyPr>
          <a:lstStyle/>
          <a:p>
            <a:r>
              <a:rPr lang="en-US" sz="4400" dirty="0"/>
              <a:t>Visionary Leadership in Healthcare</a:t>
            </a:r>
            <a:br>
              <a:rPr lang="en-US" sz="4400" dirty="0"/>
            </a:br>
            <a:r>
              <a:rPr lang="en-US" sz="4400" dirty="0"/>
              <a:t> </a:t>
            </a:r>
            <a:r>
              <a:rPr lang="en-US" sz="3200" dirty="0"/>
              <a:t>Excellence in Practice, Policy, and Ethics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D5727D-0293-C748-9A35-AD73255732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b="1" dirty="0"/>
          </a:p>
          <a:p>
            <a:r>
              <a:rPr lang="en-US" b="1" dirty="0"/>
              <a:t>Holly Wei</a:t>
            </a:r>
            <a:r>
              <a:rPr lang="en-US" dirty="0"/>
              <a:t>, PhD, RN, NEA-BC, FAAN</a:t>
            </a:r>
          </a:p>
          <a:p>
            <a:r>
              <a:rPr lang="en-US" b="1" dirty="0"/>
              <a:t>Sara Horton-Deutsch</a:t>
            </a:r>
            <a:r>
              <a:rPr lang="en-US" dirty="0"/>
              <a:t>, PhD, RN, </a:t>
            </a:r>
            <a:r>
              <a:rPr lang="en-US" i="0" u="none" strike="noStrike" baseline="0" dirty="0">
                <a:solidFill>
                  <a:srgbClr val="211D1E"/>
                </a:solidFill>
              </a:rPr>
              <a:t>PMHCNS, </a:t>
            </a:r>
            <a:r>
              <a:rPr lang="en-US" dirty="0"/>
              <a:t>FAAN, ANEF</a:t>
            </a:r>
          </a:p>
        </p:txBody>
      </p:sp>
    </p:spTree>
    <p:extLst>
      <p:ext uri="{BB962C8B-B14F-4D97-AF65-F5344CB8AC3E}">
        <p14:creationId xmlns:p14="http://schemas.microsoft.com/office/powerpoint/2010/main" val="34337115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3C69DD-F718-4057-A811-CB3544BC8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Future Relies on Nursing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1CB696-72F5-463D-8E8C-0FC4DDC00E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“The nurse advocates for equity and social justice in resource allocation, access to healthcare and other social and economic services”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–The International Council of Nurses</a:t>
            </a:r>
          </a:p>
        </p:txBody>
      </p:sp>
    </p:spTree>
    <p:extLst>
      <p:ext uri="{BB962C8B-B14F-4D97-AF65-F5344CB8AC3E}">
        <p14:creationId xmlns:p14="http://schemas.microsoft.com/office/powerpoint/2010/main" val="1678855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BC741-C5AC-D442-BD5E-3CB09AC01B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en-US" sz="4400" b="1" dirty="0">
                <a:latin typeface="+mn-lt"/>
              </a:rPr>
              <a:t>Chapter 19. Transforming Health Policy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53BBBE-70E2-2245-B4FA-0CC7A28270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9827492" cy="2281526"/>
          </a:xfrm>
        </p:spPr>
        <p:txBody>
          <a:bodyPr>
            <a:normAutofit fontScale="92500"/>
          </a:bodyPr>
          <a:lstStyle/>
          <a:p>
            <a:pPr algn="l"/>
            <a:r>
              <a:rPr lang="en-US" sz="2800" dirty="0"/>
              <a:t>Contributors</a:t>
            </a:r>
            <a:r>
              <a:rPr lang="en-US" dirty="0"/>
              <a:t>		</a:t>
            </a:r>
            <a:r>
              <a:rPr lang="en-US" sz="2600" b="1" dirty="0"/>
              <a:t>AnnMarie Lee Walton</a:t>
            </a:r>
            <a:r>
              <a:rPr lang="en-US" sz="2600" dirty="0"/>
              <a:t>, PhD, MPH, RN, OCN, CHES,FAAN</a:t>
            </a:r>
          </a:p>
          <a:p>
            <a:pPr algn="l"/>
            <a:r>
              <a:rPr lang="en-US" dirty="0"/>
              <a:t>			</a:t>
            </a:r>
            <a:r>
              <a:rPr lang="en-US" b="1" dirty="0"/>
              <a:t>Chandra L. Speight</a:t>
            </a:r>
            <a:r>
              <a:rPr lang="en-US" dirty="0"/>
              <a:t>, PhD, RN, NP-C, CNE</a:t>
            </a:r>
          </a:p>
          <a:p>
            <a:pPr algn="l"/>
            <a:r>
              <a:rPr lang="en-US" dirty="0"/>
              <a:t>			</a:t>
            </a:r>
            <a:r>
              <a:rPr lang="en-US" b="1" dirty="0"/>
              <a:t>Ernest J. Grant</a:t>
            </a:r>
            <a:r>
              <a:rPr lang="en-US" dirty="0"/>
              <a:t>, PhD, RN, FAAN</a:t>
            </a:r>
          </a:p>
          <a:p>
            <a:pPr algn="l"/>
            <a:r>
              <a:rPr lang="en-US" dirty="0"/>
              <a:t>			</a:t>
            </a:r>
            <a:r>
              <a:rPr lang="en-US" b="1" dirty="0"/>
              <a:t>Ena M. Williams</a:t>
            </a:r>
            <a:r>
              <a:rPr lang="en-US" dirty="0"/>
              <a:t>, MBA/MSM, RN, CENP</a:t>
            </a:r>
          </a:p>
          <a:p>
            <a:pPr algn="l"/>
            <a:r>
              <a:rPr lang="en-US" dirty="0"/>
              <a:t>			</a:t>
            </a:r>
            <a:r>
              <a:rPr lang="en-US" b="1" dirty="0"/>
              <a:t>Dennis A. Taylor</a:t>
            </a:r>
            <a:r>
              <a:rPr lang="en-US" dirty="0"/>
              <a:t>, DNP, PhD, ACNP-BC, NEA-BC, FCCM</a:t>
            </a:r>
          </a:p>
        </p:txBody>
      </p:sp>
    </p:spTree>
    <p:extLst>
      <p:ext uri="{BB962C8B-B14F-4D97-AF65-F5344CB8AC3E}">
        <p14:creationId xmlns:p14="http://schemas.microsoft.com/office/powerpoint/2010/main" val="3157627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68E38-70D8-8E48-A774-8EFB89962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Learning Objectives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93441A-6924-3242-B034-5926DE4ED8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After completing this chapter, the learner will be able to: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Understand policy formulation</a:t>
            </a:r>
          </a:p>
          <a:p>
            <a:r>
              <a:rPr lang="en-US" dirty="0"/>
              <a:t>Recognize nurses’ power individually and collectively in shaping policy</a:t>
            </a:r>
          </a:p>
          <a:p>
            <a:r>
              <a:rPr lang="en-US" dirty="0"/>
              <a:t>Identify the roles and responsibilities of the nurse in shaping policy</a:t>
            </a:r>
          </a:p>
        </p:txBody>
      </p:sp>
    </p:spTree>
    <p:extLst>
      <p:ext uri="{BB962C8B-B14F-4D97-AF65-F5344CB8AC3E}">
        <p14:creationId xmlns:p14="http://schemas.microsoft.com/office/powerpoint/2010/main" val="1428206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F40B5-2200-9847-8456-F469BCD36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Activism and Social Justice Are Central to Nursing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D4C96E-4405-D941-A945-50B60AF88B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history of modern nursing in the US began in 1873 with a small group who advocated a new profession for women and better healthcare for the public. </a:t>
            </a:r>
          </a:p>
          <a:p>
            <a:r>
              <a:rPr lang="en-US" dirty="0"/>
              <a:t>The ANA and NLN formed the National Organization for Public Health Nursing in 1912.</a:t>
            </a:r>
          </a:p>
          <a:p>
            <a:r>
              <a:rPr lang="en-US" dirty="0"/>
              <a:t>Nursing organizations were central to the suffrage movement in the US (1920) as well as passage of the Social Security Act (1935), Mental Health Act (1946), and Medicare Act (1965). </a:t>
            </a:r>
          </a:p>
        </p:txBody>
      </p:sp>
    </p:spTree>
    <p:extLst>
      <p:ext uri="{BB962C8B-B14F-4D97-AF65-F5344CB8AC3E}">
        <p14:creationId xmlns:p14="http://schemas.microsoft.com/office/powerpoint/2010/main" val="3809480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E4AC6-D95F-B840-98A6-726E21F42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Five Phases of Policy 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05EAF-0F07-794F-9FA4-6112B110CF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Agenda setting:</a:t>
            </a:r>
            <a:r>
              <a:rPr lang="en-US" dirty="0"/>
              <a:t> when a problem comes to attention of policymakers</a:t>
            </a:r>
          </a:p>
          <a:p>
            <a:r>
              <a:rPr lang="en-US" b="1" dirty="0"/>
              <a:t>Policy formulation:</a:t>
            </a:r>
            <a:r>
              <a:rPr lang="en-US" dirty="0"/>
              <a:t> drafting of potential policies</a:t>
            </a:r>
          </a:p>
          <a:p>
            <a:r>
              <a:rPr lang="en-US" b="1" dirty="0"/>
              <a:t>Decision-making: </a:t>
            </a:r>
            <a:r>
              <a:rPr lang="en-US" dirty="0"/>
              <a:t>how policies become laws</a:t>
            </a:r>
          </a:p>
          <a:p>
            <a:r>
              <a:rPr lang="en-US" b="1" dirty="0"/>
              <a:t>Policy implementation: </a:t>
            </a:r>
            <a:r>
              <a:rPr lang="en-US" dirty="0"/>
              <a:t>how policies are executed</a:t>
            </a:r>
          </a:p>
          <a:p>
            <a:r>
              <a:rPr lang="en-US" b="1" dirty="0"/>
              <a:t>Policy evaluation: </a:t>
            </a:r>
            <a:r>
              <a:rPr lang="en-US" dirty="0"/>
              <a:t>a return to the agenda setting/policy formulation phase</a:t>
            </a:r>
          </a:p>
        </p:txBody>
      </p:sp>
    </p:spTree>
    <p:extLst>
      <p:ext uri="{BB962C8B-B14F-4D97-AF65-F5344CB8AC3E}">
        <p14:creationId xmlns:p14="http://schemas.microsoft.com/office/powerpoint/2010/main" val="1668894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EC337-C72D-0149-B733-A48AF4650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How Nurses Access the Policymaking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9F55DA-94DD-A149-A9C6-DEA099EF4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Agenda setting: Nursing interest groups bring up issues</a:t>
            </a:r>
          </a:p>
          <a:p>
            <a:r>
              <a:rPr lang="en-US" dirty="0"/>
              <a:t>Policy formulation: Nursing interest groups ask individual members to contact officials</a:t>
            </a:r>
          </a:p>
          <a:p>
            <a:r>
              <a:rPr lang="en-US" dirty="0"/>
              <a:t>Decision-making: Similar strategies to above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dirty="0"/>
              <a:t>persuasion, funding</a:t>
            </a:r>
          </a:p>
          <a:p>
            <a:r>
              <a:rPr lang="en-US" dirty="0"/>
              <a:t>Policy implementation: Nursing interest groups comment</a:t>
            </a:r>
          </a:p>
          <a:p>
            <a:r>
              <a:rPr lang="en-US" dirty="0"/>
              <a:t>Policy evaluation: Nursing interest groups and researchers evaluate impact of policies on outcomes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529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D54BA-34E3-C643-A916-50931E009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Individual Power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FF0D42-992F-B641-B223-90FF2F32C0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Positional power: nurses are experts in the patient experience</a:t>
            </a:r>
          </a:p>
          <a:p>
            <a:r>
              <a:rPr lang="en-US" dirty="0"/>
              <a:t>Expert power: knowledge, skills, abilities nurses have</a:t>
            </a:r>
          </a:p>
          <a:p>
            <a:r>
              <a:rPr lang="en-US" dirty="0"/>
              <a:t>Persuasion power: ability to convince others to agree with your position</a:t>
            </a:r>
          </a:p>
          <a:p>
            <a:r>
              <a:rPr lang="en-US" dirty="0"/>
              <a:t>Advocating for health as a human right</a:t>
            </a:r>
          </a:p>
          <a:p>
            <a:r>
              <a:rPr lang="en-US" dirty="0"/>
              <a:t>Contributing to the evidence, critically appraising what/who is missing from the evidence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55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0B558-572F-A046-835D-D585B6F3B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Collective Power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502E4-27BA-E440-A748-E50FD4124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Nursing professional organizations can have influence in all five phases of the policymaking process:</a:t>
            </a:r>
          </a:p>
          <a:p>
            <a:r>
              <a:rPr lang="en-US" dirty="0"/>
              <a:t>Raising issues with legislators</a:t>
            </a:r>
          </a:p>
          <a:p>
            <a:r>
              <a:rPr lang="en-US" dirty="0"/>
              <a:t>Formulating policies</a:t>
            </a:r>
          </a:p>
          <a:p>
            <a:r>
              <a:rPr lang="en-US" dirty="0"/>
              <a:t>Having expert members serving on rule writing committees on behalf of nursing</a:t>
            </a:r>
          </a:p>
          <a:p>
            <a:r>
              <a:rPr lang="en-US" dirty="0"/>
              <a:t>Commenting on implementation</a:t>
            </a:r>
          </a:p>
          <a:p>
            <a:r>
              <a:rPr lang="en-US" dirty="0"/>
              <a:t>Sponsoring analysis of the impact of policies on outcomes</a:t>
            </a:r>
          </a:p>
        </p:txBody>
      </p:sp>
    </p:spTree>
    <p:extLst>
      <p:ext uri="{BB962C8B-B14F-4D97-AF65-F5344CB8AC3E}">
        <p14:creationId xmlns:p14="http://schemas.microsoft.com/office/powerpoint/2010/main" val="9881576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BE18F-231C-E94F-B173-337D44E20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How Nurses Can Take 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FF1A5-30C8-FF47-AD55-B5AEB66214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Political activity: Voting</a:t>
            </a:r>
          </a:p>
          <a:p>
            <a:r>
              <a:rPr lang="en-US" dirty="0"/>
              <a:t>Activity with professional organizations: Education, training, contribute to PAC</a:t>
            </a:r>
          </a:p>
          <a:p>
            <a:r>
              <a:rPr lang="en-US" dirty="0"/>
              <a:t>Communicate: Write letters, make calls, meet with legislators</a:t>
            </a:r>
          </a:p>
          <a:p>
            <a:r>
              <a:rPr lang="en-US" dirty="0"/>
              <a:t>Testify, educate</a:t>
            </a:r>
          </a:p>
          <a:p>
            <a:r>
              <a:rPr lang="en-US" dirty="0"/>
              <a:t>Serve on a board/commission</a:t>
            </a:r>
          </a:p>
          <a:p>
            <a:r>
              <a:rPr lang="en-US" dirty="0"/>
              <a:t>Run for elected office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883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537</Words>
  <Application>Microsoft Office PowerPoint</Application>
  <PresentationFormat>Widescreen</PresentationFormat>
  <Paragraphs>58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Visionary Leadership in Healthcare  Excellence in Practice, Policy, and Ethics</vt:lpstr>
      <vt:lpstr>Chapter 19. Transforming Health Policy </vt:lpstr>
      <vt:lpstr>Learning Objectives </vt:lpstr>
      <vt:lpstr>Activism and Social Justice Are Central to Nursing</vt:lpstr>
      <vt:lpstr>Five Phases of Policy Formation</vt:lpstr>
      <vt:lpstr>How Nurses Access the Policymaking Process</vt:lpstr>
      <vt:lpstr>Individual Power</vt:lpstr>
      <vt:lpstr>Collective Power</vt:lpstr>
      <vt:lpstr>How Nurses Can Take Action</vt:lpstr>
      <vt:lpstr>The Future Relies on Nursing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Nurse-Led Visionary Leadership in Healthcare  Excellence in Practice, Policy, and Ethics</dc:title>
  <dc:creator>Wei, Holly Lee</dc:creator>
  <cp:lastModifiedBy>Jill Stanley</cp:lastModifiedBy>
  <cp:revision>36</cp:revision>
  <dcterms:created xsi:type="dcterms:W3CDTF">2021-04-24T19:15:55Z</dcterms:created>
  <dcterms:modified xsi:type="dcterms:W3CDTF">2022-01-26T18:33:45Z</dcterms:modified>
</cp:coreProperties>
</file>