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9" r:id="rId10"/>
    <p:sldId id="265" r:id="rId11"/>
    <p:sldId id="262" r:id="rId12"/>
    <p:sldId id="270" r:id="rId13"/>
    <p:sldId id="271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n Geile" initials="EG" lastIdx="1" clrIdx="0">
    <p:extLst>
      <p:ext uri="{19B8F6BF-5375-455C-9EA6-DF929625EA0E}">
        <p15:presenceInfo xmlns:p15="http://schemas.microsoft.com/office/powerpoint/2012/main" userId="Erin Gei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 snapToGrid="0" snapToObjects="1">
      <p:cViewPr varScale="1">
        <p:scale>
          <a:sx n="107" d="100"/>
          <a:sy n="107" d="100"/>
        </p:scale>
        <p:origin x="7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21T16:12:11.106" idx="1">
    <p:pos x="10" y="10"/>
    <p:text>PowerPoint is incomplete from this slide on.</p:text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49911"/>
            <a:ext cx="9144000" cy="2405848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</a:t>
            </a:r>
            <a:r>
              <a:rPr lang="en-US"/>
              <a:t>, </a:t>
            </a:r>
            <a:r>
              <a:rPr lang="en-US" i="0" u="none" strike="noStrike" baseline="0">
                <a:solidFill>
                  <a:srgbClr val="211D1E"/>
                </a:solidFill>
              </a:rPr>
              <a:t>PMHCNS, </a:t>
            </a:r>
            <a:r>
              <a:rPr lang="en-US"/>
              <a:t>FAAN</a:t>
            </a:r>
            <a:r>
              <a:rPr lang="en-US" dirty="0"/>
              <a:t>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4CF1E-A933-2542-ADB0-AF2D3D74E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Rights Imbued in Mother Nature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3005F-F65C-EF49-B596-D8C35BCC6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life</a:t>
            </a:r>
          </a:p>
          <a:p>
            <a:r>
              <a:rPr lang="en-US" dirty="0"/>
              <a:t>To the diversity of life</a:t>
            </a:r>
          </a:p>
          <a:p>
            <a:r>
              <a:rPr lang="en-US" dirty="0"/>
              <a:t>To water</a:t>
            </a:r>
          </a:p>
          <a:p>
            <a:r>
              <a:rPr lang="en-US" dirty="0"/>
              <a:t>To clean air</a:t>
            </a:r>
          </a:p>
          <a:p>
            <a:r>
              <a:rPr lang="en-US" dirty="0"/>
              <a:t>To equilibrium</a:t>
            </a:r>
          </a:p>
          <a:p>
            <a:r>
              <a:rPr lang="en-US" dirty="0"/>
              <a:t>To restoration</a:t>
            </a:r>
          </a:p>
          <a:p>
            <a:r>
              <a:rPr lang="en-US" dirty="0"/>
              <a:t>To pollution-free living</a:t>
            </a:r>
          </a:p>
        </p:txBody>
      </p:sp>
    </p:spTree>
    <p:extLst>
      <p:ext uri="{BB962C8B-B14F-4D97-AF65-F5344CB8AC3E}">
        <p14:creationId xmlns:p14="http://schemas.microsoft.com/office/powerpoint/2010/main" val="3569506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Ask the Right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55DA-94DD-A149-A9C6-DEA099EF4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rights of humans to health and well-being?</a:t>
            </a:r>
          </a:p>
          <a:p>
            <a:r>
              <a:rPr lang="en-US" dirty="0"/>
              <a:t>What are the rights of future generations? </a:t>
            </a:r>
          </a:p>
          <a:p>
            <a:r>
              <a:rPr lang="en-US" dirty="0"/>
              <a:t>By imaging the above, how might such a paradigm shift break with old thinking and see new possibilities? </a:t>
            </a:r>
          </a:p>
          <a:p>
            <a:r>
              <a:rPr lang="en-US" dirty="0"/>
              <a:t>What would a caring economy look like?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123B8-85B9-A541-B7F8-B099A9C2A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New Leader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D33A5-4932-624A-B6D9-C20CEEBCD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Systems thinking beyond the healthcare system</a:t>
            </a:r>
          </a:p>
          <a:p>
            <a:r>
              <a:rPr lang="en-US" dirty="0"/>
              <a:t>Identify who holds power and authority to make changes</a:t>
            </a:r>
          </a:p>
          <a:p>
            <a:r>
              <a:rPr lang="en-US" dirty="0"/>
              <a:t>See more and different organizations we need to work with</a:t>
            </a:r>
          </a:p>
          <a:p>
            <a:r>
              <a:rPr lang="en-US" dirty="0"/>
              <a:t>Engage in power mapping</a:t>
            </a:r>
          </a:p>
          <a:p>
            <a:r>
              <a:rPr lang="en-US" dirty="0"/>
              <a:t>Embrace an expanded definition  of health policy including education, housing and economic stability</a:t>
            </a:r>
          </a:p>
          <a:p>
            <a:r>
              <a:rPr lang="en-US" dirty="0"/>
              <a:t>Teach nurses about air, water, agriculture and climate change and the effects on health and the threat to earth</a:t>
            </a:r>
          </a:p>
          <a:p>
            <a:r>
              <a:rPr lang="en-US" dirty="0"/>
              <a:t>Influence policies that lead to environmental and planetary health</a:t>
            </a:r>
          </a:p>
        </p:txBody>
      </p:sp>
    </p:spTree>
    <p:extLst>
      <p:ext uri="{BB962C8B-B14F-4D97-AF65-F5344CB8AC3E}">
        <p14:creationId xmlns:p14="http://schemas.microsoft.com/office/powerpoint/2010/main" val="1465722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E31AC-595E-7D49-B241-131B06B77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Develop a New Story to Tell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5374D-2A4A-5948-81E9-A44F9ECA8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Be translators of science to a broader citizenry</a:t>
            </a:r>
          </a:p>
          <a:p>
            <a:r>
              <a:rPr lang="en-US" dirty="0"/>
              <a:t>Bring forth a positive vision of what might be</a:t>
            </a:r>
          </a:p>
          <a:p>
            <a:r>
              <a:rPr lang="en-US" dirty="0"/>
              <a:t>A positive and expansive vision for health</a:t>
            </a:r>
          </a:p>
          <a:p>
            <a:r>
              <a:rPr lang="en-US" dirty="0"/>
              <a:t>Create it, tell it, using more expansive language</a:t>
            </a:r>
          </a:p>
          <a:p>
            <a:r>
              <a:rPr lang="en-US" dirty="0"/>
              <a:t>Outline the path we must collectively take to get there</a:t>
            </a:r>
          </a:p>
        </p:txBody>
      </p:sp>
    </p:spTree>
    <p:extLst>
      <p:ext uri="{BB962C8B-B14F-4D97-AF65-F5344CB8AC3E}">
        <p14:creationId xmlns:p14="http://schemas.microsoft.com/office/powerpoint/2010/main" val="393666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2BAE-BEC6-E441-B982-73689486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Collaborative Imagining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69AE0-E562-5B43-A11E-4A5565514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“The more beautiful world our hearts know is possible.”</a:t>
            </a:r>
          </a:p>
          <a:p>
            <a:pPr marL="0" indent="0">
              <a:buNone/>
            </a:pPr>
            <a:r>
              <a:rPr lang="en-US" dirty="0"/>
              <a:t>						Charles Eisenstein</a:t>
            </a:r>
          </a:p>
        </p:txBody>
      </p:sp>
    </p:spTree>
    <p:extLst>
      <p:ext uri="{BB962C8B-B14F-4D97-AF65-F5344CB8AC3E}">
        <p14:creationId xmlns:p14="http://schemas.microsoft.com/office/powerpoint/2010/main" val="1241907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26873"/>
          </a:xfrm>
        </p:spPr>
        <p:txBody>
          <a:bodyPr>
            <a:normAutofit/>
          </a:bodyPr>
          <a:lstStyle/>
          <a:p>
            <a:pPr algn="l"/>
            <a:r>
              <a:rPr lang="en-US" sz="4500" b="1" dirty="0">
                <a:latin typeface="+mn-lt"/>
              </a:rPr>
              <a:t>Chapter 8</a:t>
            </a:r>
            <a:r>
              <a:rPr lang="en-US" sz="4500" b="1">
                <a:latin typeface="+mn-lt"/>
              </a:rPr>
              <a:t>. Leadership </a:t>
            </a:r>
            <a:r>
              <a:rPr lang="en-US" sz="4500" b="1" dirty="0">
                <a:latin typeface="+mn-lt"/>
              </a:rPr>
              <a:t>in Planetary and Environmental Health 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4878613-4CAF-BA42-A4AA-C90F0BC027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2600" dirty="0"/>
              <a:t>Contributors</a:t>
            </a:r>
            <a:r>
              <a:rPr lang="en-US" dirty="0"/>
              <a:t>		</a:t>
            </a:r>
            <a:r>
              <a:rPr lang="en-US" b="1" dirty="0"/>
              <a:t>Barbara Sattler</a:t>
            </a:r>
            <a:r>
              <a:rPr lang="en-US" dirty="0"/>
              <a:t>, DrPH, RN, FAAN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3441A-6924-3242-B034-5926DE4ED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1800" b="0" i="0" u="none" strike="noStrike" baseline="0" dirty="0">
              <a:latin typeface="Gotham Book"/>
            </a:endParaRPr>
          </a:p>
          <a:p>
            <a:r>
              <a:rPr lang="en-US" sz="3500" dirty="0">
                <a:solidFill>
                  <a:srgbClr val="211D1E"/>
                </a:solidFill>
              </a:rPr>
              <a:t>Appreciate the integral connection between a healthy planet and healthy people </a:t>
            </a:r>
            <a:endParaRPr lang="en-US" sz="3500" dirty="0"/>
          </a:p>
          <a:p>
            <a:r>
              <a:rPr lang="en-US" sz="3500" dirty="0">
                <a:solidFill>
                  <a:srgbClr val="211D1E"/>
                </a:solidFill>
              </a:rPr>
              <a:t>Describe key attributes and gifts that nature provides for creating healthier and more grounded leaders </a:t>
            </a:r>
            <a:endParaRPr lang="en-US" sz="3500" dirty="0"/>
          </a:p>
          <a:p>
            <a:r>
              <a:rPr lang="en-US" sz="3500" dirty="0">
                <a:solidFill>
                  <a:srgbClr val="211D1E"/>
                </a:solidFill>
              </a:rPr>
              <a:t>Explore how nurse leaders can move beyond institutional walls to address social determinants of health and healing </a:t>
            </a:r>
          </a:p>
          <a:p>
            <a:pPr algn="l"/>
            <a:r>
              <a:rPr lang="en-US" sz="3500" b="0" i="0" u="none" strike="noStrike" baseline="0" dirty="0">
                <a:solidFill>
                  <a:srgbClr val="211D1E"/>
                </a:solidFill>
              </a:rPr>
              <a:t>Catalyze conversations and actions for nursing leadership to create and lead from a more expansive vision for health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Nature’s Gifts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558501-F21C-F742-9167-C4B0F628C2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575582"/>
            <a:ext cx="5157787" cy="4614081"/>
          </a:xfrm>
        </p:spPr>
        <p:txBody>
          <a:bodyPr/>
          <a:lstStyle/>
          <a:p>
            <a:r>
              <a:rPr lang="en-US" dirty="0"/>
              <a:t>Natural intelligence</a:t>
            </a:r>
          </a:p>
          <a:p>
            <a:r>
              <a:rPr lang="en-US" dirty="0"/>
              <a:t>Presence and awareness</a:t>
            </a:r>
          </a:p>
          <a:p>
            <a:r>
              <a:rPr lang="en-US" dirty="0"/>
              <a:t>Using your senses</a:t>
            </a:r>
          </a:p>
          <a:p>
            <a:r>
              <a:rPr lang="en-US" dirty="0"/>
              <a:t>Unstoppable focus</a:t>
            </a:r>
          </a:p>
          <a:p>
            <a:r>
              <a:rPr lang="en-US" dirty="0"/>
              <a:t>Authenticity</a:t>
            </a:r>
          </a:p>
          <a:p>
            <a:r>
              <a:rPr lang="en-US" dirty="0"/>
              <a:t>Awe and wonder</a:t>
            </a:r>
          </a:p>
          <a:p>
            <a:r>
              <a:rPr lang="en-US" dirty="0"/>
              <a:t>Gratitude and appreciation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0C7921-1B3D-3448-81BA-3C59DCEA4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575582"/>
            <a:ext cx="5183188" cy="4614081"/>
          </a:xfrm>
        </p:spPr>
        <p:txBody>
          <a:bodyPr/>
          <a:lstStyle/>
          <a:p>
            <a:r>
              <a:rPr lang="en-US" dirty="0"/>
              <a:t>Emotional freedom</a:t>
            </a:r>
          </a:p>
          <a:p>
            <a:r>
              <a:rPr lang="en-US" dirty="0"/>
              <a:t>Pleasure in simple things</a:t>
            </a:r>
          </a:p>
          <a:p>
            <a:r>
              <a:rPr lang="en-US" dirty="0"/>
              <a:t>Relationships/emotional intelligence</a:t>
            </a:r>
          </a:p>
          <a:p>
            <a:r>
              <a:rPr lang="en-US" dirty="0"/>
              <a:t>Self-acceptance/healing</a:t>
            </a:r>
          </a:p>
          <a:p>
            <a:r>
              <a:rPr lang="en-US" dirty="0"/>
              <a:t>Unconditional love</a:t>
            </a:r>
          </a:p>
          <a:p>
            <a:r>
              <a:rPr lang="en-US" dirty="0"/>
              <a:t>Spiritual connection</a:t>
            </a:r>
          </a:p>
        </p:txBody>
      </p:sp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Ails Us?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The quality of social capitol in our communities</a:t>
            </a:r>
          </a:p>
          <a:p>
            <a:r>
              <a:rPr lang="en-US" sz="3200" dirty="0"/>
              <a:t>Nutritional insecurity</a:t>
            </a:r>
          </a:p>
          <a:p>
            <a:r>
              <a:rPr lang="en-US" sz="3200" dirty="0"/>
              <a:t>Loneliness and social isolation</a:t>
            </a:r>
          </a:p>
          <a:p>
            <a:r>
              <a:rPr lang="en-US" sz="3200" dirty="0"/>
              <a:t>Nature-deficit disorder in children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4AC6-D95F-B840-98A6-726E21F4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Ails Our Healthcare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05EAF-0F07-794F-9FA4-6112B110C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Not about health</a:t>
            </a:r>
          </a:p>
          <a:p>
            <a:r>
              <a:rPr lang="en-US" sz="3200" dirty="0"/>
              <a:t>Not that much about “caring”</a:t>
            </a:r>
          </a:p>
          <a:p>
            <a:r>
              <a:rPr lang="en-US" sz="3200" dirty="0"/>
              <a:t>Not a “system”</a:t>
            </a:r>
          </a:p>
        </p:txBody>
      </p:sp>
    </p:spTree>
    <p:extLst>
      <p:ext uri="{BB962C8B-B14F-4D97-AF65-F5344CB8AC3E}">
        <p14:creationId xmlns:p14="http://schemas.microsoft.com/office/powerpoint/2010/main" val="1668894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4BA-34E3-C643-A916-50931E009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Asking the Right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F0D42-992F-B641-B223-90FF2F32C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change I want to see?</a:t>
            </a:r>
          </a:p>
          <a:p>
            <a:endParaRPr lang="en-US" dirty="0"/>
          </a:p>
          <a:p>
            <a:r>
              <a:rPr lang="en-US" dirty="0"/>
              <a:t>What is the change that I want to help make happen?</a:t>
            </a:r>
          </a:p>
        </p:txBody>
      </p:sp>
    </p:spTree>
    <p:extLst>
      <p:ext uri="{BB962C8B-B14F-4D97-AF65-F5344CB8AC3E}">
        <p14:creationId xmlns:p14="http://schemas.microsoft.com/office/powerpoint/2010/main" val="237655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B558-572F-A046-835D-D585B6F3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Planetary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02E4-27BA-E440-A748-E50FD412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Human systems</a:t>
            </a:r>
          </a:p>
          <a:p>
            <a:pPr marL="0" indent="0">
              <a:buNone/>
            </a:pPr>
            <a:r>
              <a:rPr lang="en-US" dirty="0"/>
              <a:t>Ecological systems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Also:</a:t>
            </a:r>
          </a:p>
          <a:p>
            <a:pPr marL="0" indent="0">
              <a:buNone/>
            </a:pPr>
            <a:r>
              <a:rPr lang="en-US" dirty="0"/>
              <a:t>Economic</a:t>
            </a:r>
          </a:p>
          <a:p>
            <a:pPr marL="0" indent="0">
              <a:buNone/>
            </a:pPr>
            <a:r>
              <a:rPr lang="en-US" dirty="0"/>
              <a:t>Political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157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7613A-6FBA-A34D-8F28-D08DCC6B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New Leader Roles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2899-1284-0344-86C7-A5D51DDE7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Foster a sense of hope in the future</a:t>
            </a:r>
          </a:p>
          <a:p>
            <a:r>
              <a:rPr lang="en-US" dirty="0"/>
              <a:t>Look to Mother Nature for guidance</a:t>
            </a:r>
          </a:p>
          <a:p>
            <a:r>
              <a:rPr lang="en-US" dirty="0"/>
              <a:t>Be radically inclusive</a:t>
            </a:r>
          </a:p>
          <a:p>
            <a:r>
              <a:rPr lang="en-US" dirty="0"/>
              <a:t>Create a cadre of responsible citizens and changemakers</a:t>
            </a:r>
          </a:p>
          <a:p>
            <a:r>
              <a:rPr lang="en-US" dirty="0"/>
              <a:t>Create opportunities for joy</a:t>
            </a:r>
          </a:p>
          <a:p>
            <a:r>
              <a:rPr lang="en-US" dirty="0"/>
              <a:t>Invite the art community to join us</a:t>
            </a:r>
          </a:p>
          <a:p>
            <a:r>
              <a:rPr lang="en-US" dirty="0"/>
              <a:t>Address the things we know are making people unwell and vulnerable</a:t>
            </a:r>
          </a:p>
        </p:txBody>
      </p:sp>
    </p:spTree>
    <p:extLst>
      <p:ext uri="{BB962C8B-B14F-4D97-AF65-F5344CB8AC3E}">
        <p14:creationId xmlns:p14="http://schemas.microsoft.com/office/powerpoint/2010/main" val="1524446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505</Words>
  <Application>Microsoft Macintosh PowerPoint</Application>
  <PresentationFormat>Widescreen</PresentationFormat>
  <Paragraphs>85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Gotham Book</vt:lpstr>
      <vt:lpstr>Office Theme</vt:lpstr>
      <vt:lpstr>Visionary Leadership in Healthcare  Excellence in Practice, Policy, and Ethics</vt:lpstr>
      <vt:lpstr>Chapter 8. Leadership in Planetary and Environmental Health </vt:lpstr>
      <vt:lpstr>Learning Objectives </vt:lpstr>
      <vt:lpstr>Nature’s Gifts</vt:lpstr>
      <vt:lpstr>What Ails Us?</vt:lpstr>
      <vt:lpstr>What Ails Our Healthcare System</vt:lpstr>
      <vt:lpstr>Asking the Right Questions</vt:lpstr>
      <vt:lpstr>Planetary Health</vt:lpstr>
      <vt:lpstr>New Leader Roles</vt:lpstr>
      <vt:lpstr>The Rights Imbued in Mother Nature</vt:lpstr>
      <vt:lpstr>Ask the Right Question</vt:lpstr>
      <vt:lpstr>New Leader Skills</vt:lpstr>
      <vt:lpstr>Develop a New Story to Tell</vt:lpstr>
      <vt:lpstr>Collaborative Imagining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Microsoft Office User</cp:lastModifiedBy>
  <cp:revision>22</cp:revision>
  <dcterms:created xsi:type="dcterms:W3CDTF">2021-04-24T19:15:55Z</dcterms:created>
  <dcterms:modified xsi:type="dcterms:W3CDTF">2022-02-13T22:27:48Z</dcterms:modified>
</cp:coreProperties>
</file>